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59" r:id="rId4"/>
    <p:sldId id="260" r:id="rId5"/>
    <p:sldId id="263" r:id="rId6"/>
    <p:sldId id="264" r:id="rId7"/>
    <p:sldId id="265" r:id="rId8"/>
    <p:sldId id="266" r:id="rId9"/>
    <p:sldId id="542" r:id="rId10"/>
    <p:sldId id="267" r:id="rId11"/>
    <p:sldId id="268" r:id="rId12"/>
    <p:sldId id="269" r:id="rId13"/>
    <p:sldId id="270" r:id="rId14"/>
    <p:sldId id="271" r:id="rId15"/>
    <p:sldId id="276" r:id="rId16"/>
    <p:sldId id="546" r:id="rId17"/>
    <p:sldId id="543" r:id="rId18"/>
    <p:sldId id="544" r:id="rId19"/>
    <p:sldId id="545" r:id="rId20"/>
    <p:sldId id="277" r:id="rId21"/>
    <p:sldId id="278" r:id="rId22"/>
    <p:sldId id="279" r:id="rId23"/>
    <p:sldId id="281" r:id="rId24"/>
    <p:sldId id="541" r:id="rId25"/>
    <p:sldId id="50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c\Proyectos\Lenguas-Culturas\LC2025\FR\D&#233;moLangu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c\Proyectos\Lenguas-Culturas\LC2025\MULTIL\MULTI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c\Proyectos\Lenguas-Culturas\LC2025\MULTIL\MULTI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" sz="1800" b="1" i="0" baseline="0" dirty="0">
                <a:effectLst/>
              </a:rPr>
              <a:t>NUMBER OF LANGUAGES VS. NUMBER OF SPEAKERS</a:t>
            </a:r>
            <a:endParaRPr lang="fr-FR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Table_of_Languages!$K$3:$K$11</c:f>
              <c:strCache>
                <c:ptCount val="9"/>
                <c:pt idx="0">
                  <c:v>TOTAL</c:v>
                </c:pt>
                <c:pt idx="1">
                  <c:v>L1+L2 &gt; 100</c:v>
                </c:pt>
                <c:pt idx="2">
                  <c:v>L1+L2 &gt; 1K</c:v>
                </c:pt>
                <c:pt idx="3">
                  <c:v>L1+L2 &gt; 10K</c:v>
                </c:pt>
                <c:pt idx="4">
                  <c:v>L1+L2 &gt; 100K</c:v>
                </c:pt>
                <c:pt idx="5">
                  <c:v>L1+L2 &gt; 1M</c:v>
                </c:pt>
                <c:pt idx="6">
                  <c:v>L1+L2 &gt; 10M</c:v>
                </c:pt>
                <c:pt idx="7">
                  <c:v>L1+L2 &gt; 100M</c:v>
                </c:pt>
                <c:pt idx="8">
                  <c:v>L1+L2 &gt; 1G</c:v>
                </c:pt>
              </c:strCache>
            </c:strRef>
          </c:cat>
          <c:val>
            <c:numRef>
              <c:f>Table_of_Languages!$L$3:$L$11</c:f>
              <c:numCache>
                <c:formatCode>General</c:formatCode>
                <c:ptCount val="9"/>
                <c:pt idx="0">
                  <c:v>7613</c:v>
                </c:pt>
                <c:pt idx="1">
                  <c:v>6267</c:v>
                </c:pt>
                <c:pt idx="2">
                  <c:v>5189</c:v>
                </c:pt>
                <c:pt idx="3">
                  <c:v>3205</c:v>
                </c:pt>
                <c:pt idx="4">
                  <c:v>1406</c:v>
                </c:pt>
                <c:pt idx="5">
                  <c:v>447</c:v>
                </c:pt>
                <c:pt idx="6">
                  <c:v>125</c:v>
                </c:pt>
                <c:pt idx="7">
                  <c:v>15</c:v>
                </c:pt>
                <c:pt idx="8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6B-4115-8F0F-60D1A54CC9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1267152"/>
        <c:axId val="525323312"/>
      </c:lineChart>
      <c:catAx>
        <c:axId val="53126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5323312"/>
        <c:crosses val="autoZero"/>
        <c:auto val="1"/>
        <c:lblAlgn val="ctr"/>
        <c:lblOffset val="100"/>
        <c:noMultiLvlLbl val="0"/>
      </c:catAx>
      <c:valAx>
        <c:axId val="52532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267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" b="1" dirty="0"/>
              <a:t>Number </a:t>
            </a:r>
            <a:r>
              <a:rPr lang="en" b="1" baseline="0" dirty="0"/>
              <a:t>of countries per multilingualism level</a:t>
            </a:r>
            <a:endParaRPr lang="en-US" b="1" dirty="0"/>
          </a:p>
        </c:rich>
      </c:tx>
      <c:layout>
        <c:manualLayout>
          <c:xMode val="edge"/>
          <c:yMode val="edge"/>
          <c:x val="0.13012399708242156"/>
          <c:y val="4.55284552845528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Histog!$A$9</c:f>
              <c:strCache>
                <c:ptCount val="1"/>
                <c:pt idx="0">
                  <c:v>Number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158-4300-A44D-37C34E635C60}"/>
              </c:ext>
            </c:extLst>
          </c:dPt>
          <c:dPt>
            <c:idx val="12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158-4300-A44D-37C34E635C60}"/>
              </c:ext>
            </c:extLst>
          </c:dPt>
          <c:cat>
            <c:strRef>
              <c:f>Histog!$B$8:$Z$8</c:f>
              <c:strCache>
                <c:ptCount val="25"/>
                <c:pt idx="0">
                  <c:v>&gt; 60%</c:v>
                </c:pt>
                <c:pt idx="1">
                  <c:v>&gt; 50%</c:v>
                </c:pt>
                <c:pt idx="2">
                  <c:v>&gt;40%</c:v>
                </c:pt>
                <c:pt idx="3">
                  <c:v>&gt; 30%</c:v>
                </c:pt>
                <c:pt idx="4">
                  <c:v>&gt; 20%</c:v>
                </c:pt>
                <c:pt idx="5">
                  <c:v>&gt; 19%</c:v>
                </c:pt>
                <c:pt idx="6">
                  <c:v>&gt; 18%</c:v>
                </c:pt>
                <c:pt idx="7">
                  <c:v>&gt; 17%</c:v>
                </c:pt>
                <c:pt idx="8">
                  <c:v>&gt; 16%</c:v>
                </c:pt>
                <c:pt idx="9">
                  <c:v>&gt; 15%</c:v>
                </c:pt>
                <c:pt idx="10">
                  <c:v>&gt; 14%</c:v>
                </c:pt>
                <c:pt idx="11">
                  <c:v>&gt; 13%</c:v>
                </c:pt>
                <c:pt idx="12">
                  <c:v>&gt; 12%</c:v>
                </c:pt>
                <c:pt idx="13">
                  <c:v>&gt; 11%</c:v>
                </c:pt>
                <c:pt idx="14">
                  <c:v>&gt; 10%</c:v>
                </c:pt>
                <c:pt idx="15">
                  <c:v>&gt; 9%</c:v>
                </c:pt>
                <c:pt idx="16">
                  <c:v>&gt; 8%</c:v>
                </c:pt>
                <c:pt idx="17">
                  <c:v>&gt; 7%</c:v>
                </c:pt>
                <c:pt idx="18">
                  <c:v>&gt; 6%</c:v>
                </c:pt>
                <c:pt idx="19">
                  <c:v>&gt; 5%</c:v>
                </c:pt>
                <c:pt idx="20">
                  <c:v>&gt; 4%</c:v>
                </c:pt>
                <c:pt idx="21">
                  <c:v>&gt; 3%</c:v>
                </c:pt>
                <c:pt idx="22">
                  <c:v>&gt; 2%</c:v>
                </c:pt>
                <c:pt idx="23">
                  <c:v>&gt;1%</c:v>
                </c:pt>
                <c:pt idx="24">
                  <c:v>&gt; 0%</c:v>
                </c:pt>
              </c:strCache>
            </c:strRef>
          </c:cat>
          <c:val>
            <c:numRef>
              <c:f>Histog!$B$9:$Z$9</c:f>
              <c:numCache>
                <c:formatCode>General</c:formatCode>
                <c:ptCount val="25"/>
                <c:pt idx="0">
                  <c:v>5</c:v>
                </c:pt>
                <c:pt idx="1">
                  <c:v>17</c:v>
                </c:pt>
                <c:pt idx="2">
                  <c:v>29</c:v>
                </c:pt>
                <c:pt idx="3">
                  <c:v>45</c:v>
                </c:pt>
                <c:pt idx="4">
                  <c:v>80</c:v>
                </c:pt>
                <c:pt idx="5">
                  <c:v>87</c:v>
                </c:pt>
                <c:pt idx="6">
                  <c:v>90</c:v>
                </c:pt>
                <c:pt idx="7">
                  <c:v>94</c:v>
                </c:pt>
                <c:pt idx="8">
                  <c:v>101</c:v>
                </c:pt>
                <c:pt idx="9">
                  <c:v>106</c:v>
                </c:pt>
                <c:pt idx="10">
                  <c:v>119</c:v>
                </c:pt>
                <c:pt idx="11">
                  <c:v>134</c:v>
                </c:pt>
                <c:pt idx="12">
                  <c:v>138</c:v>
                </c:pt>
                <c:pt idx="13">
                  <c:v>143</c:v>
                </c:pt>
                <c:pt idx="14">
                  <c:v>153</c:v>
                </c:pt>
                <c:pt idx="15">
                  <c:v>157</c:v>
                </c:pt>
                <c:pt idx="16">
                  <c:v>169</c:v>
                </c:pt>
                <c:pt idx="17">
                  <c:v>175</c:v>
                </c:pt>
                <c:pt idx="18">
                  <c:v>182</c:v>
                </c:pt>
                <c:pt idx="19">
                  <c:v>190</c:v>
                </c:pt>
                <c:pt idx="20">
                  <c:v>197</c:v>
                </c:pt>
                <c:pt idx="21">
                  <c:v>208</c:v>
                </c:pt>
                <c:pt idx="22">
                  <c:v>210</c:v>
                </c:pt>
                <c:pt idx="23">
                  <c:v>211</c:v>
                </c:pt>
                <c:pt idx="24">
                  <c:v>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58-4300-A44D-37C34E635C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72989520"/>
        <c:axId val="815324560"/>
      </c:barChart>
      <c:catAx>
        <c:axId val="87298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5324560"/>
        <c:crosses val="autoZero"/>
        <c:auto val="1"/>
        <c:lblAlgn val="ctr"/>
        <c:lblOffset val="100"/>
        <c:noMultiLvlLbl val="0"/>
      </c:catAx>
      <c:valAx>
        <c:axId val="81532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2989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" b="1" dirty="0"/>
              <a:t>Percentage of population per multilingualism level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Histog!$A$28</c:f>
              <c:strCache>
                <c:ptCount val="1"/>
                <c:pt idx="0">
                  <c:v>%Pop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A44-4231-BB51-A7407C143D9A}"/>
              </c:ext>
            </c:extLst>
          </c:dPt>
          <c:dPt>
            <c:idx val="12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A44-4231-BB51-A7407C143D9A}"/>
              </c:ext>
            </c:extLst>
          </c:dPt>
          <c:cat>
            <c:strRef>
              <c:f>Histog!$B$27:$Z$27</c:f>
              <c:strCache>
                <c:ptCount val="25"/>
                <c:pt idx="0">
                  <c:v>&gt; 60%</c:v>
                </c:pt>
                <c:pt idx="1">
                  <c:v>&gt; 50%</c:v>
                </c:pt>
                <c:pt idx="2">
                  <c:v>&gt;40%</c:v>
                </c:pt>
                <c:pt idx="3">
                  <c:v>&gt; 30%</c:v>
                </c:pt>
                <c:pt idx="4">
                  <c:v>&gt; 20%</c:v>
                </c:pt>
                <c:pt idx="5">
                  <c:v>&gt; 19%</c:v>
                </c:pt>
                <c:pt idx="6">
                  <c:v>&gt; 18%</c:v>
                </c:pt>
                <c:pt idx="7">
                  <c:v>&gt; 17%</c:v>
                </c:pt>
                <c:pt idx="8">
                  <c:v>&gt; 16%</c:v>
                </c:pt>
                <c:pt idx="9">
                  <c:v>&gt; 15%</c:v>
                </c:pt>
                <c:pt idx="10">
                  <c:v>&gt; 14%</c:v>
                </c:pt>
                <c:pt idx="11">
                  <c:v>&gt; 13%</c:v>
                </c:pt>
                <c:pt idx="12">
                  <c:v>&gt; 12%</c:v>
                </c:pt>
                <c:pt idx="13">
                  <c:v>&gt; 11%</c:v>
                </c:pt>
                <c:pt idx="14">
                  <c:v>&gt; 10%</c:v>
                </c:pt>
                <c:pt idx="15">
                  <c:v>&gt; 9%</c:v>
                </c:pt>
                <c:pt idx="16">
                  <c:v>&gt; 8%</c:v>
                </c:pt>
                <c:pt idx="17">
                  <c:v>&gt; 7%</c:v>
                </c:pt>
                <c:pt idx="18">
                  <c:v>&gt; 6%</c:v>
                </c:pt>
                <c:pt idx="19">
                  <c:v>&gt; 5%</c:v>
                </c:pt>
                <c:pt idx="20">
                  <c:v>&gt; 4%</c:v>
                </c:pt>
                <c:pt idx="21">
                  <c:v>&gt; 3%</c:v>
                </c:pt>
                <c:pt idx="22">
                  <c:v>&gt; 2%</c:v>
                </c:pt>
                <c:pt idx="23">
                  <c:v>&gt;1%</c:v>
                </c:pt>
                <c:pt idx="24">
                  <c:v>&gt; 0%</c:v>
                </c:pt>
              </c:strCache>
            </c:strRef>
          </c:cat>
          <c:val>
            <c:numRef>
              <c:f>Histog!$B$28:$Z$28</c:f>
              <c:numCache>
                <c:formatCode>0.0%</c:formatCode>
                <c:ptCount val="25"/>
                <c:pt idx="0">
                  <c:v>8.480321075522804E-3</c:v>
                </c:pt>
                <c:pt idx="1">
                  <c:v>2.3970734636888671E-2</c:v>
                </c:pt>
                <c:pt idx="2">
                  <c:v>5.3945809213154131E-2</c:v>
                </c:pt>
                <c:pt idx="3">
                  <c:v>7.8274599130266756E-2</c:v>
                </c:pt>
                <c:pt idx="4">
                  <c:v>0.16280388788625785</c:v>
                </c:pt>
                <c:pt idx="5">
                  <c:v>0.17321579983633284</c:v>
                </c:pt>
                <c:pt idx="6">
                  <c:v>0.17870632981697246</c:v>
                </c:pt>
                <c:pt idx="7">
                  <c:v>0.18621789934369246</c:v>
                </c:pt>
                <c:pt idx="8">
                  <c:v>0.21218511652895516</c:v>
                </c:pt>
                <c:pt idx="9">
                  <c:v>0.23003273099063792</c:v>
                </c:pt>
                <c:pt idx="10">
                  <c:v>0.25221378652643633</c:v>
                </c:pt>
                <c:pt idx="11">
                  <c:v>0.29113986114671314</c:v>
                </c:pt>
                <c:pt idx="12">
                  <c:v>0.29706977505262366</c:v>
                </c:pt>
                <c:pt idx="13">
                  <c:v>0.31490905910506589</c:v>
                </c:pt>
                <c:pt idx="14">
                  <c:v>0.33450817651883374</c:v>
                </c:pt>
                <c:pt idx="15">
                  <c:v>0.35082236705657893</c:v>
                </c:pt>
                <c:pt idx="16">
                  <c:v>0.3827899645906816</c:v>
                </c:pt>
                <c:pt idx="17">
                  <c:v>0.38368326287713217</c:v>
                </c:pt>
                <c:pt idx="18">
                  <c:v>0.46140112068827582</c:v>
                </c:pt>
                <c:pt idx="19">
                  <c:v>0.56540479550171752</c:v>
                </c:pt>
                <c:pt idx="20">
                  <c:v>0.76269470476958778</c:v>
                </c:pt>
                <c:pt idx="21">
                  <c:v>0.85146265183693548</c:v>
                </c:pt>
                <c:pt idx="22">
                  <c:v>0.9989688944609697</c:v>
                </c:pt>
                <c:pt idx="23">
                  <c:v>0.99989727056615341</c:v>
                </c:pt>
                <c:pt idx="2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44-4231-BB51-A7407C143D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697920"/>
        <c:axId val="789829664"/>
      </c:barChart>
      <c:catAx>
        <c:axId val="31869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9829664"/>
        <c:crosses val="autoZero"/>
        <c:auto val="1"/>
        <c:lblAlgn val="ctr"/>
        <c:lblOffset val="100"/>
        <c:noMultiLvlLbl val="0"/>
      </c:catAx>
      <c:valAx>
        <c:axId val="78982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697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D71209-86ED-D423-FF6A-73F359035B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46CFE0A-C027-4959-CD5C-5E4E6E94AC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2093CE-5AEF-E658-7FEA-578648D87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073D-0CA8-497D-A848-24281A3C969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5FF2B5-FEED-40AB-7206-76DA92566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30B8DD-6E89-B79B-11B9-95D91A702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C61D-54FD-457F-B8C1-4EAA258DCA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135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C2560-3481-1585-BAF6-25E39C9AF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485264-F4DA-C88E-B434-45610AB72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47859F-4333-F333-FF8E-32D44391C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073D-0CA8-497D-A848-24281A3C969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7B2620-F0D3-7923-4473-BE71A7B8F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64D713-4C20-03D1-E193-15A93C4B5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C61D-54FD-457F-B8C1-4EAA258DCA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5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03515C-7CE1-DD6C-F9DC-90DC365DE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D744F69-03FB-A409-5AA3-86F968859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B2A086-A708-445B-2650-BEFE73A44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073D-0CA8-497D-A848-24281A3C969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7747EC-33CE-BEC2-B2CF-9EC2B7E84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CA833C-BFE7-4789-D3B0-85012D375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C61D-54FD-457F-B8C1-4EAA258DCA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923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DA589C-BDA9-EDC3-D5B6-EB60AD03A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C60ABA-70C3-074B-F104-1E37CE9B6F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3C35B66-8C0E-7FA6-6700-AB763CB4DF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7CB9A21-F5F2-5479-231C-0AC56E151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073D-0CA8-497D-A848-24281A3C969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FDA3A38-DD29-3811-E74E-12B2EA524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5B7154-0702-8C2E-1B10-D30FDBE3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C61D-54FD-457F-B8C1-4EAA258DCA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77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06FE48-BA14-0278-2E86-C70756289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4FEC18-A19B-63F0-675C-1BE3567BBA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06FF91-7B0E-F530-AA40-D2649A039F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FC1FD07-8C30-D4E0-10F6-9E0DD32E87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89A8CDF-A991-375B-90AF-B28E9909A8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0FAC211-EE1E-7CF2-2572-960F45BCF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073D-0CA8-497D-A848-24281A3C969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2C3794-9885-6EA5-F75E-2E58CF82C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DD6CDF-A02D-835A-5DF1-637E6D43A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C61D-54FD-457F-B8C1-4EAA258DCA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92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53227B-22B9-EA2E-11ED-A8C190B7A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C1B1E99-5B03-DAED-5A48-05E224458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073D-0CA8-497D-A848-24281A3C969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589B5BE-E7B5-2182-EC2A-FB30536D8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D0C3070-09F0-5FFF-902A-4306878D4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C61D-54FD-457F-B8C1-4EAA258DCA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82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3B4EE35-39B0-C59F-A0D2-7EAA63FDD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073D-0CA8-497D-A848-24281A3C969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484170F-DF29-D161-F0E5-B4770066B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B5C01F-4B64-49C2-68DC-03D1FA77A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C61D-54FD-457F-B8C1-4EAA258DCA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7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556D07-9E71-B68D-2079-B32F12779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1E91F9-3187-9A5B-4319-8DB04374A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9477FD2-0520-15A1-F138-725C39271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50E063-728A-3C02-77AC-732D9B081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073D-0CA8-497D-A848-24281A3C969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794435-6BC1-D0CF-2540-B19EF7817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BCC622-4CE3-9418-2F88-5DD47D4C1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C61D-54FD-457F-B8C1-4EAA258DCA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379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B0F29-8785-DE01-B1E5-AD87374CD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43B6AA1-7E72-AA1E-F8A6-CD41EED4BA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492E86D-93C4-0F52-DA52-940AA3875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42F8CF-A8F5-8065-1DAD-658DCAA0C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073D-0CA8-497D-A848-24281A3C969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F54ACC-57B0-63AC-890E-B4B7F37E7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C237287-12E3-E818-C7F9-7F976BC0F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C61D-54FD-457F-B8C1-4EAA258DCA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01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73769C-8200-24CA-CEFB-5D963B910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CC78578-43BD-0D8C-76FE-87C896D67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A084F7-E340-01B5-589A-EF2FF7A97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073D-0CA8-497D-A848-24281A3C969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645A28-AB62-B8F1-CB74-70EA71886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9AFF23-9B84-529D-7E87-BD4A04FD7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C61D-54FD-457F-B8C1-4EAA258DCA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2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F7D8315-B61B-8AC9-DB2A-7D428C8F13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EA0DAEF-7955-D251-CE97-804BB4C08A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93A5E8-8522-28A5-DAFB-5C866B2D2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073D-0CA8-497D-A848-24281A3C969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D0C4BF-C701-521C-98AD-406D5DA24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E082B7-D643-9F29-FFCD-A3C4E719E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C61D-54FD-457F-B8C1-4EAA258DCA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363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5397C35-DE9E-4F85-0EBB-3D9EDFA60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E737F9-ACA6-4F8C-4B2E-EB33A080F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6425D1-8BC8-B627-72F2-A688332950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B6073D-0CA8-497D-A848-24281A3C969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6EDED3-C3EF-8DC2-93F1-E6C1BBA7F9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08454E-E820-BB6C-123D-2CA4F99252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8FC61D-54FD-457F-B8C1-4EAA258DCA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461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imienta@funredes.org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89/frma.2023.1149347" TargetMode="External"/><Relationship Id="rId2" Type="http://schemas.openxmlformats.org/officeDocument/2006/relationships/hyperlink" Target="https://obdilci.org/projects/main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bdilci.org/projects/other/mlreports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oi.org/10.13140/RG.2.2.33908.10886" TargetMode="External"/><Relationship Id="rId4" Type="http://schemas.openxmlformats.org/officeDocument/2006/relationships/hyperlink" Target="https://obdilci.org/projects/mecildi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bdilci.org/wp-content/uploads/2026/09/WebLocal.pdf" TargetMode="External"/><Relationship Id="rId2" Type="http://schemas.openxmlformats.org/officeDocument/2006/relationships/hyperlink" Target="https://www.obdilci.org/wp-content/uploads/2026/09/WebLocal.pdf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bdilci.org/wp-content/uploads/2026/09/WebLocal.pdf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%25L1+L2@DOMAIN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%25L1+L2@DOMAIN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bdilci.org/wp-content/uploads/2026/01/BabelIA-DLI.pdf" TargetMode="External"/><Relationship Id="rId3" Type="http://schemas.openxmlformats.org/officeDocument/2006/relationships/hyperlink" Target="https://obdilci.org/wp-content/uploads/2024/01/Res.Ind_.lang_.Internet.fr_.pdf" TargetMode="External"/><Relationship Id="rId7" Type="http://schemas.openxmlformats.org/officeDocument/2006/relationships/hyperlink" Target="https://obdilci.org/wp-content/uploads/2025/01/LangOnlineReport.docx" TargetMode="External"/><Relationship Id="rId2" Type="http://schemas.openxmlformats.org/officeDocument/2006/relationships/hyperlink" Target="https://aclanthology.org/2022.sigul-1.11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obdilci.org/wp-content/uploads/2024/11/FLS-7144-6-5.en_.fr_.docx" TargetMode="External"/><Relationship Id="rId5" Type="http://schemas.openxmlformats.org/officeDocument/2006/relationships/hyperlink" Target="https://doi.org/10.30564/fls.v6i5.7144" TargetMode="External"/><Relationship Id="rId4" Type="http://schemas.openxmlformats.org/officeDocument/2006/relationships/hyperlink" Target="https://doi.org/10.3389/frma.2023.1149347V" TargetMode="External"/><Relationship Id="rId9" Type="http://schemas.openxmlformats.org/officeDocument/2006/relationships/hyperlink" Target="https://doi.org/10.13140/RG.2.2.33908.1088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12D0DFB-0C68-70DB-2A42-C70ACCBAC7E8}"/>
              </a:ext>
            </a:extLst>
          </p:cNvPr>
          <p:cNvSpPr txBox="1"/>
          <p:nvPr/>
        </p:nvSpPr>
        <p:spPr>
          <a:xfrm>
            <a:off x="3047281" y="3244334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497FDD-564A-B2A1-4724-25720ECFB3B1}"/>
              </a:ext>
            </a:extLst>
          </p:cNvPr>
          <p:cNvSpPr txBox="1"/>
          <p:nvPr/>
        </p:nvSpPr>
        <p:spPr>
          <a:xfrm>
            <a:off x="3047281" y="3244334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DBBE6D1-E7A2-FA80-48FF-AF0163B37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9562" y="-122125"/>
            <a:ext cx="12571562" cy="707150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9EA1A17-2F2C-A430-58EE-C0A6D2870C2D}"/>
              </a:ext>
            </a:extLst>
          </p:cNvPr>
          <p:cNvSpPr txBox="1"/>
          <p:nvPr/>
        </p:nvSpPr>
        <p:spPr>
          <a:xfrm>
            <a:off x="84108" y="2342137"/>
            <a:ext cx="6154946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baseline="0" dirty="0">
                <a:solidFill>
                  <a:srgbClr val="ECE9E6"/>
                </a:solidFill>
                <a:latin typeface="Arial-BoldMT"/>
              </a:rPr>
              <a:t>International Translation Day</a:t>
            </a:r>
          </a:p>
          <a:p>
            <a:pPr algn="ctr"/>
            <a:r>
              <a:rPr lang="en-US" sz="2400" b="1" i="0" u="none" strike="noStrike" baseline="0" dirty="0">
                <a:solidFill>
                  <a:srgbClr val="ECE9E6"/>
                </a:solidFill>
                <a:latin typeface="Arial-BoldMT"/>
              </a:rPr>
              <a:t>2026</a:t>
            </a:r>
          </a:p>
          <a:p>
            <a:pPr algn="ctr"/>
            <a:r>
              <a:rPr lang="en-US" sz="1800" b="1" i="0" u="none" strike="noStrike" baseline="0" dirty="0">
                <a:solidFill>
                  <a:srgbClr val="FFFFFF"/>
                </a:solidFill>
                <a:latin typeface="Arial-BoldMT"/>
              </a:rPr>
              <a:t>Linguistic Diversity and Language Rights:</a:t>
            </a:r>
          </a:p>
          <a:p>
            <a:pPr algn="ctr"/>
            <a:r>
              <a:rPr lang="en-US" sz="1600" b="1" i="0" u="none" strike="noStrike" baseline="0" dirty="0">
                <a:solidFill>
                  <a:srgbClr val="E46C09"/>
                </a:solidFill>
                <a:latin typeface="Arial-BoldMT"/>
              </a:rPr>
              <a:t>The Power of Being Understood</a:t>
            </a:r>
            <a:endParaRPr lang="en-US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1137BB2-F226-7961-BADB-6E0B07815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709" y="5740418"/>
            <a:ext cx="3747404" cy="102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821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12D0DFB-0C68-70DB-2A42-C70ACCBAC7E8}"/>
              </a:ext>
            </a:extLst>
          </p:cNvPr>
          <p:cNvSpPr txBox="1"/>
          <p:nvPr/>
        </p:nvSpPr>
        <p:spPr>
          <a:xfrm>
            <a:off x="3047281" y="3244334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497FDD-564A-B2A1-4724-25720ECFB3B1}"/>
              </a:ext>
            </a:extLst>
          </p:cNvPr>
          <p:cNvSpPr txBox="1"/>
          <p:nvPr/>
        </p:nvSpPr>
        <p:spPr>
          <a:xfrm>
            <a:off x="3047281" y="3244334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DBBE6D1-E7A2-FA80-48FF-AF0163B37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3837" y="0"/>
            <a:ext cx="12571562" cy="707150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9EA1A17-2F2C-A430-58EE-C0A6D2870C2D}"/>
              </a:ext>
            </a:extLst>
          </p:cNvPr>
          <p:cNvSpPr txBox="1"/>
          <p:nvPr/>
        </p:nvSpPr>
        <p:spPr>
          <a:xfrm>
            <a:off x="84108" y="2342137"/>
            <a:ext cx="61549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baseline="0" dirty="0">
                <a:solidFill>
                  <a:srgbClr val="ECE9E6"/>
                </a:solidFill>
                <a:latin typeface="Arial-BoldMT"/>
              </a:rPr>
              <a:t>Daniel Pimienta</a:t>
            </a:r>
          </a:p>
          <a:p>
            <a:pPr algn="ctr"/>
            <a:r>
              <a:rPr lang="en-US" sz="2400" b="1" dirty="0">
                <a:solidFill>
                  <a:srgbClr val="ECE9E6"/>
                </a:solidFill>
                <a:latin typeface="Arial-BoldMT"/>
                <a:hlinkClick r:id="rId3"/>
              </a:rPr>
              <a:t>pimienta@funredes.org</a:t>
            </a:r>
            <a:endParaRPr lang="en-US" sz="2400" b="1" dirty="0">
              <a:solidFill>
                <a:srgbClr val="ECE9E6"/>
              </a:solidFill>
              <a:latin typeface="Arial-BoldMT"/>
            </a:endParaRPr>
          </a:p>
          <a:p>
            <a:pPr algn="ctr"/>
            <a:r>
              <a:rPr lang="en-US" sz="2400" b="1" i="0" u="none" strike="noStrike" baseline="0" dirty="0">
                <a:solidFill>
                  <a:srgbClr val="ECE9E6"/>
                </a:solidFill>
                <a:latin typeface="Arial-BoldMT"/>
              </a:rPr>
              <a:t>https://obdilci.org</a:t>
            </a:r>
            <a:endParaRPr lang="en-US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1137BB2-F226-7961-BADB-6E0B07815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709" y="5740418"/>
            <a:ext cx="3747404" cy="1026203"/>
          </a:xfrm>
          <a:prstGeom prst="rect">
            <a:avLst/>
          </a:prstGeom>
        </p:spPr>
      </p:pic>
      <p:pic>
        <p:nvPicPr>
          <p:cNvPr id="2" name="Gráfico 7">
            <a:extLst>
              <a:ext uri="{FF2B5EF4-FFF2-40B4-BE49-F238E27FC236}">
                <a16:creationId xmlns:a16="http://schemas.microsoft.com/office/drawing/2014/main" id="{D1E6AE5D-2E4E-DD84-CD47-5475810D43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49495" y="4370075"/>
            <a:ext cx="2928230" cy="125209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62B6066-E52D-92D5-170C-CD302789D674}"/>
              </a:ext>
            </a:extLst>
          </p:cNvPr>
          <p:cNvSpPr txBox="1"/>
          <p:nvPr/>
        </p:nvSpPr>
        <p:spPr>
          <a:xfrm>
            <a:off x="157163" y="4054492"/>
            <a:ext cx="7034212" cy="1342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uncovered reality of today multilingualism of the Internet  both a motivation and a concern for Indigenous languages </a:t>
            </a:r>
            <a:r>
              <a:rPr lang="en-US" sz="24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an alarm call</a:t>
            </a:r>
            <a:endParaRPr lang="en-US" sz="24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614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EED10A7-A4D5-0B97-AE7B-9157B7DAB66E}"/>
              </a:ext>
            </a:extLst>
          </p:cNvPr>
          <p:cNvSpPr txBox="1"/>
          <p:nvPr/>
        </p:nvSpPr>
        <p:spPr>
          <a:xfrm>
            <a:off x="3685592" y="363895"/>
            <a:ext cx="58801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sz="3600" b="1" dirty="0">
                <a:solidFill>
                  <a:schemeClr val="bg1"/>
                </a:solidFill>
              </a:rPr>
              <a:t>1-Languages in </a:t>
            </a:r>
            <a:r>
              <a:rPr lang="es-US" sz="3600" b="1" dirty="0" err="1">
                <a:solidFill>
                  <a:schemeClr val="bg1"/>
                </a:solidFill>
              </a:rPr>
              <a:t>the</a:t>
            </a:r>
            <a:r>
              <a:rPr lang="es-US" sz="3600" b="1" dirty="0">
                <a:solidFill>
                  <a:schemeClr val="bg1"/>
                </a:solidFill>
              </a:rPr>
              <a:t> Internet</a:t>
            </a:r>
            <a:endParaRPr lang="en-US" sz="36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BAA8ECB6-8F05-A0E2-5DE7-ACC6C89513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1651015"/>
              </p:ext>
            </p:extLst>
          </p:nvPr>
        </p:nvGraphicFramePr>
        <p:xfrm>
          <a:off x="489527" y="1385455"/>
          <a:ext cx="10196946" cy="3415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6496C7B0-5D28-A5E2-54F1-D9FCE6175FD2}"/>
              </a:ext>
            </a:extLst>
          </p:cNvPr>
          <p:cNvSpPr/>
          <p:nvPr/>
        </p:nvSpPr>
        <p:spPr>
          <a:xfrm>
            <a:off x="1113127" y="4800600"/>
            <a:ext cx="93394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dirty="0">
                <a:solidFill>
                  <a:srgbClr val="000000"/>
                </a:solidFill>
                <a:latin typeface="Calibri" panose="020F0502020204030204" pitchFamily="34" charset="0"/>
              </a:rPr>
              <a:t>7613              6267</a:t>
            </a:r>
            <a:r>
              <a:rPr lang="en" dirty="0"/>
              <a:t>             </a:t>
            </a:r>
            <a:r>
              <a:rPr lang="en" dirty="0">
                <a:solidFill>
                  <a:srgbClr val="000000"/>
                </a:solidFill>
                <a:latin typeface="Calibri" panose="020F0502020204030204" pitchFamily="34" charset="0"/>
              </a:rPr>
              <a:t>5189</a:t>
            </a:r>
            <a:r>
              <a:rPr lang="en" dirty="0"/>
              <a:t>             </a:t>
            </a:r>
            <a:r>
              <a:rPr lang="en" dirty="0">
                <a:solidFill>
                  <a:srgbClr val="000000"/>
                </a:solidFill>
                <a:latin typeface="Calibri" panose="020F0502020204030204" pitchFamily="34" charset="0"/>
              </a:rPr>
              <a:t>3205</a:t>
            </a:r>
            <a:r>
              <a:rPr lang="en" dirty="0"/>
              <a:t>           </a:t>
            </a:r>
            <a:r>
              <a:rPr lang="en" dirty="0">
                <a:solidFill>
                  <a:srgbClr val="000000"/>
                </a:solidFill>
                <a:latin typeface="Calibri" panose="020F0502020204030204" pitchFamily="34" charset="0"/>
              </a:rPr>
              <a:t>1406</a:t>
            </a:r>
            <a:r>
              <a:rPr lang="en" dirty="0"/>
              <a:t>                  </a:t>
            </a:r>
            <a:r>
              <a:rPr lang="en" dirty="0">
                <a:solidFill>
                  <a:srgbClr val="000000"/>
                </a:solidFill>
                <a:latin typeface="Calibri" panose="020F0502020204030204" pitchFamily="34" charset="0"/>
              </a:rPr>
              <a:t>447</a:t>
            </a:r>
            <a:r>
              <a:rPr lang="en" dirty="0"/>
              <a:t>              </a:t>
            </a:r>
            <a:r>
              <a:rPr lang="en" dirty="0">
                <a:solidFill>
                  <a:srgbClr val="000000"/>
                </a:solidFill>
                <a:latin typeface="Calibri" panose="020F0502020204030204" pitchFamily="34" charset="0"/>
              </a:rPr>
              <a:t>125</a:t>
            </a:r>
            <a:r>
              <a:rPr lang="en" dirty="0"/>
              <a:t>                </a:t>
            </a:r>
            <a:r>
              <a:rPr lang="en" dirty="0">
                <a:solidFill>
                  <a:srgbClr val="000000"/>
                </a:solidFill>
                <a:latin typeface="Calibri" panose="020F0502020204030204" pitchFamily="34" charset="0"/>
              </a:rPr>
              <a:t>15</a:t>
            </a:r>
            <a:r>
              <a:rPr lang="en" dirty="0"/>
              <a:t>                      </a:t>
            </a:r>
            <a:r>
              <a:rPr lang="en" dirty="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r>
              <a:rPr lang="en" dirty="0"/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190092-42AB-7AF3-9701-23A8ED2E4D65}"/>
              </a:ext>
            </a:extLst>
          </p:cNvPr>
          <p:cNvSpPr txBox="1"/>
          <p:nvPr/>
        </p:nvSpPr>
        <p:spPr>
          <a:xfrm>
            <a:off x="1016000" y="5861961"/>
            <a:ext cx="6470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dirty="0"/>
              <a:t>Source: Ethnologue 2024  before grouping the macro-languages</a:t>
            </a:r>
          </a:p>
        </p:txBody>
      </p:sp>
    </p:spTree>
    <p:extLst>
      <p:ext uri="{BB962C8B-B14F-4D97-AF65-F5344CB8AC3E}">
        <p14:creationId xmlns:p14="http://schemas.microsoft.com/office/powerpoint/2010/main" val="2879834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ifference Between a Balanced and Unbalanced Rating Scales – Data Force">
            <a:extLst>
              <a:ext uri="{FF2B5EF4-FFF2-40B4-BE49-F238E27FC236}">
                <a16:creationId xmlns:a16="http://schemas.microsoft.com/office/drawing/2014/main" id="{5A85CC04-C642-21DA-D7E8-BD16176CF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326" y="1240921"/>
            <a:ext cx="2590800" cy="1507935"/>
          </a:xfrm>
          <a:prstGeom prst="rect">
            <a:avLst/>
          </a:prstGeom>
          <a:solidFill>
            <a:srgbClr val="000000"/>
          </a:solidFill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14F8713-48AA-E171-9CDD-1BCDC9C73EE2}"/>
              </a:ext>
            </a:extLst>
          </p:cNvPr>
          <p:cNvSpPr txBox="1"/>
          <p:nvPr/>
        </p:nvSpPr>
        <p:spPr>
          <a:xfrm>
            <a:off x="3561960" y="585109"/>
            <a:ext cx="45743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800" b="1" dirty="0">
                <a:solidFill>
                  <a:schemeClr val="bg1"/>
                </a:solidFill>
              </a:rPr>
              <a:t>The linguistic paradox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9D7059D-BC58-AA9C-949A-9979AA8D20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773868"/>
              </p:ext>
            </p:extLst>
          </p:nvPr>
        </p:nvGraphicFramePr>
        <p:xfrm>
          <a:off x="3404132" y="2881448"/>
          <a:ext cx="5820737" cy="32243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7125">
                  <a:extLst>
                    <a:ext uri="{9D8B030D-6E8A-4147-A177-3AD203B41FA5}">
                      <a16:colId xmlns:a16="http://schemas.microsoft.com/office/drawing/2014/main" val="4221202509"/>
                    </a:ext>
                  </a:extLst>
                </a:gridCol>
                <a:gridCol w="2101806">
                  <a:extLst>
                    <a:ext uri="{9D8B030D-6E8A-4147-A177-3AD203B41FA5}">
                      <a16:colId xmlns:a16="http://schemas.microsoft.com/office/drawing/2014/main" val="3457694052"/>
                    </a:ext>
                  </a:extLst>
                </a:gridCol>
                <a:gridCol w="2101806">
                  <a:extLst>
                    <a:ext uri="{9D8B030D-6E8A-4147-A177-3AD203B41FA5}">
                      <a16:colId xmlns:a16="http://schemas.microsoft.com/office/drawing/2014/main" val="1781126603"/>
                    </a:ext>
                  </a:extLst>
                </a:gridCol>
              </a:tblGrid>
              <a:tr h="3534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solidFill>
                            <a:schemeClr val="tx1"/>
                          </a:solidFill>
                          <a:effectLst/>
                        </a:rPr>
                        <a:t>L1&gt;1M</a:t>
                      </a:r>
                      <a:endParaRPr lang="fr-FR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fr-FR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25746"/>
                  </a:ext>
                </a:extLst>
              </a:tr>
              <a:tr h="3534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solidFill>
                            <a:schemeClr val="tx1"/>
                          </a:solidFill>
                          <a:effectLst/>
                        </a:rPr>
                        <a:t>LANGUAGES</a:t>
                      </a:r>
                      <a:endParaRPr lang="fr-FR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solidFill>
                            <a:schemeClr val="tx1"/>
                          </a:solidFill>
                          <a:effectLst/>
                        </a:rPr>
                        <a:t>336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solidFill>
                            <a:schemeClr val="tx1"/>
                          </a:solidFill>
                          <a:effectLst/>
                        </a:rPr>
                        <a:t>7 226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89169"/>
                  </a:ext>
                </a:extLst>
              </a:tr>
              <a:tr h="3534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fr-FR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4.6%</a:t>
                      </a:r>
                      <a:endParaRPr lang="fr-FR" sz="2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120484"/>
                  </a:ext>
                </a:extLst>
              </a:tr>
              <a:tr h="6644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solidFill>
                            <a:schemeClr val="tx1"/>
                          </a:solidFill>
                          <a:effectLst/>
                        </a:rPr>
                        <a:t>L1 </a:t>
                      </a:r>
                      <a:endParaRPr lang="fr-FR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solidFill>
                            <a:schemeClr val="tx1"/>
                          </a:solidFill>
                          <a:effectLst/>
                        </a:rPr>
                        <a:t>7 062 906 326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solidFill>
                            <a:schemeClr val="tx1"/>
                          </a:solidFill>
                          <a:effectLst/>
                        </a:rPr>
                        <a:t>7 433 499 219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930740"/>
                  </a:ext>
                </a:extLst>
              </a:tr>
              <a:tr h="3534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fr-FR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95.0%</a:t>
                      </a:r>
                      <a:endParaRPr lang="fr-FR" sz="2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357588"/>
                  </a:ext>
                </a:extLst>
              </a:tr>
              <a:tr h="6644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solidFill>
                            <a:schemeClr val="tx1"/>
                          </a:solidFill>
                          <a:effectLst/>
                        </a:rPr>
                        <a:t>SPEAKERS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solidFill>
                            <a:schemeClr val="tx1"/>
                          </a:solidFill>
                          <a:effectLst/>
                        </a:rPr>
                        <a:t>L1+L2</a:t>
                      </a:r>
                      <a:endParaRPr lang="fr-FR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solidFill>
                            <a:schemeClr val="tx1"/>
                          </a:solidFill>
                          <a:effectLst/>
                        </a:rPr>
                        <a:t>10 303 359 711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solidFill>
                            <a:schemeClr val="tx1"/>
                          </a:solidFill>
                          <a:effectLst/>
                        </a:rPr>
                        <a:t>10 725 223 758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085601"/>
                  </a:ext>
                </a:extLst>
              </a:tr>
              <a:tr h="4818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fr-FR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96.1%</a:t>
                      </a:r>
                      <a:endParaRPr lang="fr-FR" sz="2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7794126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9F11DAEF-8DFF-7A7C-72E0-69860A29F7E2}"/>
              </a:ext>
            </a:extLst>
          </p:cNvPr>
          <p:cNvSpPr txBox="1"/>
          <p:nvPr/>
        </p:nvSpPr>
        <p:spPr>
          <a:xfrm>
            <a:off x="2270276" y="6435746"/>
            <a:ext cx="6470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dirty="0"/>
              <a:t>Source: Ethnologue 2024  before grouping the macro-languages</a:t>
            </a:r>
          </a:p>
        </p:txBody>
      </p:sp>
      <p:sp useBgFill="1">
        <p:nvSpPr>
          <p:cNvPr id="6" name="ZoneTexte 5">
            <a:extLst>
              <a:ext uri="{FF2B5EF4-FFF2-40B4-BE49-F238E27FC236}">
                <a16:creationId xmlns:a16="http://schemas.microsoft.com/office/drawing/2014/main" id="{EC044476-2965-B229-F8F6-92BF60DA5515}"/>
              </a:ext>
            </a:extLst>
          </p:cNvPr>
          <p:cNvSpPr txBox="1"/>
          <p:nvPr/>
        </p:nvSpPr>
        <p:spPr>
          <a:xfrm>
            <a:off x="5851662" y="1954619"/>
            <a:ext cx="851452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" sz="1200" b="1" dirty="0"/>
              <a:t>LANGUAGES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862D64-64C1-5ED3-37E6-C839A8122E82}"/>
              </a:ext>
            </a:extLst>
          </p:cNvPr>
          <p:cNvSpPr txBox="1"/>
          <p:nvPr/>
        </p:nvSpPr>
        <p:spPr>
          <a:xfrm>
            <a:off x="4983608" y="1954619"/>
            <a:ext cx="8061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1200" b="1" dirty="0"/>
              <a:t>Speakers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14BF52D-C058-FB81-A0FD-594D8BD6A3CF}"/>
              </a:ext>
            </a:extLst>
          </p:cNvPr>
          <p:cNvCxnSpPr/>
          <p:nvPr/>
        </p:nvCxnSpPr>
        <p:spPr>
          <a:xfrm>
            <a:off x="9868938" y="4421402"/>
            <a:ext cx="789826" cy="563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162D107F-06F7-B89B-FEAA-61B0D8BDC7C0}"/>
              </a:ext>
            </a:extLst>
          </p:cNvPr>
          <p:cNvCxnSpPr>
            <a:cxnSpLocks/>
          </p:cNvCxnSpPr>
          <p:nvPr/>
        </p:nvCxnSpPr>
        <p:spPr>
          <a:xfrm flipV="1">
            <a:off x="9868938" y="5101540"/>
            <a:ext cx="789826" cy="395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3C30CA4D-417A-940F-5838-EA368B01BB99}"/>
              </a:ext>
            </a:extLst>
          </p:cNvPr>
          <p:cNvSpPr txBox="1"/>
          <p:nvPr/>
        </p:nvSpPr>
        <p:spPr>
          <a:xfrm>
            <a:off x="10732655" y="4916874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b="1" dirty="0">
                <a:highlight>
                  <a:srgbClr val="FFFF00"/>
                </a:highlight>
              </a:rPr>
              <a:t>1.43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94AE4A3-40E6-1C7A-A95B-5E33A7A77C0A}"/>
              </a:ext>
            </a:extLst>
          </p:cNvPr>
          <p:cNvSpPr txBox="1"/>
          <p:nvPr/>
        </p:nvSpPr>
        <p:spPr>
          <a:xfrm>
            <a:off x="9834078" y="4379945"/>
            <a:ext cx="2390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" b="1" dirty="0">
                <a:highlight>
                  <a:srgbClr val="FFFF00"/>
                </a:highlight>
              </a:rPr>
              <a:t>Multilingualism rate</a:t>
            </a:r>
          </a:p>
        </p:txBody>
      </p:sp>
    </p:spTree>
    <p:extLst>
      <p:ext uri="{BB962C8B-B14F-4D97-AF65-F5344CB8AC3E}">
        <p14:creationId xmlns:p14="http://schemas.microsoft.com/office/powerpoint/2010/main" val="2313918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675A08F-34E3-8238-CF6C-95CB43C937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865376"/>
            <a:ext cx="10533888" cy="49926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1913424-A7A2-F030-D466-79A01FAA5CDB}"/>
              </a:ext>
            </a:extLst>
          </p:cNvPr>
          <p:cNvSpPr txBox="1"/>
          <p:nvPr/>
        </p:nvSpPr>
        <p:spPr>
          <a:xfrm>
            <a:off x="1525564" y="1865376"/>
            <a:ext cx="614110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" sz="2800" dirty="0"/>
              <a:t>NUMBER OF LANGUAGES AVAILABLE ONLINE: ~ 10%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17D5E24-6C88-62DC-5F03-F94F4BC8EDB4}"/>
              </a:ext>
            </a:extLst>
          </p:cNvPr>
          <p:cNvSpPr txBox="1"/>
          <p:nvPr/>
        </p:nvSpPr>
        <p:spPr>
          <a:xfrm>
            <a:off x="10427855" y="3722255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A9C5306-3139-0D03-BAAB-2A650E8C17BD}"/>
              </a:ext>
            </a:extLst>
          </p:cNvPr>
          <p:cNvSpPr txBox="1"/>
          <p:nvPr/>
        </p:nvSpPr>
        <p:spPr>
          <a:xfrm>
            <a:off x="9087454" y="3260590"/>
            <a:ext cx="123880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" sz="1200" dirty="0"/>
              <a:t>Source: OBDILCI</a:t>
            </a:r>
          </a:p>
          <a:p>
            <a:r>
              <a:rPr lang="en" sz="1200" dirty="0"/>
              <a:t>Elaboration </a:t>
            </a:r>
            <a:r>
              <a:rPr lang="en" sz="1200" dirty="0" err="1"/>
              <a:t>based on</a:t>
            </a:r>
            <a:endParaRPr lang="fr-FR" sz="1200" dirty="0"/>
          </a:p>
          <a:p>
            <a:r>
              <a:rPr lang="en" sz="1200" dirty="0"/>
              <a:t>UNICODE data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F917D17-F9A9-8BB6-71C6-99F0D21047E6}"/>
              </a:ext>
            </a:extLst>
          </p:cNvPr>
          <p:cNvSpPr txBox="1"/>
          <p:nvPr/>
        </p:nvSpPr>
        <p:spPr>
          <a:xfrm>
            <a:off x="1126235" y="6393787"/>
            <a:ext cx="858690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" sz="1400" b="1" dirty="0">
                <a:solidFill>
                  <a:srgbClr val="0070C0"/>
                </a:solidFill>
              </a:rPr>
              <a:t>English                                       </a:t>
            </a:r>
            <a:r>
              <a:rPr lang="en" sz="1400" b="1" dirty="0">
                <a:solidFill>
                  <a:schemeClr val="accent6">
                    <a:lumMod val="50000"/>
                  </a:schemeClr>
                </a:solidFill>
              </a:rPr>
              <a:t>European languages              </a:t>
            </a:r>
            <a:r>
              <a:rPr lang="en" sz="1400" b="1" dirty="0">
                <a:solidFill>
                  <a:schemeClr val="accent2">
                    <a:lumMod val="75000"/>
                  </a:schemeClr>
                </a:solidFill>
              </a:rPr>
              <a:t>Asian languages + Arabic</a:t>
            </a:r>
            <a:r>
              <a:rPr lang="en" sz="1400" b="1" dirty="0">
                <a:solidFill>
                  <a:schemeClr val="accent6">
                    <a:lumMod val="50000"/>
                  </a:schemeClr>
                </a:solidFill>
              </a:rPr>
              <a:t>                   </a:t>
            </a:r>
            <a:r>
              <a:rPr lang="en" sz="1400" b="1" dirty="0">
                <a:solidFill>
                  <a:srgbClr val="7030A0"/>
                </a:solidFill>
              </a:rPr>
              <a:t>MULTILINGUALISM</a:t>
            </a:r>
            <a:r>
              <a:rPr lang="en" sz="1400" b="1" dirty="0">
                <a:solidFill>
                  <a:schemeClr val="accent6">
                    <a:lumMod val="50000"/>
                  </a:schemeClr>
                </a:solidFill>
              </a:rPr>
              <a:t>     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AB5BA70-F56D-83E5-B0D1-C8022D8EEFD0}"/>
              </a:ext>
            </a:extLst>
          </p:cNvPr>
          <p:cNvSpPr txBox="1"/>
          <p:nvPr/>
        </p:nvSpPr>
        <p:spPr>
          <a:xfrm>
            <a:off x="3900792" y="329556"/>
            <a:ext cx="34375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sz="3200" b="1" dirty="0" err="1">
                <a:solidFill>
                  <a:schemeClr val="bg1"/>
                </a:solidFill>
              </a:rPr>
              <a:t>Languages</a:t>
            </a:r>
            <a:r>
              <a:rPr lang="es-US" sz="3200" b="1" dirty="0">
                <a:solidFill>
                  <a:schemeClr val="bg1"/>
                </a:solidFill>
              </a:rPr>
              <a:t> online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213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31D6557-50A9-AE18-B521-80304C36F7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29448" y="1549154"/>
            <a:ext cx="10733103" cy="5308846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15E10197-EEF1-ED77-18AF-975C3C0CA77A}"/>
              </a:ext>
            </a:extLst>
          </p:cNvPr>
          <p:cNvCxnSpPr/>
          <p:nvPr/>
        </p:nvCxnSpPr>
        <p:spPr>
          <a:xfrm>
            <a:off x="3119671" y="3064985"/>
            <a:ext cx="247687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C726583-A99E-4E1A-559D-19A37FDCCC79}"/>
              </a:ext>
            </a:extLst>
          </p:cNvPr>
          <p:cNvCxnSpPr/>
          <p:nvPr/>
        </p:nvCxnSpPr>
        <p:spPr>
          <a:xfrm>
            <a:off x="5614481" y="3096520"/>
            <a:ext cx="581025" cy="80010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3C08EDB-0137-F6F2-0DA0-D1D89264D379}"/>
              </a:ext>
            </a:extLst>
          </p:cNvPr>
          <p:cNvCxnSpPr/>
          <p:nvPr/>
        </p:nvCxnSpPr>
        <p:spPr>
          <a:xfrm>
            <a:off x="6195504" y="3896620"/>
            <a:ext cx="4695825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BE8E6A60-4735-A2A2-3CED-28FCA340186A}"/>
              </a:ext>
            </a:extLst>
          </p:cNvPr>
          <p:cNvSpPr txBox="1"/>
          <p:nvPr/>
        </p:nvSpPr>
        <p:spPr>
          <a:xfrm>
            <a:off x="8452931" y="1369352"/>
            <a:ext cx="1700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dirty="0">
                <a:solidFill>
                  <a:srgbClr val="FF0000"/>
                </a:solidFill>
              </a:rPr>
              <a:t>ENGLISH@MEDIA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ADF630-69E7-49DE-E15D-8D44D1F9086F}"/>
              </a:ext>
            </a:extLst>
          </p:cNvPr>
          <p:cNvSpPr txBox="1"/>
          <p:nvPr/>
        </p:nvSpPr>
        <p:spPr>
          <a:xfrm>
            <a:off x="9536696" y="1704823"/>
            <a:ext cx="1609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1600">
                <a:solidFill>
                  <a:srgbClr val="FF0000"/>
                </a:solidFill>
              </a:rPr>
              <a:t>Source: W3Techs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8C46C1-B771-6967-0967-C47F52810A4D}"/>
              </a:ext>
            </a:extLst>
          </p:cNvPr>
          <p:cNvSpPr txBox="1"/>
          <p:nvPr/>
        </p:nvSpPr>
        <p:spPr>
          <a:xfrm>
            <a:off x="8661293" y="2571089"/>
            <a:ext cx="101136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" sz="1600" dirty="0">
                <a:solidFill>
                  <a:srgbClr val="0070C0"/>
                </a:solidFill>
              </a:rPr>
              <a:t>SOURCE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1A85EDD-3475-F1B7-BE4D-6E47CCDDDA14}"/>
              </a:ext>
            </a:extLst>
          </p:cNvPr>
          <p:cNvSpPr txBox="1"/>
          <p:nvPr/>
        </p:nvSpPr>
        <p:spPr>
          <a:xfrm>
            <a:off x="4505935" y="2142472"/>
            <a:ext cx="233429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" b="1" dirty="0">
                <a:solidFill>
                  <a:srgbClr val="0070C0"/>
                </a:solidFill>
              </a:rPr>
              <a:t>% ENGLISH @ WEB</a:t>
            </a:r>
          </a:p>
        </p:txBody>
      </p:sp>
      <p:pic>
        <p:nvPicPr>
          <p:cNvPr id="10" name="Picture 2" descr="ENGLISH AS LINGUA FRANCA? | Simanaitis Says">
            <a:extLst>
              <a:ext uri="{FF2B5EF4-FFF2-40B4-BE49-F238E27FC236}">
                <a16:creationId xmlns:a16="http://schemas.microsoft.com/office/drawing/2014/main" id="{48B4829B-9AA5-F935-C311-E450FF4DB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8668"/>
            <a:ext cx="2217906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BADCF51-4944-8C95-69A0-EEA491078A60}"/>
              </a:ext>
            </a:extLst>
          </p:cNvPr>
          <p:cNvSpPr txBox="1"/>
          <p:nvPr/>
        </p:nvSpPr>
        <p:spPr>
          <a:xfrm>
            <a:off x="2217906" y="594000"/>
            <a:ext cx="76961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400" b="1" dirty="0">
                <a:solidFill>
                  <a:schemeClr val="bg1"/>
                </a:solidFill>
              </a:rPr>
              <a:t>The myth of English as the lingua franca of the Internet</a:t>
            </a:r>
          </a:p>
        </p:txBody>
      </p:sp>
    </p:spTree>
    <p:extLst>
      <p:ext uri="{BB962C8B-B14F-4D97-AF65-F5344CB8AC3E}">
        <p14:creationId xmlns:p14="http://schemas.microsoft.com/office/powerpoint/2010/main" val="167106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0FC4B00-47A0-E075-FF5D-BE6B738E11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675814"/>
              </p:ext>
            </p:extLst>
          </p:nvPr>
        </p:nvGraphicFramePr>
        <p:xfrm>
          <a:off x="180536" y="1679593"/>
          <a:ext cx="11830927" cy="39702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97647">
                  <a:extLst>
                    <a:ext uri="{9D8B030D-6E8A-4147-A177-3AD203B41FA5}">
                      <a16:colId xmlns:a16="http://schemas.microsoft.com/office/drawing/2014/main" val="21691249"/>
                    </a:ext>
                  </a:extLst>
                </a:gridCol>
                <a:gridCol w="1100831">
                  <a:extLst>
                    <a:ext uri="{9D8B030D-6E8A-4147-A177-3AD203B41FA5}">
                      <a16:colId xmlns:a16="http://schemas.microsoft.com/office/drawing/2014/main" val="200092080"/>
                    </a:ext>
                  </a:extLst>
                </a:gridCol>
                <a:gridCol w="1256024">
                  <a:extLst>
                    <a:ext uri="{9D8B030D-6E8A-4147-A177-3AD203B41FA5}">
                      <a16:colId xmlns:a16="http://schemas.microsoft.com/office/drawing/2014/main" val="3560590554"/>
                    </a:ext>
                  </a:extLst>
                </a:gridCol>
                <a:gridCol w="875490">
                  <a:extLst>
                    <a:ext uri="{9D8B030D-6E8A-4147-A177-3AD203B41FA5}">
                      <a16:colId xmlns:a16="http://schemas.microsoft.com/office/drawing/2014/main" val="546168421"/>
                    </a:ext>
                  </a:extLst>
                </a:gridCol>
                <a:gridCol w="949037">
                  <a:extLst>
                    <a:ext uri="{9D8B030D-6E8A-4147-A177-3AD203B41FA5}">
                      <a16:colId xmlns:a16="http://schemas.microsoft.com/office/drawing/2014/main" val="19561274"/>
                    </a:ext>
                  </a:extLst>
                </a:gridCol>
                <a:gridCol w="1162998">
                  <a:extLst>
                    <a:ext uri="{9D8B030D-6E8A-4147-A177-3AD203B41FA5}">
                      <a16:colId xmlns:a16="http://schemas.microsoft.com/office/drawing/2014/main" val="3652281440"/>
                    </a:ext>
                  </a:extLst>
                </a:gridCol>
                <a:gridCol w="1127464">
                  <a:extLst>
                    <a:ext uri="{9D8B030D-6E8A-4147-A177-3AD203B41FA5}">
                      <a16:colId xmlns:a16="http://schemas.microsoft.com/office/drawing/2014/main" val="2601469311"/>
                    </a:ext>
                  </a:extLst>
                </a:gridCol>
                <a:gridCol w="1278385">
                  <a:extLst>
                    <a:ext uri="{9D8B030D-6E8A-4147-A177-3AD203B41FA5}">
                      <a16:colId xmlns:a16="http://schemas.microsoft.com/office/drawing/2014/main" val="1479622717"/>
                    </a:ext>
                  </a:extLst>
                </a:gridCol>
                <a:gridCol w="1083051">
                  <a:extLst>
                    <a:ext uri="{9D8B030D-6E8A-4147-A177-3AD203B41FA5}">
                      <a16:colId xmlns:a16="http://schemas.microsoft.com/office/drawing/2014/main" val="3070593044"/>
                    </a:ext>
                  </a:extLst>
                </a:gridCol>
              </a:tblGrid>
              <a:tr h="6630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Language family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</a:rPr>
                        <a:t>Africa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</a:rPr>
                        <a:t>Americas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</a:rPr>
                        <a:t>Arab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</a:rPr>
                        <a:t>Asia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EE0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</a:rPr>
                        <a:t>Europe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FF4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</a:rPr>
                        <a:t>Pacific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</a:rPr>
                        <a:t>Not included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</a:rPr>
                        <a:t>TOTAL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63044"/>
                  </a:ext>
                </a:extLst>
              </a:tr>
              <a:tr h="538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Connected 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solidFill>
                            <a:srgbClr val="0070C0"/>
                          </a:solidFill>
                          <a:effectLst/>
                        </a:rPr>
                        <a:t>36.3%</a:t>
                      </a:r>
                      <a:endParaRPr lang="fr-FR" sz="36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69.0%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68.0%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60.8%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EE0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solidFill>
                            <a:srgbClr val="FF0000"/>
                          </a:solidFill>
                          <a:effectLst/>
                        </a:rPr>
                        <a:t>89.2%</a:t>
                      </a:r>
                      <a:endParaRPr lang="fr-FR" sz="3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FF4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62.2%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49.5%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>
                          <a:effectLst/>
                        </a:rPr>
                        <a:t>64.2%</a:t>
                      </a:r>
                      <a:endParaRPr lang="fr-FR" sz="3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796330"/>
                  </a:ext>
                </a:extLst>
              </a:tr>
              <a:tr h="4764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Contents​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4.2%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0.3%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3.6%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</a:rPr>
                        <a:t>44.3%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EE0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solidFill>
                            <a:srgbClr val="FF0000"/>
                          </a:solidFill>
                          <a:effectLst/>
                        </a:rPr>
                        <a:t>45.9%</a:t>
                      </a:r>
                      <a:endParaRPr lang="fr-FR" sz="3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FF4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0.03%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1.7%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>
                          <a:effectLst/>
                        </a:rPr>
                        <a:t>100%</a:t>
                      </a:r>
                      <a:endParaRPr lang="fr-FR" sz="3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078184"/>
                  </a:ext>
                </a:extLst>
              </a:tr>
              <a:tr h="4764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Virtual Presence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solidFill>
                            <a:srgbClr val="0070C0"/>
                          </a:solidFill>
                          <a:effectLst/>
                        </a:rPr>
                        <a:t>0.4</a:t>
                      </a:r>
                      <a:endParaRPr lang="fr-FR" sz="36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0.8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effectLst/>
                        </a:rPr>
                        <a:t>0.9</a:t>
                      </a:r>
                      <a:endParaRPr lang="fr-F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0.9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EE0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solidFill>
                            <a:srgbClr val="FF0000"/>
                          </a:solidFill>
                          <a:effectLst/>
                        </a:rPr>
                        <a:t>1.4</a:t>
                      </a:r>
                      <a:endParaRPr lang="fr-FR" sz="3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FF4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0.5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0.5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>
                          <a:effectLst/>
                        </a:rPr>
                        <a:t>1</a:t>
                      </a:r>
                      <a:endParaRPr lang="fr-FR" sz="3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348738"/>
                  </a:ext>
                </a:extLst>
              </a:tr>
              <a:tr h="4764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Content Productivity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solidFill>
                            <a:srgbClr val="0070C0"/>
                          </a:solidFill>
                          <a:effectLst/>
                        </a:rPr>
                        <a:t>0.6</a:t>
                      </a:r>
                      <a:endParaRPr lang="fr-FR" sz="36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0.8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0.8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0.9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EE0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solidFill>
                            <a:srgbClr val="FF0000"/>
                          </a:solidFill>
                          <a:effectLst/>
                        </a:rPr>
                        <a:t>1.2</a:t>
                      </a:r>
                      <a:endParaRPr lang="fr-FR" sz="3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FF4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0.7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0.7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>
                          <a:effectLst/>
                        </a:rPr>
                        <a:t>1</a:t>
                      </a:r>
                      <a:endParaRPr lang="fr-FR" sz="3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248164"/>
                  </a:ext>
                </a:extLst>
              </a:tr>
              <a:tr h="4218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Speakers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11.7%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0.4%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4.1%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solidFill>
                            <a:srgbClr val="FF0000"/>
                          </a:solidFill>
                          <a:effectLst/>
                        </a:rPr>
                        <a:t>48.4%</a:t>
                      </a:r>
                      <a:endParaRPr lang="fr-FR" sz="3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EE0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32.1%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FF4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0.05%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3.4%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>
                          <a:effectLst/>
                        </a:rPr>
                        <a:t>100%</a:t>
                      </a:r>
                      <a:endParaRPr lang="fr-FR" sz="3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775720"/>
                  </a:ext>
                </a:extLst>
              </a:tr>
              <a:tr h="4411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Connected speakers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6.7%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0.4%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4.3%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dirty="0">
                          <a:solidFill>
                            <a:srgbClr val="FF0000"/>
                          </a:solidFill>
                          <a:effectLst/>
                        </a:rPr>
                        <a:t>47.5%</a:t>
                      </a:r>
                      <a:endParaRPr lang="fr-FR" sz="3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EE0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38.5%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CFF4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0.04%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2.6%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>
                          <a:effectLst/>
                        </a:rPr>
                        <a:t>100%</a:t>
                      </a:r>
                      <a:endParaRPr lang="fr-FR" sz="3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421805"/>
                  </a:ext>
                </a:extLst>
              </a:tr>
              <a:tr h="4764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languages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</a:rPr>
                        <a:t>152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</a:rPr>
                        <a:t>8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</a:rPr>
                        <a:t>1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</a:rPr>
                        <a:t>147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FEE0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</a:rPr>
                        <a:t>51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rgbClr val="CFF4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</a:rPr>
                        <a:t>2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>
                          <a:effectLst/>
                        </a:rPr>
                        <a:t> </a:t>
                      </a:r>
                      <a:endParaRPr lang="fr-F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2000" b="1" dirty="0">
                          <a:effectLst/>
                        </a:rPr>
                        <a:t>361</a:t>
                      </a:r>
                      <a:endParaRPr lang="fr-FR" sz="3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763182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F9929C8A-8F54-FA6E-1981-80860ED4185E}"/>
              </a:ext>
            </a:extLst>
          </p:cNvPr>
          <p:cNvSpPr txBox="1"/>
          <p:nvPr/>
        </p:nvSpPr>
        <p:spPr>
          <a:xfrm>
            <a:off x="2424619" y="442768"/>
            <a:ext cx="6641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400" b="1" dirty="0">
                <a:solidFill>
                  <a:schemeClr val="bg1"/>
                </a:solidFill>
              </a:rPr>
              <a:t>CYBER-GEOGRAPHY OF LANGUAGE FAMILIES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40E54EB-9AD9-CA14-D144-6084C85909C0}"/>
              </a:ext>
            </a:extLst>
          </p:cNvPr>
          <p:cNvSpPr txBox="1"/>
          <p:nvPr/>
        </p:nvSpPr>
        <p:spPr>
          <a:xfrm>
            <a:off x="831865" y="5916968"/>
            <a:ext cx="101553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b="1" dirty="0">
                <a:highlight>
                  <a:srgbClr val="FFFF00"/>
                </a:highlight>
              </a:rPr>
              <a:t>SOURCES : </a:t>
            </a:r>
            <a:r>
              <a:rPr lang="es-US" b="1" dirty="0">
                <a:highlight>
                  <a:srgbClr val="FFFF00"/>
                </a:highlight>
                <a:hlinkClick r:id="rId2"/>
              </a:rPr>
              <a:t>https://obdilci.org/projects/main/</a:t>
            </a:r>
            <a:endParaRPr lang="es-US" b="1" dirty="0">
              <a:highlight>
                <a:srgbClr val="FFFF00"/>
              </a:highlight>
            </a:endParaRPr>
          </a:p>
          <a:p>
            <a:r>
              <a:rPr lang="en-US" altLang="en-US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</a:rPr>
              <a:t>he method behind the unprecedented production of indicators of the presence of languages in the Internet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Frontiers Research Metrics &amp; Analytics  Volume 8 – 2023.  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  <a:hlinkClick r:id="rId3"/>
              </a:rPr>
              <a:t>doi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Arial Unicode MS"/>
                <a:hlinkClick r:id="rId3"/>
              </a:rPr>
              <a:t>: 10.3389/frma.2023.1149347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>
              <a:highlight>
                <a:srgbClr val="FFFF00"/>
              </a:highlight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9CA2B6D5-40C6-6565-D226-617817513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4" y="67017"/>
            <a:ext cx="184731" cy="3231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923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3D3839E-21A1-C970-DE83-B8770A448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9" y="2063218"/>
            <a:ext cx="7046259" cy="469750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81041C-74F1-5757-6978-4F508B69F5DD}"/>
              </a:ext>
            </a:extLst>
          </p:cNvPr>
          <p:cNvSpPr txBox="1"/>
          <p:nvPr/>
        </p:nvSpPr>
        <p:spPr>
          <a:xfrm>
            <a:off x="3299822" y="549773"/>
            <a:ext cx="6094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2: Multilingualism in the Internet</a:t>
            </a: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DE9D726-CCC5-A96E-6E27-3FE2E6FA3CA4}"/>
              </a:ext>
            </a:extLst>
          </p:cNvPr>
          <p:cNvSpPr txBox="1"/>
          <p:nvPr/>
        </p:nvSpPr>
        <p:spPr>
          <a:xfrm>
            <a:off x="7331977" y="3504016"/>
            <a:ext cx="4769613" cy="206210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US" sz="1600" b="1" dirty="0" err="1"/>
              <a:t>Source</a:t>
            </a:r>
            <a:r>
              <a:rPr lang="es-US" sz="1600" b="1" dirty="0"/>
              <a:t> 1 (2025): 7 </a:t>
            </a:r>
            <a:r>
              <a:rPr lang="es-US" sz="1600" b="1" dirty="0" err="1"/>
              <a:t>reports</a:t>
            </a:r>
            <a:r>
              <a:rPr lang="es-US" sz="1600" b="1" dirty="0"/>
              <a:t> </a:t>
            </a:r>
            <a:r>
              <a:rPr lang="es-US" sz="1600" b="1" dirty="0" err="1"/>
              <a:t>using</a:t>
            </a:r>
            <a:r>
              <a:rPr lang="es-US" sz="1600" b="1" dirty="0"/>
              <a:t> DataProvider.com 180 </a:t>
            </a:r>
            <a:r>
              <a:rPr lang="es-US" sz="1600" b="1" dirty="0" err="1"/>
              <a:t>million</a:t>
            </a:r>
            <a:r>
              <a:rPr lang="es-US" sz="1600" b="1" dirty="0"/>
              <a:t> web sites data base </a:t>
            </a:r>
            <a:r>
              <a:rPr lang="es-US" sz="1600" b="1" dirty="0">
                <a:hlinkClick r:id="rId3"/>
              </a:rPr>
              <a:t>https://obdilci.org/projects/other/mlreports/</a:t>
            </a:r>
            <a:r>
              <a:rPr lang="es-US" sz="1600" b="1" dirty="0"/>
              <a:t> </a:t>
            </a:r>
          </a:p>
          <a:p>
            <a:endParaRPr lang="es-US" sz="1600" b="1" dirty="0"/>
          </a:p>
          <a:p>
            <a:r>
              <a:rPr lang="es-US" sz="1600" b="1" dirty="0" err="1"/>
              <a:t>Source</a:t>
            </a:r>
            <a:r>
              <a:rPr lang="es-US" sz="1600" b="1" dirty="0"/>
              <a:t> 2 (2026): MECILDI </a:t>
            </a:r>
            <a:r>
              <a:rPr lang="es-US" sz="1600" b="1" dirty="0" err="1"/>
              <a:t>program</a:t>
            </a:r>
            <a:r>
              <a:rPr lang="es-US" sz="1600" b="1" dirty="0"/>
              <a:t> </a:t>
            </a:r>
            <a:r>
              <a:rPr lang="es-US" sz="1600" b="1" dirty="0" err="1"/>
              <a:t>collecting</a:t>
            </a:r>
            <a:r>
              <a:rPr lang="es-US" sz="1600" b="1" dirty="0"/>
              <a:t> </a:t>
            </a:r>
            <a:r>
              <a:rPr lang="es-US" sz="1600" b="1" dirty="0" err="1"/>
              <a:t>indicators</a:t>
            </a:r>
            <a:r>
              <a:rPr lang="es-US" sz="1600" b="1" dirty="0"/>
              <a:t> </a:t>
            </a:r>
            <a:r>
              <a:rPr lang="es-US" sz="1600" b="1" dirty="0" err="1"/>
              <a:t>from</a:t>
            </a:r>
            <a:r>
              <a:rPr lang="es-US" sz="1600" b="1" dirty="0"/>
              <a:t> </a:t>
            </a:r>
            <a:r>
              <a:rPr lang="es-US" sz="1600" b="1" dirty="0" err="1"/>
              <a:t>any</a:t>
            </a:r>
            <a:r>
              <a:rPr lang="es-US" sz="1600" b="1" dirty="0"/>
              <a:t> series </a:t>
            </a:r>
            <a:r>
              <a:rPr lang="es-US" sz="1600" b="1" dirty="0" err="1"/>
              <a:t>of</a:t>
            </a:r>
            <a:r>
              <a:rPr lang="es-US" sz="1600" b="1" dirty="0"/>
              <a:t> web sites</a:t>
            </a:r>
          </a:p>
          <a:p>
            <a:r>
              <a:rPr lang="en-US" sz="1600" b="1" dirty="0">
                <a:hlinkClick r:id="rId4"/>
              </a:rPr>
              <a:t>https://obdilci.org/projects/mecildi/</a:t>
            </a:r>
            <a:endParaRPr lang="en-US" sz="1600" b="1" dirty="0"/>
          </a:p>
          <a:p>
            <a:r>
              <a:rPr lang="en-US" sz="1600" b="1" i="0" dirty="0">
                <a:solidFill>
                  <a:srgbClr val="525254"/>
                </a:solidFill>
                <a:effectLst/>
                <a:latin typeface="Inter Var"/>
                <a:hlinkClick r:id="rId5"/>
              </a:rPr>
              <a:t>https://doi.org/10.13140/RG.2.2.33908.10886</a:t>
            </a:r>
            <a:endParaRPr lang="en-US" sz="16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0B5E954-4A1C-6561-92DD-7F22DA77E826}"/>
              </a:ext>
            </a:extLst>
          </p:cNvPr>
          <p:cNvSpPr txBox="1"/>
          <p:nvPr/>
        </p:nvSpPr>
        <p:spPr>
          <a:xfrm>
            <a:off x="7485376" y="2480865"/>
            <a:ext cx="46164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b="1" dirty="0"/>
              <a:t>FOR THE FIST TIME IN INTERNET HISTORY</a:t>
            </a:r>
          </a:p>
          <a:p>
            <a:r>
              <a:rPr lang="es-US" b="1" dirty="0"/>
              <a:t>INDICATORS OF WEB MULTLINGUALISM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87838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6964E2-4EF1-A0CD-9C45-2EC086BC076D}"/>
              </a:ext>
            </a:extLst>
          </p:cNvPr>
          <p:cNvSpPr txBox="1"/>
          <p:nvPr/>
        </p:nvSpPr>
        <p:spPr>
          <a:xfrm>
            <a:off x="1966823" y="25879"/>
            <a:ext cx="627742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US" sz="2800" b="1" dirty="0">
                <a:solidFill>
                  <a:schemeClr val="bg1"/>
                </a:solidFill>
              </a:rPr>
              <a:t>MIXING ALL SOURCES </a:t>
            </a:r>
          </a:p>
          <a:p>
            <a:pPr algn="ctr"/>
            <a:r>
              <a:rPr lang="es-US" sz="2800" b="1" dirty="0">
                <a:solidFill>
                  <a:schemeClr val="bg1"/>
                </a:solidFill>
              </a:rPr>
              <a:t>MULTILINGUALISM  AND LANGUAGES</a:t>
            </a:r>
          </a:p>
          <a:p>
            <a:pPr algn="ctr"/>
            <a:r>
              <a:rPr lang="es-US" sz="2800" b="1" dirty="0">
                <a:solidFill>
                  <a:schemeClr val="bg1"/>
                </a:solidFill>
              </a:rPr>
              <a:t>IN WWW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6677586-89EB-09CA-7695-2CA4CDD7C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478286"/>
              </p:ext>
            </p:extLst>
          </p:nvPr>
        </p:nvGraphicFramePr>
        <p:xfrm>
          <a:off x="552092" y="1660755"/>
          <a:ext cx="6277425" cy="50858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47808">
                  <a:extLst>
                    <a:ext uri="{9D8B030D-6E8A-4147-A177-3AD203B41FA5}">
                      <a16:colId xmlns:a16="http://schemas.microsoft.com/office/drawing/2014/main" val="632359592"/>
                    </a:ext>
                  </a:extLst>
                </a:gridCol>
                <a:gridCol w="1490619">
                  <a:extLst>
                    <a:ext uri="{9D8B030D-6E8A-4147-A177-3AD203B41FA5}">
                      <a16:colId xmlns:a16="http://schemas.microsoft.com/office/drawing/2014/main" val="2273062198"/>
                    </a:ext>
                  </a:extLst>
                </a:gridCol>
                <a:gridCol w="1062459">
                  <a:extLst>
                    <a:ext uri="{9D8B030D-6E8A-4147-A177-3AD203B41FA5}">
                      <a16:colId xmlns:a16="http://schemas.microsoft.com/office/drawing/2014/main" val="693432233"/>
                    </a:ext>
                  </a:extLst>
                </a:gridCol>
                <a:gridCol w="1276539">
                  <a:extLst>
                    <a:ext uri="{9D8B030D-6E8A-4147-A177-3AD203B41FA5}">
                      <a16:colId xmlns:a16="http://schemas.microsoft.com/office/drawing/2014/main" val="400288131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MILLION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es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 VISITED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3" marR="5443" marT="5443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3" marR="5443" marT="544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US" sz="2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WHOLE WEB</a:t>
                      </a:r>
                      <a:endParaRPr lang="en-US" sz="20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3" marR="5443" marT="5443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46792"/>
                  </a:ext>
                </a:extLst>
              </a:tr>
              <a:tr h="1761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US" sz="2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MECILDI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es-US" sz="2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MEASURED</a:t>
                      </a:r>
                      <a:endParaRPr lang="en-US" sz="20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3" marR="5443" marT="5443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20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3" marR="5443" marT="544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US" sz="1600" b="1" u="none" strike="noStrike" kern="12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MODEL</a:t>
                      </a:r>
                      <a:r>
                        <a:rPr lang="es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  <a:r>
                        <a:rPr lang="es-US" sz="1600" b="1" u="none" strike="noStrike" kern="12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DataProvider</a:t>
                      </a:r>
                      <a:endParaRPr lang="es-US" sz="1600" b="1" u="none" strike="noStrike" kern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es-US" sz="1600" b="1" i="1" u="none" strike="noStrike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ESTIMATIONS</a:t>
                      </a:r>
                      <a:endParaRPr lang="en-US" sz="1600" b="1" i="1" u="none" strike="noStrike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3" marR="5443" marT="5443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780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Sites with English version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67.52%</a:t>
                      </a:r>
                    </a:p>
                  </a:txBody>
                  <a:tcPr marL="5443" marR="5443" marT="5443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20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3" marR="5443" marT="544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US" sz="2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sz="20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3" marR="5443" marT="5443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3450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English webpages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20.13%</a:t>
                      </a:r>
                    </a:p>
                  </a:txBody>
                  <a:tcPr marL="5443" marR="5443" marT="5443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20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3" marR="5443" marT="544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US" sz="2000" b="1" u="none" strike="noStrike" kern="1200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20.08%</a:t>
                      </a:r>
                      <a:endParaRPr lang="en-US" sz="2000" b="1" u="none" strike="noStrike" kern="1200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3" marR="5443" marT="5443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8171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Multilingualism rate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3.41            </a:t>
                      </a:r>
                    </a:p>
                  </a:txBody>
                  <a:tcPr marL="5443" marR="5443" marT="5443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20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3" marR="5443" marT="544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US" sz="2000" b="1" i="1" u="none" strike="noStrike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  <a:endParaRPr lang="en-US" sz="2000" b="1" i="1" u="none" strike="noStrike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3" marR="5443" marT="5443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8964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%multilingual sites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37.32%</a:t>
                      </a:r>
                    </a:p>
                  </a:txBody>
                  <a:tcPr marL="5443" marR="5443" marT="5443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20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3" marR="5443" marT="544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US" sz="2000" b="1" u="none" strike="noStrike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14.4%</a:t>
                      </a:r>
                      <a:endParaRPr lang="en-US" sz="2000" b="1" u="none" strike="noStrike" kern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3" marR="5443" marT="5443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44096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Avg number of lang. </a:t>
                      </a:r>
                    </a:p>
                    <a:p>
                      <a:pPr marL="0" algn="l" defTabSz="914400" rtl="0" eaLnBrk="1" fontAlgn="b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per multilingual site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7.41 </a:t>
                      </a:r>
                    </a:p>
                  </a:txBody>
                  <a:tcPr marL="5443" marR="5443" marT="5443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20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3" marR="5443" marT="544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US" sz="2000" b="1" i="1" u="none" strike="noStrike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  <a:endParaRPr lang="en-US" sz="2000" b="1" i="1" u="none" strike="noStrike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3" marR="5443" marT="5443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813399"/>
                  </a:ext>
                </a:extLst>
              </a:tr>
              <a:tr h="12394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Google translate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1.16%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038283"/>
                  </a:ext>
                </a:extLst>
              </a:tr>
              <a:tr h="123942">
                <a:tc>
                  <a:txBody>
                    <a:bodyPr/>
                    <a:lstStyle/>
                    <a:p>
                      <a:pPr algn="l" fontAlgn="b"/>
                      <a:r>
                        <a:rPr lang="es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0.15%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122387"/>
                  </a:ext>
                </a:extLst>
              </a:tr>
              <a:tr h="123942">
                <a:tc>
                  <a:txBody>
                    <a:bodyPr/>
                    <a:lstStyle/>
                    <a:p>
                      <a:pPr algn="l" fontAlgn="b"/>
                      <a:r>
                        <a:rPr lang="es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</a:t>
                      </a:r>
                      <a:r>
                        <a:rPr lang="es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</a:t>
                      </a:r>
                      <a:r>
                        <a:rPr lang="es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</a:t>
                      </a:r>
                      <a:r>
                        <a:rPr lang="es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s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languages</a:t>
                      </a:r>
                      <a:r>
                        <a:rPr lang="es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(in 100 000 sites)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318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S" sz="2000" b="1" i="1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750</a:t>
                      </a:r>
                      <a:endParaRPr lang="en-US" sz="2000" b="1" i="1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924195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7027AFBA-DAC7-219F-1449-D8AF1C45022B}"/>
              </a:ext>
            </a:extLst>
          </p:cNvPr>
          <p:cNvSpPr txBox="1"/>
          <p:nvPr/>
        </p:nvSpPr>
        <p:spPr>
          <a:xfrm>
            <a:off x="9992267" y="2286001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dirty="0">
                <a:solidFill>
                  <a:srgbClr val="FF0000"/>
                </a:solidFill>
                <a:sym typeface="Wingdings" panose="05000000000000000000" pitchFamily="2" charset="2"/>
              </a:rPr>
              <a:t>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683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57FD336-D126-B699-44AC-6C1488B692F2}"/>
              </a:ext>
            </a:extLst>
          </p:cNvPr>
          <p:cNvSpPr txBox="1"/>
          <p:nvPr/>
        </p:nvSpPr>
        <p:spPr>
          <a:xfrm>
            <a:off x="871268" y="1078302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4912A251-9502-9C64-181D-2D2D8127A8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2109219"/>
              </p:ext>
            </p:extLst>
          </p:nvPr>
        </p:nvGraphicFramePr>
        <p:xfrm>
          <a:off x="337418" y="1666067"/>
          <a:ext cx="543266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8299DF3A-B825-436F-EB8C-3FFA0360BB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9597387"/>
              </p:ext>
            </p:extLst>
          </p:nvPr>
        </p:nvGraphicFramePr>
        <p:xfrm>
          <a:off x="6748732" y="166606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FFE9DCE0-5009-A495-E82B-4CA54AC78A44}"/>
              </a:ext>
            </a:extLst>
          </p:cNvPr>
          <p:cNvSpPr txBox="1"/>
          <p:nvPr/>
        </p:nvSpPr>
        <p:spPr>
          <a:xfrm>
            <a:off x="2334085" y="320627"/>
            <a:ext cx="77639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2800" b="1" dirty="0"/>
              <a:t>CORRELATION OF MULTILINGUALISM ON THE WEB</a:t>
            </a:r>
          </a:p>
          <a:p>
            <a:r>
              <a:rPr lang="en" sz="2800" b="1" dirty="0"/>
              <a:t>COMPARED TO COUNTRIES OR POPULATION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91B0D1-3A42-DC14-9A32-492039A723EF}"/>
              </a:ext>
            </a:extLst>
          </p:cNvPr>
          <p:cNvSpPr/>
          <p:nvPr/>
        </p:nvSpPr>
        <p:spPr>
          <a:xfrm>
            <a:off x="1800790" y="5614043"/>
            <a:ext cx="88305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Low levels of multilingualism in </a:t>
            </a:r>
            <a:r>
              <a:rPr lang="en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48% of countries </a:t>
            </a:r>
            <a:r>
              <a:rPr lang="en" dirty="0">
                <a:solidFill>
                  <a:srgbClr val="FF0000"/>
                </a:solidFill>
                <a:latin typeface="Times New Roman" panose="02020603050405020304" pitchFamily="18" charset="0"/>
              </a:rPr>
              <a:t>…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" dirty="0">
                <a:solidFill>
                  <a:srgbClr val="FF0000"/>
                </a:solidFill>
                <a:latin typeface="Times New Roman" panose="02020603050405020304" pitchFamily="18" charset="0"/>
              </a:rPr>
              <a:t>BUT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" dirty="0">
                <a:solidFill>
                  <a:srgbClr val="FF0000"/>
                </a:solidFill>
                <a:latin typeface="Times New Roman" panose="02020603050405020304" pitchFamily="18" charset="0"/>
              </a:rPr>
              <a:t>This represents </a:t>
            </a:r>
            <a:r>
              <a:rPr lang="en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76% of speakers</a:t>
            </a:r>
            <a:r>
              <a:rPr lang="en" dirty="0">
                <a:solidFill>
                  <a:srgbClr val="4343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8591B09-EE14-5117-F70A-4C2BB0D529AA}"/>
              </a:ext>
            </a:extLst>
          </p:cNvPr>
          <p:cNvSpPr txBox="1"/>
          <p:nvPr/>
        </p:nvSpPr>
        <p:spPr>
          <a:xfrm>
            <a:off x="4177552" y="4903694"/>
            <a:ext cx="527773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" b="1" dirty="0"/>
              <a:t>Indicator : Percentage of multilingual web sites </a:t>
            </a:r>
            <a:endParaRPr lang="fr-FR" b="1" dirty="0"/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F581DC38-0920-D42C-C1EC-7A7985071748}"/>
              </a:ext>
            </a:extLst>
          </p:cNvPr>
          <p:cNvCxnSpPr>
            <a:cxnSpLocks/>
            <a:stCxn id="7" idx="0"/>
          </p:cNvCxnSpPr>
          <p:nvPr/>
        </p:nvCxnSpPr>
        <p:spPr>
          <a:xfrm flipH="1" flipV="1">
            <a:off x="5585012" y="4177553"/>
            <a:ext cx="1231407" cy="726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057963E7-93C4-40C6-7AEC-65E98D8D7C20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6816419" y="4177553"/>
            <a:ext cx="453957" cy="726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2943C340-5F31-F137-16B5-0C780D95F8E8}"/>
              </a:ext>
            </a:extLst>
          </p:cNvPr>
          <p:cNvSpPr txBox="1"/>
          <p:nvPr/>
        </p:nvSpPr>
        <p:spPr>
          <a:xfrm>
            <a:off x="1055999" y="661481"/>
            <a:ext cx="8533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sz="2400" b="1" dirty="0">
                <a:solidFill>
                  <a:schemeClr val="bg1"/>
                </a:solidFill>
              </a:rPr>
              <a:t>WORLD AVERAGE: 14.4% OF WEB SITES ARE MULTILINGUAL 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632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6D0C0E5-CEE2-1268-EAD6-53D0CC1A072E}"/>
              </a:ext>
            </a:extLst>
          </p:cNvPr>
          <p:cNvSpPr txBox="1"/>
          <p:nvPr/>
        </p:nvSpPr>
        <p:spPr>
          <a:xfrm>
            <a:off x="1315665" y="588683"/>
            <a:ext cx="77991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000" b="1" dirty="0">
                <a:solidFill>
                  <a:schemeClr val="bg1"/>
                </a:solidFill>
              </a:rPr>
              <a:t>MULTILINGUALISM@WEB BY CONTINENT AND REGION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0B53658-4BE6-CF94-702F-34EFE523D8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517533"/>
              </p:ext>
            </p:extLst>
          </p:nvPr>
        </p:nvGraphicFramePr>
        <p:xfrm>
          <a:off x="1440948" y="3678504"/>
          <a:ext cx="3876198" cy="19935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0013">
                  <a:extLst>
                    <a:ext uri="{9D8B030D-6E8A-4147-A177-3AD203B41FA5}">
                      <a16:colId xmlns:a16="http://schemas.microsoft.com/office/drawing/2014/main" val="780804913"/>
                    </a:ext>
                  </a:extLst>
                </a:gridCol>
                <a:gridCol w="1010085">
                  <a:extLst>
                    <a:ext uri="{9D8B030D-6E8A-4147-A177-3AD203B41FA5}">
                      <a16:colId xmlns:a16="http://schemas.microsoft.com/office/drawing/2014/main" val="612931913"/>
                    </a:ext>
                  </a:extLst>
                </a:gridCol>
                <a:gridCol w="926100">
                  <a:extLst>
                    <a:ext uri="{9D8B030D-6E8A-4147-A177-3AD203B41FA5}">
                      <a16:colId xmlns:a16="http://schemas.microsoft.com/office/drawing/2014/main" val="1046207932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400" noProof="0" dirty="0">
                          <a:solidFill>
                            <a:schemeClr val="tx1"/>
                          </a:solidFill>
                          <a:effectLst/>
                        </a:rPr>
                        <a:t>REGION (*)</a:t>
                      </a:r>
                      <a:endParaRPr lang="en-US" sz="14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400" noProof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#WEB</a:t>
                      </a:r>
                    </a:p>
                  </a:txBody>
                  <a:tcPr marL="44450" marR="4445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400" noProof="0">
                          <a:solidFill>
                            <a:schemeClr val="tx1"/>
                          </a:solidFill>
                          <a:effectLst/>
                        </a:rPr>
                        <a:t>MULTIL%</a:t>
                      </a:r>
                      <a:endParaRPr lang="en-US" sz="14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92982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Arab countries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417 094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1400" b="1" i="0" u="none" strike="noStrik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43.3%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062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Europe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18 987 454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1400" b="1" i="0" u="none" strike="noStrik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17.8%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70664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Asia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4 424 336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8.9%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48664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Latin America and the Caribbean (**)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2 703 407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8.4%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97556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Africa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1 055 493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7.9%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17619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America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28 119 411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1400" b="1" i="0" u="none" strike="noStrike" noProof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5.2%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527774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Official language: English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33 291 720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" sz="1400" b="1" i="0" u="none" strike="noStrike" noProof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5.1%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733022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BA95319A-E2E1-5A9D-42C1-E720E199AB75}"/>
              </a:ext>
            </a:extLst>
          </p:cNvPr>
          <p:cNvSpPr txBox="1"/>
          <p:nvPr/>
        </p:nvSpPr>
        <p:spPr>
          <a:xfrm>
            <a:off x="1440948" y="5958451"/>
            <a:ext cx="3020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1200" dirty="0"/>
              <a:t>(*) Based on ccTLD and filtered by hacked domains</a:t>
            </a:r>
          </a:p>
          <a:p>
            <a:r>
              <a:rPr lang="en" sz="1200" dirty="0"/>
              <a:t>(**) Includes Mexico</a:t>
            </a:r>
          </a:p>
          <a:p>
            <a:r>
              <a:rPr lang="en" sz="1200" dirty="0"/>
              <a:t>(***) Includes Australia and New Zealand</a:t>
            </a:r>
          </a:p>
        </p:txBody>
      </p:sp>
      <p:pic>
        <p:nvPicPr>
          <p:cNvPr id="6" name="Picture 4" descr="A drawing of a globe with the word world on it | Premium AI-generated vector">
            <a:extLst>
              <a:ext uri="{FF2B5EF4-FFF2-40B4-BE49-F238E27FC236}">
                <a16:creationId xmlns:a16="http://schemas.microsoft.com/office/drawing/2014/main" id="{9BE377E7-BB1B-0390-7F5A-66925D04D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063" y="140157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4292F39-B92F-E081-6752-DFD629D596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781032"/>
              </p:ext>
            </p:extLst>
          </p:nvPr>
        </p:nvGraphicFramePr>
        <p:xfrm>
          <a:off x="6541825" y="4417386"/>
          <a:ext cx="1999060" cy="87029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4323">
                  <a:extLst>
                    <a:ext uri="{9D8B030D-6E8A-4147-A177-3AD203B41FA5}">
                      <a16:colId xmlns:a16="http://schemas.microsoft.com/office/drawing/2014/main" val="1424201082"/>
                    </a:ext>
                  </a:extLst>
                </a:gridCol>
                <a:gridCol w="764737">
                  <a:extLst>
                    <a:ext uri="{9D8B030D-6E8A-4147-A177-3AD203B41FA5}">
                      <a16:colId xmlns:a16="http://schemas.microsoft.com/office/drawing/2014/main" val="2428994450"/>
                    </a:ext>
                  </a:extLst>
                </a:gridCol>
              </a:tblGrid>
              <a:tr h="288450">
                <a:tc>
                  <a:txBody>
                    <a:bodyPr/>
                    <a:lstStyle/>
                    <a:p>
                      <a:r>
                        <a:rPr lang="en" sz="1200" dirty="0">
                          <a:solidFill>
                            <a:schemeClr val="tx1"/>
                          </a:solidFill>
                        </a:rPr>
                        <a:t>COUNTRY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" sz="1200" dirty="0">
                          <a:solidFill>
                            <a:schemeClr val="tx1"/>
                          </a:solidFill>
                        </a:rPr>
                        <a:t>MULTIL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170607"/>
                  </a:ext>
                </a:extLst>
              </a:tr>
              <a:tr h="281094">
                <a:tc>
                  <a:txBody>
                    <a:bodyPr/>
                    <a:lstStyle/>
                    <a:p>
                      <a:r>
                        <a:rPr lang="en" sz="1200" b="1" dirty="0">
                          <a:solidFill>
                            <a:srgbClr val="FF0000"/>
                          </a:solidFill>
                        </a:rPr>
                        <a:t>USA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b="1" dirty="0">
                          <a:solidFill>
                            <a:srgbClr val="FF0000"/>
                          </a:solidFill>
                        </a:rPr>
                        <a:t>4.8%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876679"/>
                  </a:ext>
                </a:extLst>
              </a:tr>
              <a:tr h="300750">
                <a:tc>
                  <a:txBody>
                    <a:bodyPr/>
                    <a:lstStyle/>
                    <a:p>
                      <a:r>
                        <a:rPr lang="en" sz="1200" dirty="0">
                          <a:solidFill>
                            <a:srgbClr val="00B0F0"/>
                          </a:solidFill>
                        </a:rPr>
                        <a:t>CANADA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b="1" dirty="0">
                          <a:solidFill>
                            <a:srgbClr val="00B0F0"/>
                          </a:solidFill>
                        </a:rPr>
                        <a:t>13.8%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832662"/>
                  </a:ext>
                </a:extLst>
              </a:tr>
            </a:tbl>
          </a:graphicData>
        </a:graphic>
      </p:graphicFrame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3F1EAE8A-AA6E-1B5A-91D7-7C85BA5BAC31}"/>
              </a:ext>
            </a:extLst>
          </p:cNvPr>
          <p:cNvCxnSpPr>
            <a:cxnSpLocks/>
          </p:cNvCxnSpPr>
          <p:nvPr/>
        </p:nvCxnSpPr>
        <p:spPr>
          <a:xfrm flipV="1">
            <a:off x="5317146" y="4920717"/>
            <a:ext cx="991216" cy="3669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629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2BB0795-C8BD-7D48-8E1A-EA1526696E43}"/>
              </a:ext>
            </a:extLst>
          </p:cNvPr>
          <p:cNvSpPr txBox="1"/>
          <p:nvPr/>
        </p:nvSpPr>
        <p:spPr>
          <a:xfrm>
            <a:off x="1792320" y="491407"/>
            <a:ext cx="78575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400" b="1" dirty="0">
                <a:solidFill>
                  <a:schemeClr val="bg1"/>
                </a:solidFill>
              </a:rPr>
              <a:t>LANGUAGES VERSUS MULTILINGUALISM ON THE WEB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95A1C9E-843F-DC83-A439-532EBAB5B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553248"/>
              </p:ext>
            </p:extLst>
          </p:nvPr>
        </p:nvGraphicFramePr>
        <p:xfrm>
          <a:off x="1302590" y="1519190"/>
          <a:ext cx="2708694" cy="51317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6709">
                  <a:extLst>
                    <a:ext uri="{9D8B030D-6E8A-4147-A177-3AD203B41FA5}">
                      <a16:colId xmlns:a16="http://schemas.microsoft.com/office/drawing/2014/main" val="1105316401"/>
                    </a:ext>
                  </a:extLst>
                </a:gridCol>
                <a:gridCol w="776377">
                  <a:extLst>
                    <a:ext uri="{9D8B030D-6E8A-4147-A177-3AD203B41FA5}">
                      <a16:colId xmlns:a16="http://schemas.microsoft.com/office/drawing/2014/main" val="4175820343"/>
                    </a:ext>
                  </a:extLst>
                </a:gridCol>
                <a:gridCol w="655608">
                  <a:extLst>
                    <a:ext uri="{9D8B030D-6E8A-4147-A177-3AD203B41FA5}">
                      <a16:colId xmlns:a16="http://schemas.microsoft.com/office/drawing/2014/main" val="2939427722"/>
                    </a:ext>
                  </a:extLst>
                </a:gridCol>
              </a:tblGrid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  <a:effectLst/>
                        </a:rPr>
                        <a:t>LANGUAGE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#WEB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MULTIL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624012"/>
                  </a:ext>
                </a:extLst>
              </a:tr>
              <a:tr h="1825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1" dirty="0">
                          <a:solidFill>
                            <a:schemeClr val="tx1"/>
                          </a:solidFill>
                          <a:effectLst/>
                        </a:rPr>
                        <a:t>ALL</a:t>
                      </a:r>
                      <a:endParaRPr lang="fr-FR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" sz="1050" b="1" dirty="0">
                          <a:effectLst/>
                        </a:rPr>
                        <a:t>95 612 368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" sz="1050" b="1" dirty="0">
                          <a:effectLst/>
                        </a:rPr>
                        <a:t>10.95%</a:t>
                      </a:r>
                      <a:endParaRPr lang="fr-FR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268162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rgbClr val="00B0F0"/>
                          </a:solidFill>
                          <a:effectLst/>
                        </a:rPr>
                        <a:t>Basque</a:t>
                      </a:r>
                      <a:endParaRPr lang="fr-FR" sz="10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rgbClr val="00B0F0"/>
                          </a:solidFill>
                          <a:effectLst/>
                        </a:rPr>
                        <a:t>8 072</a:t>
                      </a:r>
                      <a:endParaRPr lang="fr-FR" sz="10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rgbClr val="00B0F0"/>
                          </a:solidFill>
                          <a:effectLst/>
                        </a:rPr>
                        <a:t>63.52%</a:t>
                      </a:r>
                      <a:endParaRPr lang="fr-FR" sz="10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5083055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rgbClr val="00B0F0"/>
                          </a:solidFill>
                          <a:effectLst/>
                        </a:rPr>
                        <a:t>Ukrainian</a:t>
                      </a:r>
                      <a:endParaRPr lang="fr-FR" sz="10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rgbClr val="00B0F0"/>
                          </a:solidFill>
                          <a:effectLst/>
                        </a:rPr>
                        <a:t>221 043</a:t>
                      </a:r>
                      <a:endParaRPr lang="fr-FR" sz="10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rgbClr val="00B0F0"/>
                          </a:solidFill>
                          <a:effectLst/>
                        </a:rPr>
                        <a:t>58.67%</a:t>
                      </a:r>
                      <a:endParaRPr lang="fr-FR" sz="10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496716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rgbClr val="00B0F0"/>
                          </a:solidFill>
                          <a:effectLst/>
                        </a:rPr>
                        <a:t>Latvian</a:t>
                      </a:r>
                      <a:endParaRPr lang="fr-FR" sz="10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rgbClr val="00B0F0"/>
                          </a:solidFill>
                          <a:effectLst/>
                        </a:rPr>
                        <a:t>43 428</a:t>
                      </a:r>
                      <a:endParaRPr lang="fr-FR" sz="10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rgbClr val="00B0F0"/>
                          </a:solidFill>
                          <a:effectLst/>
                        </a:rPr>
                        <a:t>53.81%</a:t>
                      </a:r>
                      <a:endParaRPr lang="fr-FR" sz="10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544869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rgbClr val="00B0F0"/>
                          </a:solidFill>
                          <a:effectLst/>
                        </a:rPr>
                        <a:t>Catalan</a:t>
                      </a:r>
                      <a:endParaRPr lang="fr-FR" sz="10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rgbClr val="00B0F0"/>
                          </a:solidFill>
                          <a:effectLst/>
                        </a:rPr>
                        <a:t>82 966</a:t>
                      </a:r>
                      <a:endParaRPr lang="fr-FR" sz="10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rgbClr val="00B0F0"/>
                          </a:solidFill>
                          <a:effectLst/>
                        </a:rPr>
                        <a:t>52.05%</a:t>
                      </a:r>
                      <a:endParaRPr lang="fr-FR" sz="10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116489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rgbClr val="00B0F0"/>
                          </a:solidFill>
                          <a:effectLst/>
                        </a:rPr>
                        <a:t>Estonian</a:t>
                      </a:r>
                      <a:endParaRPr lang="fr-FR" sz="10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rgbClr val="00B0F0"/>
                          </a:solidFill>
                          <a:effectLst/>
                        </a:rPr>
                        <a:t>57 245</a:t>
                      </a:r>
                      <a:endParaRPr lang="fr-FR" sz="10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rgbClr val="00B0F0"/>
                          </a:solidFill>
                          <a:effectLst/>
                        </a:rPr>
                        <a:t>50.89%</a:t>
                      </a:r>
                      <a:endParaRPr lang="fr-FR" sz="10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646985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rgbClr val="00B0F0"/>
                          </a:solidFill>
                          <a:effectLst/>
                        </a:rPr>
                        <a:t>Greek</a:t>
                      </a:r>
                      <a:endParaRPr lang="fr-FR" sz="10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rgbClr val="00B0F0"/>
                          </a:solidFill>
                          <a:effectLst/>
                        </a:rPr>
                        <a:t>231 074</a:t>
                      </a:r>
                      <a:endParaRPr lang="fr-FR" sz="10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rgbClr val="00B0F0"/>
                          </a:solidFill>
                          <a:effectLst/>
                        </a:rPr>
                        <a:t>50.60%</a:t>
                      </a:r>
                      <a:endParaRPr lang="fr-FR" sz="10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580804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Kazakh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9 285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45.58%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399660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Lao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1109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45.31%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1170282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Macedonian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10 607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39.15%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085719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Lithuanian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91 380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38.69%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048557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Sindhi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9 350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35.16%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8843615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Slovenian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86 936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34.71%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5058360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Bulgarian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130 100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34 24%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036117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Azerbaijani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21 617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32.78%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009889"/>
                  </a:ext>
                </a:extLst>
              </a:tr>
              <a:tr h="720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Tajik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1 613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32.08%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387498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Arabic macro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332 071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31 56%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959310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Welsh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12 642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b="0" dirty="0">
                          <a:solidFill>
                            <a:srgbClr val="0070C0"/>
                          </a:solidFill>
                          <a:effectLst/>
                        </a:rPr>
                        <a:t>31 23%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034408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Croatian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86 665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28.95%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089901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Yiddish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400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28.75%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555435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Irish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2 510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26.59%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076820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Bosnian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119 615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26.49%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985878"/>
                  </a:ext>
                </a:extLst>
              </a:tr>
              <a:tr h="491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Amharic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1 210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25.83%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451262"/>
                  </a:ext>
                </a:extLst>
              </a:tr>
              <a:tr h="1468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Finnish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258 164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24.56%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73199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Dutch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1 976 285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23.62%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7416710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Romanian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278 962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23.36%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337916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Italian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2 092 445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22.84%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213910"/>
                  </a:ext>
                </a:extLst>
              </a:tr>
              <a:tr h="4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Mongolian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9 289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22.28%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671858"/>
                  </a:ext>
                </a:extLst>
              </a:tr>
              <a:tr h="491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Burmese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3016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21.97%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319140"/>
                  </a:ext>
                </a:extLst>
              </a:tr>
              <a:tr h="491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Serbo-Croatian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11 821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21.93%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52575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7BF096B-9F8A-35B4-C723-21EAF035C5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41439"/>
              </p:ext>
            </p:extLst>
          </p:nvPr>
        </p:nvGraphicFramePr>
        <p:xfrm>
          <a:off x="8007257" y="1967044"/>
          <a:ext cx="2551475" cy="45547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7732">
                  <a:extLst>
                    <a:ext uri="{9D8B030D-6E8A-4147-A177-3AD203B41FA5}">
                      <a16:colId xmlns:a16="http://schemas.microsoft.com/office/drawing/2014/main" val="1874847597"/>
                    </a:ext>
                  </a:extLst>
                </a:gridCol>
                <a:gridCol w="785003">
                  <a:extLst>
                    <a:ext uri="{9D8B030D-6E8A-4147-A177-3AD203B41FA5}">
                      <a16:colId xmlns:a16="http://schemas.microsoft.com/office/drawing/2014/main" val="396778243"/>
                    </a:ext>
                  </a:extLst>
                </a:gridCol>
                <a:gridCol w="698740">
                  <a:extLst>
                    <a:ext uri="{9D8B030D-6E8A-4147-A177-3AD203B41FA5}">
                      <a16:colId xmlns:a16="http://schemas.microsoft.com/office/drawing/2014/main" val="1471125189"/>
                    </a:ext>
                  </a:extLst>
                </a:gridCol>
              </a:tblGrid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  <a:effectLst/>
                        </a:rPr>
                        <a:t>LANGUAGE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#WEB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50" dirty="0">
                          <a:solidFill>
                            <a:schemeClr val="tx1"/>
                          </a:solidFill>
                          <a:effectLst/>
                        </a:rPr>
                        <a:t>MULTIL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2" marR="10912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458659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0" dirty="0">
                          <a:solidFill>
                            <a:schemeClr val="tx1"/>
                          </a:solidFill>
                          <a:effectLst/>
                        </a:rPr>
                        <a:t>English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effectLst/>
                        </a:rPr>
                        <a:t>52 456 229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effectLst/>
                        </a:rPr>
                        <a:t>8.00%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992781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0" dirty="0">
                          <a:solidFill>
                            <a:schemeClr val="tx1"/>
                          </a:solidFill>
                          <a:effectLst/>
                        </a:rPr>
                        <a:t>Indonesian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effectLst/>
                        </a:rPr>
                        <a:t>1 220 050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effectLst/>
                        </a:rPr>
                        <a:t>7.94%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1313788"/>
                  </a:ext>
                </a:extLst>
              </a:tr>
              <a:tr h="2033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0" dirty="0">
                          <a:solidFill>
                            <a:schemeClr val="tx1"/>
                          </a:solidFill>
                          <a:effectLst/>
                        </a:rPr>
                        <a:t>Xhosa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effectLst/>
                        </a:rPr>
                        <a:t>979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effectLst/>
                        </a:rPr>
                        <a:t>6.89%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609834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0" dirty="0">
                          <a:solidFill>
                            <a:schemeClr val="tx1"/>
                          </a:solidFill>
                          <a:effectLst/>
                        </a:rPr>
                        <a:t>Hausa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effectLst/>
                        </a:rPr>
                        <a:t>3 237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effectLst/>
                        </a:rPr>
                        <a:t>6.72%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81265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0" dirty="0">
                          <a:solidFill>
                            <a:schemeClr val="tx1"/>
                          </a:solidFill>
                          <a:effectLst/>
                        </a:rPr>
                        <a:t>Afrikaans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effectLst/>
                        </a:rPr>
                        <a:t>20 039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effectLst/>
                        </a:rPr>
                        <a:t>6.70%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293637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0" dirty="0">
                          <a:solidFill>
                            <a:schemeClr val="tx1"/>
                          </a:solidFill>
                          <a:effectLst/>
                        </a:rPr>
                        <a:t>Esperanto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effectLst/>
                        </a:rPr>
                        <a:t>1 757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effectLst/>
                        </a:rPr>
                        <a:t>6.26%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007339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0" dirty="0">
                          <a:solidFill>
                            <a:schemeClr val="tx1"/>
                          </a:solidFill>
                          <a:effectLst/>
                        </a:rPr>
                        <a:t>Somali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effectLst/>
                        </a:rPr>
                        <a:t>2 622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effectLst/>
                        </a:rPr>
                        <a:t>6.20%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804582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0" dirty="0">
                          <a:solidFill>
                            <a:schemeClr val="tx1"/>
                          </a:solidFill>
                          <a:effectLst/>
                        </a:rPr>
                        <a:t>Haitian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effectLst/>
                        </a:rPr>
                        <a:t>1 856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effectLst/>
                        </a:rPr>
                        <a:t>6.20%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309103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0" dirty="0">
                          <a:solidFill>
                            <a:schemeClr val="tx1"/>
                          </a:solidFill>
                          <a:effectLst/>
                        </a:rPr>
                        <a:t>Nepalese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effectLst/>
                        </a:rPr>
                        <a:t>19 233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effectLst/>
                        </a:rPr>
                        <a:t>6.02%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511944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Scottish</a:t>
                      </a:r>
                      <a:endParaRPr lang="fr-FR" sz="1100" b="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1 408</a:t>
                      </a:r>
                      <a:endParaRPr lang="fr-FR" sz="11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5.86%</a:t>
                      </a:r>
                      <a:endParaRPr lang="fr-FR" sz="11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544084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Hmm</a:t>
                      </a:r>
                      <a:endParaRPr lang="fr-FR" sz="1100" b="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1 365</a:t>
                      </a:r>
                      <a:endParaRPr lang="fr-FR" sz="11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5 13%</a:t>
                      </a:r>
                      <a:endParaRPr lang="fr-FR" sz="11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592088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Luxembourger</a:t>
                      </a:r>
                      <a:endParaRPr lang="fr-FR" sz="1100" b="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31 987</a:t>
                      </a:r>
                      <a:endParaRPr lang="fr-FR" sz="11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5 12%</a:t>
                      </a:r>
                      <a:endParaRPr lang="fr-FR" sz="11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310240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0" dirty="0" err="1">
                          <a:solidFill>
                            <a:srgbClr val="C00000"/>
                          </a:solidFill>
                          <a:effectLst/>
                        </a:rPr>
                        <a:t>Sundanese</a:t>
                      </a:r>
                      <a:endParaRPr lang="fr-FR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1" dirty="0">
                          <a:solidFill>
                            <a:srgbClr val="C00000"/>
                          </a:solidFill>
                          <a:effectLst/>
                        </a:rPr>
                        <a:t>6 099</a:t>
                      </a:r>
                      <a:endParaRPr lang="fr-FR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1" dirty="0">
                          <a:solidFill>
                            <a:srgbClr val="C00000"/>
                          </a:solidFill>
                          <a:effectLst/>
                        </a:rPr>
                        <a:t>4.34%</a:t>
                      </a:r>
                      <a:endParaRPr lang="fr-FR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61162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0" dirty="0">
                          <a:solidFill>
                            <a:srgbClr val="C00000"/>
                          </a:solidFill>
                          <a:effectLst/>
                        </a:rPr>
                        <a:t>Marathi</a:t>
                      </a:r>
                      <a:endParaRPr lang="fr-FR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1" dirty="0">
                          <a:solidFill>
                            <a:srgbClr val="C00000"/>
                          </a:solidFill>
                          <a:effectLst/>
                        </a:rPr>
                        <a:t>33 902</a:t>
                      </a:r>
                      <a:endParaRPr lang="fr-FR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1" dirty="0">
                          <a:solidFill>
                            <a:srgbClr val="C00000"/>
                          </a:solidFill>
                          <a:effectLst/>
                        </a:rPr>
                        <a:t>4.31%</a:t>
                      </a:r>
                      <a:endParaRPr lang="fr-FR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806768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0" dirty="0">
                          <a:solidFill>
                            <a:srgbClr val="C00000"/>
                          </a:solidFill>
                          <a:effectLst/>
                        </a:rPr>
                        <a:t>Japanese</a:t>
                      </a:r>
                      <a:endParaRPr lang="fr-FR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1" dirty="0">
                          <a:solidFill>
                            <a:srgbClr val="C00000"/>
                          </a:solidFill>
                          <a:effectLst/>
                        </a:rPr>
                        <a:t>3 341 482</a:t>
                      </a:r>
                      <a:endParaRPr lang="fr-FR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1" dirty="0">
                          <a:solidFill>
                            <a:srgbClr val="C00000"/>
                          </a:solidFill>
                          <a:effectLst/>
                        </a:rPr>
                        <a:t>4.16%</a:t>
                      </a:r>
                      <a:endParaRPr lang="fr-FR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591942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0" dirty="0">
                          <a:solidFill>
                            <a:srgbClr val="C00000"/>
                          </a:solidFill>
                          <a:effectLst/>
                        </a:rPr>
                        <a:t>Shona</a:t>
                      </a:r>
                      <a:endParaRPr lang="fr-FR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1" dirty="0">
                          <a:solidFill>
                            <a:srgbClr val="C00000"/>
                          </a:solidFill>
                          <a:effectLst/>
                        </a:rPr>
                        <a:t>2 648</a:t>
                      </a:r>
                      <a:endParaRPr lang="fr-FR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1" dirty="0">
                          <a:solidFill>
                            <a:srgbClr val="C00000"/>
                          </a:solidFill>
                          <a:effectLst/>
                        </a:rPr>
                        <a:t>3.97%</a:t>
                      </a:r>
                      <a:endParaRPr lang="fr-FR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011364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0" dirty="0">
                          <a:solidFill>
                            <a:srgbClr val="C00000"/>
                          </a:solidFill>
                          <a:effectLst/>
                        </a:rPr>
                        <a:t>Korean</a:t>
                      </a:r>
                      <a:endParaRPr lang="fr-FR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1" dirty="0">
                          <a:solidFill>
                            <a:srgbClr val="C00000"/>
                          </a:solidFill>
                          <a:effectLst/>
                        </a:rPr>
                        <a:t>596 650</a:t>
                      </a:r>
                      <a:endParaRPr lang="fr-FR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1" dirty="0">
                          <a:solidFill>
                            <a:srgbClr val="C00000"/>
                          </a:solidFill>
                          <a:effectLst/>
                        </a:rPr>
                        <a:t>3 60%</a:t>
                      </a:r>
                      <a:endParaRPr lang="fr-FR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501087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0" dirty="0">
                          <a:solidFill>
                            <a:srgbClr val="C00000"/>
                          </a:solidFill>
                          <a:effectLst/>
                        </a:rPr>
                        <a:t>Javanese</a:t>
                      </a:r>
                      <a:endParaRPr lang="fr-FR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1" dirty="0">
                          <a:solidFill>
                            <a:srgbClr val="C00000"/>
                          </a:solidFill>
                          <a:effectLst/>
                        </a:rPr>
                        <a:t>4 853</a:t>
                      </a:r>
                      <a:endParaRPr lang="fr-FR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1" dirty="0">
                          <a:solidFill>
                            <a:srgbClr val="C00000"/>
                          </a:solidFill>
                          <a:effectLst/>
                        </a:rPr>
                        <a:t>3 50%</a:t>
                      </a:r>
                      <a:endParaRPr lang="fr-FR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465717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0" dirty="0">
                          <a:solidFill>
                            <a:srgbClr val="C00000"/>
                          </a:solidFill>
                          <a:effectLst/>
                        </a:rPr>
                        <a:t>Corsica</a:t>
                      </a:r>
                      <a:endParaRPr lang="fr-FR" sz="11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1" dirty="0">
                          <a:solidFill>
                            <a:srgbClr val="C00000"/>
                          </a:solidFill>
                          <a:effectLst/>
                        </a:rPr>
                        <a:t>3 353</a:t>
                      </a:r>
                      <a:endParaRPr lang="fr-FR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1" dirty="0">
                          <a:solidFill>
                            <a:srgbClr val="C00000"/>
                          </a:solidFill>
                          <a:effectLst/>
                        </a:rPr>
                        <a:t>3.43%</a:t>
                      </a:r>
                      <a:endParaRPr lang="fr-FR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324000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rgbClr val="FF0000"/>
                          </a:solidFill>
                          <a:effectLst/>
                        </a:rPr>
                        <a:t>Zulu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rgbClr val="FF0000"/>
                          </a:solidFill>
                          <a:effectLst/>
                        </a:rPr>
                        <a:t>2 935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rgbClr val="FF0000"/>
                          </a:solidFill>
                          <a:effectLst/>
                        </a:rPr>
                        <a:t>2.64%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673346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rgbClr val="FF0000"/>
                          </a:solidFill>
                          <a:effectLst/>
                        </a:rPr>
                        <a:t>Samoa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>
                          <a:solidFill>
                            <a:srgbClr val="FF0000"/>
                          </a:solidFill>
                          <a:effectLst/>
                        </a:rPr>
                        <a:t>1061</a:t>
                      </a:r>
                      <a:endParaRPr lang="fr-FR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rgbClr val="FF0000"/>
                          </a:solidFill>
                          <a:effectLst/>
                        </a:rPr>
                        <a:t>2.59%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9077906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rgbClr val="FF0000"/>
                          </a:solidFill>
                          <a:effectLst/>
                        </a:rPr>
                        <a:t>Chinese​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rgbClr val="FF0000"/>
                          </a:solidFill>
                          <a:effectLst/>
                        </a:rPr>
                        <a:t>4 969 986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rgbClr val="FF0000"/>
                          </a:solidFill>
                          <a:effectLst/>
                        </a:rPr>
                        <a:t>2.08%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258816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rgbClr val="FF0000"/>
                          </a:solidFill>
                          <a:effectLst/>
                        </a:rPr>
                        <a:t>Malagasy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rgbClr val="FF0000"/>
                          </a:solidFill>
                          <a:effectLst/>
                        </a:rPr>
                        <a:t>4 225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rgbClr val="FF0000"/>
                          </a:solidFill>
                          <a:effectLst/>
                        </a:rPr>
                        <a:t>1.78%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44" marR="44144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599284"/>
                  </a:ext>
                </a:extLst>
              </a:tr>
            </a:tbl>
          </a:graphicData>
        </a:graphic>
      </p:graphicFrame>
      <p:pic>
        <p:nvPicPr>
          <p:cNvPr id="6" name="Picture 4" descr="Scale Unbalance Vector SVG Icon - SVG Repo">
            <a:extLst>
              <a:ext uri="{FF2B5EF4-FFF2-40B4-BE49-F238E27FC236}">
                <a16:creationId xmlns:a16="http://schemas.microsoft.com/office/drawing/2014/main" id="{5E0360EF-D049-8C0E-768C-EC15BEA36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2357438"/>
            <a:ext cx="2143125" cy="343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ABF8D153-83BE-23B0-E59C-6D67BEDA7881}"/>
              </a:ext>
            </a:extLst>
          </p:cNvPr>
          <p:cNvSpPr/>
          <p:nvPr/>
        </p:nvSpPr>
        <p:spPr>
          <a:xfrm rot="10800000">
            <a:off x="10689083" y="4278120"/>
            <a:ext cx="948906" cy="17252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FFBDF665-26D3-1F35-B215-EABD7C092177}"/>
              </a:ext>
            </a:extLst>
          </p:cNvPr>
          <p:cNvSpPr/>
          <p:nvPr/>
        </p:nvSpPr>
        <p:spPr>
          <a:xfrm rot="10800000">
            <a:off x="10689083" y="2205412"/>
            <a:ext cx="948906" cy="15202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DA900E5E-BC7B-D4FE-F816-39BB96762BA0}"/>
              </a:ext>
            </a:extLst>
          </p:cNvPr>
          <p:cNvSpPr/>
          <p:nvPr/>
        </p:nvSpPr>
        <p:spPr>
          <a:xfrm rot="10800000">
            <a:off x="10689083" y="6130010"/>
            <a:ext cx="948906" cy="17252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96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8D3FF7E-3685-7AD8-8199-5C4CCBDF0769}"/>
              </a:ext>
            </a:extLst>
          </p:cNvPr>
          <p:cNvSpPr txBox="1"/>
          <p:nvPr/>
        </p:nvSpPr>
        <p:spPr>
          <a:xfrm>
            <a:off x="1140568" y="559500"/>
            <a:ext cx="86260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400" b="1" dirty="0">
                <a:solidFill>
                  <a:schemeClr val="bg1"/>
                </a:solidFill>
              </a:rPr>
              <a:t>COUNTRY (ccTLD ) VERSUS WEB MULTILINGUALISMv</a:t>
            </a:r>
          </a:p>
        </p:txBody>
      </p:sp>
      <p:pic>
        <p:nvPicPr>
          <p:cNvPr id="4" name="Picture 4" descr="Scale Unbalance Vector SVG Icon - SVG Repo">
            <a:extLst>
              <a:ext uri="{FF2B5EF4-FFF2-40B4-BE49-F238E27FC236}">
                <a16:creationId xmlns:a16="http://schemas.microsoft.com/office/drawing/2014/main" id="{3A4BABE5-7078-EBEF-39CF-504298E31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81" y="2815174"/>
            <a:ext cx="2143125" cy="343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FC887C1-874F-C0D2-003A-F0530B438D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592069"/>
              </p:ext>
            </p:extLst>
          </p:nvPr>
        </p:nvGraphicFramePr>
        <p:xfrm>
          <a:off x="139825" y="1391436"/>
          <a:ext cx="2610717" cy="51321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8754">
                  <a:extLst>
                    <a:ext uri="{9D8B030D-6E8A-4147-A177-3AD203B41FA5}">
                      <a16:colId xmlns:a16="http://schemas.microsoft.com/office/drawing/2014/main" val="151188732"/>
                    </a:ext>
                  </a:extLst>
                </a:gridCol>
                <a:gridCol w="273276">
                  <a:extLst>
                    <a:ext uri="{9D8B030D-6E8A-4147-A177-3AD203B41FA5}">
                      <a16:colId xmlns:a16="http://schemas.microsoft.com/office/drawing/2014/main" val="3234034511"/>
                    </a:ext>
                  </a:extLst>
                </a:gridCol>
                <a:gridCol w="612476">
                  <a:extLst>
                    <a:ext uri="{9D8B030D-6E8A-4147-A177-3AD203B41FA5}">
                      <a16:colId xmlns:a16="http://schemas.microsoft.com/office/drawing/2014/main" val="3878084963"/>
                    </a:ext>
                  </a:extLst>
                </a:gridCol>
                <a:gridCol w="526211">
                  <a:extLst>
                    <a:ext uri="{9D8B030D-6E8A-4147-A177-3AD203B41FA5}">
                      <a16:colId xmlns:a16="http://schemas.microsoft.com/office/drawing/2014/main" val="4214286295"/>
                    </a:ext>
                  </a:extLst>
                </a:gridCol>
              </a:tblGrid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dirty="0" err="1">
                          <a:solidFill>
                            <a:schemeClr val="tx1"/>
                          </a:solidFill>
                          <a:effectLst/>
                        </a:rPr>
                        <a:t>Country_name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TLD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#WEB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MULTIL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910459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  <a:effectLst/>
                        </a:rPr>
                        <a:t>ALL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87,199,527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14 39%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361042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1" dirty="0">
                          <a:solidFill>
                            <a:srgbClr val="00B0F0"/>
                          </a:solidFill>
                          <a:effectLst/>
                        </a:rPr>
                        <a:t>Monaco</a:t>
                      </a:r>
                      <a:endParaRPr lang="fr-FR" sz="11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b="1" dirty="0">
                          <a:solidFill>
                            <a:srgbClr val="00B0F0"/>
                          </a:solidFill>
                          <a:effectLst/>
                        </a:rPr>
                        <a:t>MC</a:t>
                      </a:r>
                      <a:endParaRPr lang="fr-FR" sz="105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1">
                          <a:solidFill>
                            <a:srgbClr val="00B0F0"/>
                          </a:solidFill>
                          <a:effectLst/>
                        </a:rPr>
                        <a:t>1069</a:t>
                      </a:r>
                      <a:endParaRPr lang="fr-FR" sz="1050" b="1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1" dirty="0">
                          <a:solidFill>
                            <a:srgbClr val="00B0F0"/>
                          </a:solidFill>
                          <a:effectLst/>
                        </a:rPr>
                        <a:t>72.03%</a:t>
                      </a:r>
                      <a:endParaRPr lang="fr-FR" sz="105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616185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1" dirty="0">
                          <a:solidFill>
                            <a:srgbClr val="00B0F0"/>
                          </a:solidFill>
                          <a:effectLst/>
                        </a:rPr>
                        <a:t>Moldova</a:t>
                      </a:r>
                      <a:endParaRPr lang="fr-FR" sz="11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b="1" dirty="0">
                          <a:solidFill>
                            <a:srgbClr val="00B0F0"/>
                          </a:solidFill>
                          <a:effectLst/>
                        </a:rPr>
                        <a:t>MD</a:t>
                      </a:r>
                      <a:endParaRPr lang="fr-FR" sz="105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1">
                          <a:solidFill>
                            <a:srgbClr val="00B0F0"/>
                          </a:solidFill>
                          <a:effectLst/>
                        </a:rPr>
                        <a:t>15,186</a:t>
                      </a:r>
                      <a:endParaRPr lang="fr-FR" sz="1050" b="1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1" dirty="0">
                          <a:solidFill>
                            <a:srgbClr val="00B0F0"/>
                          </a:solidFill>
                          <a:effectLst/>
                        </a:rPr>
                        <a:t>70 43%</a:t>
                      </a:r>
                      <a:endParaRPr lang="fr-FR" sz="105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69118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1" dirty="0">
                          <a:solidFill>
                            <a:srgbClr val="00B0F0"/>
                          </a:solidFill>
                          <a:effectLst/>
                        </a:rPr>
                        <a:t>Kuwait</a:t>
                      </a:r>
                      <a:endParaRPr lang="fr-FR" sz="11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b="1" dirty="0">
                          <a:solidFill>
                            <a:srgbClr val="00B0F0"/>
                          </a:solidFill>
                          <a:effectLst/>
                        </a:rPr>
                        <a:t>KW</a:t>
                      </a:r>
                      <a:endParaRPr lang="fr-FR" sz="105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1">
                          <a:solidFill>
                            <a:srgbClr val="00B0F0"/>
                          </a:solidFill>
                          <a:effectLst/>
                        </a:rPr>
                        <a:t>1091</a:t>
                      </a:r>
                      <a:endParaRPr lang="fr-FR" sz="1050" b="1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1" dirty="0">
                          <a:solidFill>
                            <a:srgbClr val="00B0F0"/>
                          </a:solidFill>
                          <a:effectLst/>
                        </a:rPr>
                        <a:t>63.93%</a:t>
                      </a:r>
                      <a:endParaRPr lang="fr-FR" sz="105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609726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1" dirty="0">
                          <a:solidFill>
                            <a:srgbClr val="00B0F0"/>
                          </a:solidFill>
                          <a:effectLst/>
                        </a:rPr>
                        <a:t>Ukraine</a:t>
                      </a:r>
                      <a:endParaRPr lang="fr-FR" sz="11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b="1" dirty="0">
                          <a:solidFill>
                            <a:srgbClr val="00B0F0"/>
                          </a:solidFill>
                          <a:effectLst/>
                        </a:rPr>
                        <a:t>UA</a:t>
                      </a:r>
                      <a:endParaRPr lang="fr-FR" sz="105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1" dirty="0">
                          <a:solidFill>
                            <a:srgbClr val="00B0F0"/>
                          </a:solidFill>
                          <a:effectLst/>
                        </a:rPr>
                        <a:t>211,516</a:t>
                      </a:r>
                      <a:endParaRPr lang="fr-FR" sz="105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1" dirty="0">
                          <a:solidFill>
                            <a:srgbClr val="00B0F0"/>
                          </a:solidFill>
                          <a:effectLst/>
                        </a:rPr>
                        <a:t>61 74%</a:t>
                      </a:r>
                      <a:endParaRPr lang="fr-FR" sz="105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634189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1">
                          <a:solidFill>
                            <a:srgbClr val="00B0F0"/>
                          </a:solidFill>
                          <a:effectLst/>
                        </a:rPr>
                        <a:t>Mauritania</a:t>
                      </a:r>
                      <a:endParaRPr lang="fr-FR" sz="1100" b="1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b="1" dirty="0">
                          <a:solidFill>
                            <a:srgbClr val="00B0F0"/>
                          </a:solidFill>
                          <a:effectLst/>
                        </a:rPr>
                        <a:t>MR</a:t>
                      </a:r>
                      <a:endParaRPr lang="fr-FR" sz="105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1" dirty="0">
                          <a:solidFill>
                            <a:srgbClr val="00B0F0"/>
                          </a:solidFill>
                          <a:effectLst/>
                        </a:rPr>
                        <a:t>561</a:t>
                      </a:r>
                      <a:endParaRPr lang="fr-FR" sz="105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1" dirty="0">
                          <a:solidFill>
                            <a:srgbClr val="00B0F0"/>
                          </a:solidFill>
                          <a:effectLst/>
                        </a:rPr>
                        <a:t>60 61%</a:t>
                      </a:r>
                      <a:endParaRPr lang="fr-FR" sz="105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173459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rgbClr val="0070C0"/>
                          </a:solidFill>
                          <a:effectLst/>
                        </a:rPr>
                        <a:t>Luxembourg</a:t>
                      </a:r>
                      <a:endParaRPr lang="fr-FR" sz="110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b="0" dirty="0">
                          <a:solidFill>
                            <a:srgbClr val="0070C0"/>
                          </a:solidFill>
                          <a:effectLst/>
                        </a:rPr>
                        <a:t>LU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>
                          <a:solidFill>
                            <a:srgbClr val="0070C0"/>
                          </a:solidFill>
                          <a:effectLst/>
                        </a:rPr>
                        <a:t>22,859</a:t>
                      </a:r>
                      <a:endParaRPr lang="fr-FR" sz="1050" b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 dirty="0">
                          <a:solidFill>
                            <a:srgbClr val="0070C0"/>
                          </a:solidFill>
                          <a:effectLst/>
                        </a:rPr>
                        <a:t>56 86%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960242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rgbClr val="0070C0"/>
                          </a:solidFill>
                          <a:effectLst/>
                        </a:rPr>
                        <a:t>Latvia</a:t>
                      </a:r>
                      <a:endParaRPr lang="fr-FR" sz="110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b="0" dirty="0">
                          <a:solidFill>
                            <a:srgbClr val="0070C0"/>
                          </a:solidFill>
                          <a:effectLst/>
                        </a:rPr>
                        <a:t>LV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>
                          <a:solidFill>
                            <a:srgbClr val="0070C0"/>
                          </a:solidFill>
                          <a:effectLst/>
                        </a:rPr>
                        <a:t>46,142</a:t>
                      </a:r>
                      <a:endParaRPr lang="fr-FR" sz="1050" b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 dirty="0">
                          <a:solidFill>
                            <a:srgbClr val="0070C0"/>
                          </a:solidFill>
                          <a:effectLst/>
                        </a:rPr>
                        <a:t>54.95%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0442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rgbClr val="0070C0"/>
                          </a:solidFill>
                          <a:effectLst/>
                        </a:rPr>
                        <a:t>Georgia</a:t>
                      </a:r>
                      <a:endParaRPr lang="fr-FR" sz="110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b="0" dirty="0">
                          <a:solidFill>
                            <a:srgbClr val="0070C0"/>
                          </a:solidFill>
                          <a:effectLst/>
                        </a:rPr>
                        <a:t>GE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>
                          <a:solidFill>
                            <a:srgbClr val="0070C0"/>
                          </a:solidFill>
                          <a:effectLst/>
                        </a:rPr>
                        <a:t>17,345</a:t>
                      </a:r>
                      <a:endParaRPr lang="fr-FR" sz="1050" b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 dirty="0">
                          <a:solidFill>
                            <a:srgbClr val="0070C0"/>
                          </a:solidFill>
                          <a:effectLst/>
                        </a:rPr>
                        <a:t>54 67%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590764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rgbClr val="0070C0"/>
                          </a:solidFill>
                          <a:effectLst/>
                        </a:rPr>
                        <a:t>Saudi Arabia</a:t>
                      </a:r>
                      <a:endParaRPr lang="fr-FR" sz="110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b="0" dirty="0">
                          <a:solidFill>
                            <a:srgbClr val="0070C0"/>
                          </a:solidFill>
                          <a:effectLst/>
                        </a:rPr>
                        <a:t>SA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 dirty="0">
                          <a:solidFill>
                            <a:srgbClr val="0070C0"/>
                          </a:solidFill>
                          <a:effectLst/>
                        </a:rPr>
                        <a:t>27,756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 dirty="0">
                          <a:solidFill>
                            <a:srgbClr val="0070C0"/>
                          </a:solidFill>
                          <a:effectLst/>
                        </a:rPr>
                        <a:t>53.99%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4342306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rgbClr val="0070C0"/>
                          </a:solidFill>
                          <a:effectLst/>
                        </a:rPr>
                        <a:t>Andorra</a:t>
                      </a:r>
                      <a:endParaRPr lang="fr-FR" sz="110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b="0" dirty="0">
                          <a:solidFill>
                            <a:srgbClr val="0070C0"/>
                          </a:solidFill>
                          <a:effectLst/>
                        </a:rPr>
                        <a:t>AN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 dirty="0">
                          <a:solidFill>
                            <a:srgbClr val="0070C0"/>
                          </a:solidFill>
                          <a:effectLst/>
                        </a:rPr>
                        <a:t>1052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 dirty="0">
                          <a:solidFill>
                            <a:srgbClr val="0070C0"/>
                          </a:solidFill>
                          <a:effectLst/>
                        </a:rPr>
                        <a:t>53.47%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2396370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rgbClr val="0070C0"/>
                          </a:solidFill>
                          <a:effectLst/>
                        </a:rPr>
                        <a:t>Armenia</a:t>
                      </a:r>
                      <a:endParaRPr lang="fr-FR" sz="110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b="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 dirty="0">
                          <a:solidFill>
                            <a:srgbClr val="0070C0"/>
                          </a:solidFill>
                          <a:effectLst/>
                        </a:rPr>
                        <a:t>11,182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 dirty="0">
                          <a:solidFill>
                            <a:srgbClr val="0070C0"/>
                          </a:solidFill>
                          <a:effectLst/>
                        </a:rPr>
                        <a:t>53 43%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197483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>
                          <a:solidFill>
                            <a:srgbClr val="0070C0"/>
                          </a:solidFill>
                          <a:effectLst/>
                        </a:rPr>
                        <a:t>Greece</a:t>
                      </a:r>
                      <a:endParaRPr lang="fr-FR" sz="1100" b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b="0" dirty="0">
                          <a:solidFill>
                            <a:srgbClr val="0070C0"/>
                          </a:solidFill>
                          <a:effectLst/>
                        </a:rPr>
                        <a:t>GR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 dirty="0">
                          <a:solidFill>
                            <a:srgbClr val="0070C0"/>
                          </a:solidFill>
                          <a:effectLst/>
                        </a:rPr>
                        <a:t>243,677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 dirty="0">
                          <a:solidFill>
                            <a:srgbClr val="0070C0"/>
                          </a:solidFill>
                          <a:effectLst/>
                        </a:rPr>
                        <a:t>53 43%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693656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>
                          <a:solidFill>
                            <a:srgbClr val="0070C0"/>
                          </a:solidFill>
                          <a:effectLst/>
                        </a:rPr>
                        <a:t>Jordan</a:t>
                      </a:r>
                      <a:endParaRPr lang="fr-FR" sz="1100" b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b="0" dirty="0">
                          <a:solidFill>
                            <a:srgbClr val="0070C0"/>
                          </a:solidFill>
                          <a:effectLst/>
                        </a:rPr>
                        <a:t>JO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 dirty="0">
                          <a:solidFill>
                            <a:srgbClr val="0070C0"/>
                          </a:solidFill>
                          <a:effectLst/>
                        </a:rPr>
                        <a:t>1,552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 dirty="0">
                          <a:solidFill>
                            <a:srgbClr val="0070C0"/>
                          </a:solidFill>
                          <a:effectLst/>
                        </a:rPr>
                        <a:t>53.00%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156031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>
                          <a:solidFill>
                            <a:srgbClr val="0070C0"/>
                          </a:solidFill>
                          <a:effectLst/>
                        </a:rPr>
                        <a:t>Estonia</a:t>
                      </a:r>
                      <a:endParaRPr lang="fr-FR" sz="1100" b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b="0" dirty="0">
                          <a:solidFill>
                            <a:srgbClr val="0070C0"/>
                          </a:solidFill>
                          <a:effectLst/>
                        </a:rPr>
                        <a:t>EE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 dirty="0">
                          <a:solidFill>
                            <a:srgbClr val="0070C0"/>
                          </a:solidFill>
                          <a:effectLst/>
                        </a:rPr>
                        <a:t>65,173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 dirty="0">
                          <a:solidFill>
                            <a:srgbClr val="0070C0"/>
                          </a:solidFill>
                          <a:effectLst/>
                        </a:rPr>
                        <a:t>52 12%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715374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>
                          <a:solidFill>
                            <a:srgbClr val="0070C0"/>
                          </a:solidFill>
                          <a:effectLst/>
                        </a:rPr>
                        <a:t>Iraq</a:t>
                      </a:r>
                      <a:endParaRPr lang="fr-FR" sz="1100" b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b="0" dirty="0">
                          <a:solidFill>
                            <a:srgbClr val="0070C0"/>
                          </a:solidFill>
                          <a:effectLst/>
                        </a:rPr>
                        <a:t>QI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 dirty="0">
                          <a:solidFill>
                            <a:srgbClr val="0070C0"/>
                          </a:solidFill>
                          <a:effectLst/>
                        </a:rPr>
                        <a:t>3,185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 dirty="0">
                          <a:solidFill>
                            <a:srgbClr val="0070C0"/>
                          </a:solidFill>
                          <a:effectLst/>
                        </a:rPr>
                        <a:t>51 18%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6518408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>
                          <a:solidFill>
                            <a:srgbClr val="0070C0"/>
                          </a:solidFill>
                          <a:effectLst/>
                        </a:rPr>
                        <a:t>Greenland</a:t>
                      </a:r>
                      <a:endParaRPr lang="fr-FR" sz="1100" b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b="0">
                          <a:solidFill>
                            <a:srgbClr val="0070C0"/>
                          </a:solidFill>
                          <a:effectLst/>
                        </a:rPr>
                        <a:t>GL</a:t>
                      </a:r>
                      <a:endParaRPr lang="fr-FR" sz="1050" b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>
                          <a:solidFill>
                            <a:srgbClr val="0070C0"/>
                          </a:solidFill>
                          <a:effectLst/>
                        </a:rPr>
                        <a:t>1062</a:t>
                      </a:r>
                      <a:endParaRPr lang="fr-FR" sz="1050" b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 dirty="0">
                          <a:solidFill>
                            <a:srgbClr val="0070C0"/>
                          </a:solidFill>
                          <a:effectLst/>
                        </a:rPr>
                        <a:t>51.08%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515616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>
                          <a:solidFill>
                            <a:srgbClr val="0070C0"/>
                          </a:solidFill>
                          <a:effectLst/>
                        </a:rPr>
                        <a:t>Cuba</a:t>
                      </a:r>
                      <a:endParaRPr lang="fr-FR" sz="1100" b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b="0" dirty="0">
                          <a:solidFill>
                            <a:srgbClr val="0070C0"/>
                          </a:solidFill>
                          <a:effectLst/>
                        </a:rPr>
                        <a:t>CU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>
                          <a:solidFill>
                            <a:srgbClr val="0070C0"/>
                          </a:solidFill>
                          <a:effectLst/>
                        </a:rPr>
                        <a:t>358</a:t>
                      </a:r>
                      <a:endParaRPr lang="fr-FR" sz="1050" b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b="0" dirty="0">
                          <a:solidFill>
                            <a:srgbClr val="0070C0"/>
                          </a:solidFill>
                          <a:effectLst/>
                        </a:rPr>
                        <a:t>50 28%</a:t>
                      </a:r>
                      <a:endParaRPr lang="fr-FR" sz="105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489997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Cyprus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dirty="0">
                          <a:solidFill>
                            <a:schemeClr val="tx1"/>
                          </a:solidFill>
                          <a:effectLst/>
                        </a:rPr>
                        <a:t>CY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7,704</a:t>
                      </a:r>
                      <a:endParaRPr lang="fr-FR" sz="10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48.94%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1018264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Egypt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dirty="0">
                          <a:solidFill>
                            <a:schemeClr val="tx1"/>
                          </a:solidFill>
                          <a:effectLst/>
                        </a:rPr>
                        <a:t>EG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2,591</a:t>
                      </a:r>
                      <a:endParaRPr lang="fr-FR" sz="10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48 92%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861694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Yemen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dirty="0">
                          <a:solidFill>
                            <a:schemeClr val="tx1"/>
                          </a:solidFill>
                          <a:effectLst/>
                        </a:rPr>
                        <a:t>YE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209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47 85%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722880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>
                          <a:solidFill>
                            <a:schemeClr val="tx1"/>
                          </a:solidFill>
                          <a:effectLst/>
                        </a:rPr>
                        <a:t>Bahrain</a:t>
                      </a:r>
                      <a:endParaRPr lang="fr-FR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dirty="0">
                          <a:solidFill>
                            <a:schemeClr val="tx1"/>
                          </a:solidFill>
                          <a:effectLst/>
                        </a:rPr>
                        <a:t>BH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1005</a:t>
                      </a:r>
                      <a:endParaRPr lang="fr-FR" sz="10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46 52%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048778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Puerto Rico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PR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360</a:t>
                      </a:r>
                      <a:endParaRPr lang="fr-FR" sz="10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45 14%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7390651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>
                          <a:solidFill>
                            <a:schemeClr val="tx1"/>
                          </a:solidFill>
                          <a:effectLst/>
                        </a:rPr>
                        <a:t>Tajikistan</a:t>
                      </a:r>
                      <a:endParaRPr lang="fr-FR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dirty="0">
                          <a:solidFill>
                            <a:schemeClr val="tx1"/>
                          </a:solidFill>
                          <a:effectLst/>
                        </a:rPr>
                        <a:t>TJ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1,633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43.94%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145185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Burma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dirty="0">
                          <a:solidFill>
                            <a:schemeClr val="tx1"/>
                          </a:solidFill>
                          <a:effectLst/>
                        </a:rPr>
                        <a:t>MM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1052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43 73%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462083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>
                          <a:solidFill>
                            <a:schemeClr val="tx1"/>
                          </a:solidFill>
                          <a:effectLst/>
                        </a:rPr>
                        <a:t>Bulgaria</a:t>
                      </a:r>
                      <a:endParaRPr lang="fr-FR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dirty="0">
                          <a:solidFill>
                            <a:schemeClr val="tx1"/>
                          </a:solidFill>
                          <a:effectLst/>
                        </a:rPr>
                        <a:t>BG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40,863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43 63%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63453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>
                          <a:solidFill>
                            <a:schemeClr val="tx1"/>
                          </a:solidFill>
                          <a:effectLst/>
                        </a:rPr>
                        <a:t>Albania</a:t>
                      </a:r>
                      <a:endParaRPr lang="fr-FR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dirty="0">
                          <a:solidFill>
                            <a:schemeClr val="tx1"/>
                          </a:solidFill>
                          <a:effectLst/>
                        </a:rPr>
                        <a:t>AL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11,114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43 32%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686588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Oman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>
                          <a:solidFill>
                            <a:schemeClr val="tx1"/>
                          </a:solidFill>
                          <a:effectLst/>
                        </a:rPr>
                        <a:t>OM</a:t>
                      </a:r>
                      <a:endParaRPr lang="fr-FR" sz="10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1,796</a:t>
                      </a:r>
                      <a:endParaRPr lang="fr-FR" sz="10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42 73%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504284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>
                          <a:solidFill>
                            <a:schemeClr val="tx1"/>
                          </a:solidFill>
                          <a:effectLst/>
                        </a:rPr>
                        <a:t>North Macedonia</a:t>
                      </a:r>
                      <a:endParaRPr lang="fr-FR" sz="11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dirty="0">
                          <a:solidFill>
                            <a:schemeClr val="tx1"/>
                          </a:solidFill>
                          <a:effectLst/>
                        </a:rPr>
                        <a:t>MK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13,737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42 13%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298944"/>
                  </a:ext>
                </a:extLst>
              </a:tr>
              <a:tr h="9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Azerbaijan</a:t>
                      </a:r>
                      <a:endParaRPr lang="fr-F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" sz="900" dirty="0">
                          <a:solidFill>
                            <a:schemeClr val="tx1"/>
                          </a:solidFill>
                          <a:effectLst/>
                        </a:rPr>
                        <a:t>AZ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14,081</a:t>
                      </a:r>
                      <a:endParaRPr lang="fr-FR" sz="10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40 36%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861120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CBC796A-18DF-B90D-7E02-B73648A0F0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643966"/>
              </p:ext>
            </p:extLst>
          </p:nvPr>
        </p:nvGraphicFramePr>
        <p:xfrm>
          <a:off x="7285745" y="1391436"/>
          <a:ext cx="2831755" cy="5478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4661">
                  <a:extLst>
                    <a:ext uri="{9D8B030D-6E8A-4147-A177-3AD203B41FA5}">
                      <a16:colId xmlns:a16="http://schemas.microsoft.com/office/drawing/2014/main" val="3237973076"/>
                    </a:ext>
                  </a:extLst>
                </a:gridCol>
                <a:gridCol w="367034">
                  <a:extLst>
                    <a:ext uri="{9D8B030D-6E8A-4147-A177-3AD203B41FA5}">
                      <a16:colId xmlns:a16="http://schemas.microsoft.com/office/drawing/2014/main" val="1060885986"/>
                    </a:ext>
                  </a:extLst>
                </a:gridCol>
                <a:gridCol w="638354">
                  <a:extLst>
                    <a:ext uri="{9D8B030D-6E8A-4147-A177-3AD203B41FA5}">
                      <a16:colId xmlns:a16="http://schemas.microsoft.com/office/drawing/2014/main" val="2558485400"/>
                    </a:ext>
                  </a:extLst>
                </a:gridCol>
                <a:gridCol w="491706">
                  <a:extLst>
                    <a:ext uri="{9D8B030D-6E8A-4147-A177-3AD203B41FA5}">
                      <a16:colId xmlns:a16="http://schemas.microsoft.com/office/drawing/2014/main" val="1878994091"/>
                    </a:ext>
                  </a:extLst>
                </a:gridCol>
              </a:tblGrid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dirty="0" err="1">
                          <a:solidFill>
                            <a:schemeClr val="tx1"/>
                          </a:solidFill>
                          <a:effectLst/>
                        </a:rPr>
                        <a:t>Country_name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TLD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#WEB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MULTIL</a:t>
                      </a:r>
                      <a:endParaRPr lang="fr-FR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99" marR="32899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415589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Brazil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</a:t>
                      </a: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1,767,293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6.96%</a:t>
                      </a:r>
                      <a:endParaRPr lang="fr-F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7446939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Philippines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PH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25,248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6.87%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6204996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Sri Lanka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LK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21,103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6.75%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360403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Indonesia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ID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265,085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6.63%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442321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Barbados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BB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272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6.43%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783124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UNITED STATES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WE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270,045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5.78%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910486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United States (country)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US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26,955,911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4.81%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338043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New Zealand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NZ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223,600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5.55%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9562036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Pakistan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PK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55,940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5.43%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38968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Cayman Islands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KY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1888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5.43%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557855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Equatorial Guinea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GQ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1,286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5 25%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673308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Tanzania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TZ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13,773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5.21%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522065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Japan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JP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900,409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5.11%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750857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United Kingdom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UK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2,178,399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4.97%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1463560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South Sudan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SS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151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4.97%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569942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India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IN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903 802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4.49%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81899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Falkland Islands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FK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56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4.46%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8852185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Kenya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KE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42,705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4.19%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181497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chemeClr val="tx1"/>
                          </a:solidFill>
                          <a:effectLst/>
                        </a:rPr>
                        <a:t>U.S. Virgin Islands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chemeClr val="tx1"/>
                          </a:solidFill>
                          <a:effectLst/>
                        </a:rPr>
                        <a:t>VI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122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chemeClr val="tx1"/>
                          </a:solidFill>
                          <a:effectLst/>
                        </a:rPr>
                        <a:t>4 10%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770698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rgbClr val="C00000"/>
                          </a:solidFill>
                          <a:effectLst/>
                        </a:rPr>
                        <a:t>Sierra Leone</a:t>
                      </a:r>
                      <a:endParaRPr lang="fr-FR" sz="12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rgbClr val="C00000"/>
                          </a:solidFill>
                          <a:effectLst/>
                        </a:rPr>
                        <a:t>SL</a:t>
                      </a:r>
                      <a:endParaRPr lang="fr-FR" sz="11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316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3.96%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192294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rgbClr val="C00000"/>
                          </a:solidFill>
                          <a:effectLst/>
                        </a:rPr>
                        <a:t>Australia</a:t>
                      </a:r>
                      <a:endParaRPr lang="fr-FR" sz="12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rgbClr val="C00000"/>
                          </a:solidFill>
                          <a:effectLst/>
                        </a:rPr>
                        <a:t>AT</a:t>
                      </a:r>
                      <a:endParaRPr lang="fr-FR" sz="11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1,121,532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3.93%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15606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rgbClr val="C00000"/>
                          </a:solidFill>
                          <a:effectLst/>
                        </a:rPr>
                        <a:t>Bermuda</a:t>
                      </a:r>
                      <a:endParaRPr lang="fr-FR" sz="12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rgbClr val="C00000"/>
                          </a:solidFill>
                          <a:effectLst/>
                        </a:rPr>
                        <a:t>BM</a:t>
                      </a:r>
                      <a:endParaRPr lang="fr-FR" sz="11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1081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3 70%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226022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rgbClr val="C00000"/>
                          </a:solidFill>
                          <a:effectLst/>
                        </a:rPr>
                        <a:t>Papua New Guinea</a:t>
                      </a:r>
                      <a:endParaRPr lang="fr-FR" sz="12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rgbClr val="C00000"/>
                          </a:solidFill>
                          <a:effectLst/>
                        </a:rPr>
                        <a:t>PG</a:t>
                      </a:r>
                      <a:endParaRPr lang="fr-FR" sz="11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952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3.68%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274965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rgbClr val="C00000"/>
                          </a:solidFill>
                          <a:effectLst/>
                        </a:rPr>
                        <a:t>Nigeria</a:t>
                      </a:r>
                      <a:endParaRPr lang="fr-FR" sz="12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rgbClr val="C00000"/>
                          </a:solidFill>
                          <a:effectLst/>
                        </a:rPr>
                        <a:t>NG</a:t>
                      </a:r>
                      <a:endParaRPr lang="fr-FR" sz="11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59,913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3.61%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871576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rgbClr val="C00000"/>
                          </a:solidFill>
                          <a:effectLst/>
                        </a:rPr>
                        <a:t>Bangladesh</a:t>
                      </a:r>
                      <a:endParaRPr lang="fr-FR" sz="12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BD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15,848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3.52%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92196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rgbClr val="C00000"/>
                          </a:solidFill>
                          <a:effectLst/>
                        </a:rPr>
                        <a:t>Nepal</a:t>
                      </a:r>
                      <a:endParaRPr lang="fr-FR" sz="12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rgbClr val="C00000"/>
                          </a:solidFill>
                          <a:effectLst/>
                        </a:rPr>
                        <a:t>NP</a:t>
                      </a:r>
                      <a:endParaRPr lang="fr-FR" sz="11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32,255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3.44%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289024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rgbClr val="C00000"/>
                          </a:solidFill>
                          <a:effectLst/>
                        </a:rPr>
                        <a:t>South Korea</a:t>
                      </a:r>
                      <a:endParaRPr lang="fr-FR" sz="12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rgbClr val="C00000"/>
                          </a:solidFill>
                          <a:effectLst/>
                        </a:rPr>
                        <a:t>KR</a:t>
                      </a:r>
                      <a:endParaRPr lang="fr-FR" sz="11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249,401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3.43%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535813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rgbClr val="C00000"/>
                          </a:solidFill>
                          <a:effectLst/>
                        </a:rPr>
                        <a:t>South Africa</a:t>
                      </a:r>
                      <a:endParaRPr lang="fr-FR" sz="12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rgbClr val="C00000"/>
                          </a:solidFill>
                          <a:effectLst/>
                        </a:rPr>
                        <a:t>ZA</a:t>
                      </a:r>
                      <a:endParaRPr lang="fr-FR" sz="11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rgbClr val="C00000"/>
                          </a:solidFill>
                          <a:effectLst/>
                        </a:rPr>
                        <a:t>406,452</a:t>
                      </a:r>
                      <a:endParaRPr lang="fr-FR" sz="11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3.24%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6279915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rgbClr val="C00000"/>
                          </a:solidFill>
                          <a:effectLst/>
                        </a:rPr>
                        <a:t>Botswana</a:t>
                      </a:r>
                      <a:endParaRPr lang="fr-FR" sz="12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BW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rgbClr val="C00000"/>
                          </a:solidFill>
                          <a:effectLst/>
                        </a:rPr>
                        <a:t>3038</a:t>
                      </a:r>
                      <a:endParaRPr lang="fr-FR" sz="11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3.21%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810870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b="0" dirty="0">
                          <a:solidFill>
                            <a:srgbClr val="C00000"/>
                          </a:solidFill>
                          <a:effectLst/>
                        </a:rPr>
                        <a:t>Lesotho</a:t>
                      </a:r>
                      <a:endParaRPr lang="fr-FR" sz="12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LS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803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C00000"/>
                          </a:solidFill>
                          <a:effectLst/>
                        </a:rPr>
                        <a:t>3.11%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629156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dirty="0">
                          <a:solidFill>
                            <a:srgbClr val="FF0000"/>
                          </a:solidFill>
                          <a:effectLst/>
                        </a:rPr>
                        <a:t>China</a:t>
                      </a:r>
                      <a:endParaRPr lang="fr-FR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rgbClr val="FF0000"/>
                          </a:solidFill>
                          <a:effectLst/>
                        </a:rPr>
                        <a:t>CN</a:t>
                      </a:r>
                      <a:endParaRPr lang="fr-FR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>
                          <a:solidFill>
                            <a:srgbClr val="FF0000"/>
                          </a:solidFill>
                          <a:effectLst/>
                        </a:rPr>
                        <a:t>861,667</a:t>
                      </a:r>
                      <a:endParaRPr lang="fr-FR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FF0000"/>
                          </a:solidFill>
                          <a:effectLst/>
                        </a:rPr>
                        <a:t>2.73%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96624"/>
                  </a:ext>
                </a:extLst>
              </a:tr>
              <a:tr h="1087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000" dirty="0">
                          <a:solidFill>
                            <a:srgbClr val="FF0000"/>
                          </a:solidFill>
                          <a:effectLst/>
                        </a:rPr>
                        <a:t>Zimbabwe</a:t>
                      </a:r>
                      <a:endParaRPr lang="fr-FR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FF0000"/>
                          </a:solidFill>
                          <a:effectLst/>
                        </a:rPr>
                        <a:t>ZW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FF0000"/>
                          </a:solidFill>
                          <a:effectLst/>
                        </a:rPr>
                        <a:t>13,422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900" dirty="0">
                          <a:solidFill>
                            <a:srgbClr val="FF0000"/>
                          </a:solidFill>
                          <a:effectLst/>
                        </a:rPr>
                        <a:t>2 20%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1" marR="3897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645699"/>
                  </a:ext>
                </a:extLst>
              </a:tr>
            </a:tbl>
          </a:graphicData>
        </a:graphic>
      </p:graphicFrame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8DDBF9D3-F02E-F145-AC59-A6312BF8BC25}"/>
              </a:ext>
            </a:extLst>
          </p:cNvPr>
          <p:cNvSpPr/>
          <p:nvPr/>
        </p:nvSpPr>
        <p:spPr>
          <a:xfrm rot="10800000">
            <a:off x="10379056" y="2703607"/>
            <a:ext cx="948906" cy="17252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F9DD075A-3449-CF4B-9882-9173A5C3E1E2}"/>
              </a:ext>
            </a:extLst>
          </p:cNvPr>
          <p:cNvSpPr/>
          <p:nvPr/>
        </p:nvSpPr>
        <p:spPr>
          <a:xfrm rot="10800000">
            <a:off x="2834783" y="2728910"/>
            <a:ext cx="948906" cy="17252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45746535-0C82-8CC7-D384-43C134C9B9CA}"/>
              </a:ext>
            </a:extLst>
          </p:cNvPr>
          <p:cNvSpPr/>
          <p:nvPr/>
        </p:nvSpPr>
        <p:spPr>
          <a:xfrm rot="10800000">
            <a:off x="10633139" y="6523633"/>
            <a:ext cx="948906" cy="17252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772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9357A73-2CF0-0D40-D41E-EFBDD3E7ADBA}"/>
              </a:ext>
            </a:extLst>
          </p:cNvPr>
          <p:cNvSpPr txBox="1"/>
          <p:nvPr/>
        </p:nvSpPr>
        <p:spPr>
          <a:xfrm>
            <a:off x="1128410" y="450184"/>
            <a:ext cx="8093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000" b="1" dirty="0">
                <a:solidFill>
                  <a:schemeClr val="bg1"/>
                </a:solidFill>
              </a:rPr>
              <a:t>TLD, E-COMMERCE AND ECONOMIC IMPACT VS. MULTILINGUALISM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59F9D18-F327-919F-7394-BBC3B866C2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384737"/>
              </p:ext>
            </p:extLst>
          </p:nvPr>
        </p:nvGraphicFramePr>
        <p:xfrm>
          <a:off x="823999" y="1716214"/>
          <a:ext cx="2676583" cy="2895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9528">
                  <a:extLst>
                    <a:ext uri="{9D8B030D-6E8A-4147-A177-3AD203B41FA5}">
                      <a16:colId xmlns:a16="http://schemas.microsoft.com/office/drawing/2014/main" val="862059594"/>
                    </a:ext>
                  </a:extLst>
                </a:gridCol>
                <a:gridCol w="840509">
                  <a:extLst>
                    <a:ext uri="{9D8B030D-6E8A-4147-A177-3AD203B41FA5}">
                      <a16:colId xmlns:a16="http://schemas.microsoft.com/office/drawing/2014/main" val="3785350901"/>
                    </a:ext>
                  </a:extLst>
                </a:gridCol>
                <a:gridCol w="646546">
                  <a:extLst>
                    <a:ext uri="{9D8B030D-6E8A-4147-A177-3AD203B41FA5}">
                      <a16:colId xmlns:a16="http://schemas.microsoft.com/office/drawing/2014/main" val="4135732791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</a:rPr>
                        <a:t>GROUP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</a:rPr>
                        <a:t>#WEB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</a:rPr>
                        <a:t>MULTIL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19859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</a:rPr>
                        <a:t>ccTLD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>
                          <a:solidFill>
                            <a:schemeClr val="tx1"/>
                          </a:solidFill>
                          <a:effectLst/>
                        </a:rPr>
                        <a:t>31,498,261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rgbClr val="C00000"/>
                          </a:solidFill>
                          <a:effectLst/>
                        </a:rPr>
                        <a:t>14.73%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335069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</a:rPr>
                        <a:t>gTLD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>
                          <a:solidFill>
                            <a:schemeClr val="tx1"/>
                          </a:solidFill>
                          <a:effectLst/>
                        </a:rPr>
                        <a:t>49,571,411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</a:rPr>
                        <a:t>10 88%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142831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</a:rPr>
                        <a:t>New gTLD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>
                          <a:solidFill>
                            <a:schemeClr val="tx1"/>
                          </a:solidFill>
                          <a:effectLst/>
                        </a:rPr>
                        <a:t>5,521,510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rgbClr val="0070C0"/>
                          </a:solidFill>
                          <a:effectLst/>
                        </a:rPr>
                        <a:t>8.92%</a:t>
                      </a:r>
                      <a:endParaRPr lang="fr-FR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86219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 err="1">
                          <a:solidFill>
                            <a:schemeClr val="tx1"/>
                          </a:solidFill>
                          <a:effectLst/>
                        </a:rPr>
                        <a:t>sTLD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>
                          <a:solidFill>
                            <a:schemeClr val="tx1"/>
                          </a:solidFill>
                          <a:effectLst/>
                        </a:rPr>
                        <a:t>200,022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rgbClr val="C00000"/>
                          </a:solidFill>
                          <a:effectLst/>
                        </a:rPr>
                        <a:t>15 24%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77582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2806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</a:rPr>
                        <a:t>IDN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>
                          <a:solidFill>
                            <a:schemeClr val="tx1"/>
                          </a:solidFill>
                          <a:effectLst/>
                        </a:rPr>
                        <a:t>87,199,527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</a:rPr>
                        <a:t>12 12%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20078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039702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</a:rPr>
                        <a:t>Business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>
                          <a:solidFill>
                            <a:schemeClr val="tx1"/>
                          </a:solidFill>
                          <a:effectLst/>
                        </a:rPr>
                        <a:t>60 839 086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rgbClr val="C00000"/>
                          </a:solidFill>
                          <a:effectLst/>
                        </a:rPr>
                        <a:t>15 63%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064688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</a:rPr>
                        <a:t>Non- Business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</a:rPr>
                        <a:t>21,532,154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1" dirty="0">
                          <a:solidFill>
                            <a:srgbClr val="00B0F0"/>
                          </a:solidFill>
                          <a:effectLst/>
                        </a:rPr>
                        <a:t>3.65%</a:t>
                      </a:r>
                      <a:endParaRPr lang="fr-FR" sz="11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13821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6740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>
                          <a:solidFill>
                            <a:schemeClr val="tx1"/>
                          </a:solidFill>
                          <a:effectLst/>
                        </a:rPr>
                        <a:t>B2C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</a:rPr>
                        <a:t>26,589,834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rgbClr val="C00000"/>
                          </a:solidFill>
                          <a:effectLst/>
                        </a:rPr>
                        <a:t>16.93%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19458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>
                          <a:solidFill>
                            <a:schemeClr val="tx1"/>
                          </a:solidFill>
                          <a:effectLst/>
                        </a:rPr>
                        <a:t>B2B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</a:rPr>
                        <a:t>8,971,766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rgbClr val="FF0000"/>
                          </a:solidFill>
                          <a:effectLst/>
                        </a:rPr>
                        <a:t>18 22%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02513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43645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>
                          <a:solidFill>
                            <a:schemeClr val="tx1"/>
                          </a:solidFill>
                          <a:effectLst/>
                        </a:rPr>
                        <a:t>Online store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>
                          <a:solidFill>
                            <a:schemeClr val="tx1"/>
                          </a:solidFill>
                          <a:effectLst/>
                        </a:rPr>
                        <a:t>9,761,547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b="1" dirty="0">
                          <a:solidFill>
                            <a:srgbClr val="FF0000"/>
                          </a:solidFill>
                          <a:effectLst/>
                        </a:rPr>
                        <a:t>25 25%</a:t>
                      </a:r>
                      <a:endParaRPr lang="fr-FR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82449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>
                          <a:solidFill>
                            <a:schemeClr val="tx1"/>
                          </a:solidFill>
                          <a:effectLst/>
                        </a:rPr>
                        <a:t>No online store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>
                          <a:solidFill>
                            <a:schemeClr val="tx1"/>
                          </a:solidFill>
                          <a:effectLst/>
                        </a:rPr>
                        <a:t>77,437,980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</a:rPr>
                        <a:t>10 46%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554546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6B3F6BC-DDE3-7F9F-B759-56151B0DDF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804359"/>
              </p:ext>
            </p:extLst>
          </p:nvPr>
        </p:nvGraphicFramePr>
        <p:xfrm>
          <a:off x="7930544" y="2574067"/>
          <a:ext cx="3158988" cy="24246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7386">
                  <a:extLst>
                    <a:ext uri="{9D8B030D-6E8A-4147-A177-3AD203B41FA5}">
                      <a16:colId xmlns:a16="http://schemas.microsoft.com/office/drawing/2014/main" val="3983876100"/>
                    </a:ext>
                  </a:extLst>
                </a:gridCol>
                <a:gridCol w="943466">
                  <a:extLst>
                    <a:ext uri="{9D8B030D-6E8A-4147-A177-3AD203B41FA5}">
                      <a16:colId xmlns:a16="http://schemas.microsoft.com/office/drawing/2014/main" val="3885232500"/>
                    </a:ext>
                  </a:extLst>
                </a:gridCol>
                <a:gridCol w="1138136">
                  <a:extLst>
                    <a:ext uri="{9D8B030D-6E8A-4147-A177-3AD203B41FA5}">
                      <a16:colId xmlns:a16="http://schemas.microsoft.com/office/drawing/2014/main" val="2830401011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ECONOMIC</a:t>
                      </a: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IMPACT</a:t>
                      </a:r>
                    </a:p>
                  </a:txBody>
                  <a:tcPr marL="44450" marR="4445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chemeClr val="tx1"/>
                          </a:solidFill>
                          <a:effectLst/>
                        </a:rPr>
                        <a:t>#WEB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chemeClr val="tx1"/>
                          </a:solidFill>
                          <a:effectLst/>
                        </a:rPr>
                        <a:t>MULTIPLE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87264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chemeClr val="tx1"/>
                          </a:solidFill>
                          <a:effectLst/>
                        </a:rPr>
                        <a:t>EI &gt; 90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>
                          <a:solidFill>
                            <a:schemeClr val="tx1"/>
                          </a:solidFill>
                          <a:effectLst/>
                        </a:rPr>
                        <a:t>110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rgbClr val="FF0000"/>
                          </a:solidFill>
                          <a:effectLst/>
                        </a:rPr>
                        <a:t>45 45%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56293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chemeClr val="tx1"/>
                          </a:solidFill>
                          <a:effectLst/>
                        </a:rPr>
                        <a:t>80 &lt; EI &lt; 90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>
                          <a:solidFill>
                            <a:schemeClr val="tx1"/>
                          </a:solidFill>
                          <a:effectLst/>
                        </a:rPr>
                        <a:t>1111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b="1" dirty="0">
                          <a:solidFill>
                            <a:srgbClr val="FF0000"/>
                          </a:solidFill>
                          <a:effectLst/>
                        </a:rPr>
                        <a:t>76 51%</a:t>
                      </a:r>
                      <a:endParaRPr lang="fr-FR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42023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chemeClr val="tx1"/>
                          </a:solidFill>
                          <a:effectLst/>
                        </a:rPr>
                        <a:t>70 &lt; EI &lt; 80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chemeClr val="tx1"/>
                          </a:solidFill>
                          <a:effectLst/>
                        </a:rPr>
                        <a:t>7,270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b="1" dirty="0">
                          <a:solidFill>
                            <a:srgbClr val="FF0000"/>
                          </a:solidFill>
                          <a:effectLst/>
                        </a:rPr>
                        <a:t>64 75%</a:t>
                      </a:r>
                      <a:endParaRPr lang="fr-FR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66831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chemeClr val="tx1"/>
                          </a:solidFill>
                          <a:effectLst/>
                        </a:rPr>
                        <a:t>60 &lt; EI &lt; 70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chemeClr val="tx1"/>
                          </a:solidFill>
                          <a:effectLst/>
                        </a:rPr>
                        <a:t>40,895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b="1" dirty="0">
                          <a:solidFill>
                            <a:srgbClr val="FF0000"/>
                          </a:solidFill>
                          <a:effectLst/>
                        </a:rPr>
                        <a:t>56 66%</a:t>
                      </a:r>
                      <a:endParaRPr lang="fr-FR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42444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chemeClr val="tx1"/>
                          </a:solidFill>
                          <a:effectLst/>
                        </a:rPr>
                        <a:t>50 &lt; EI &lt; 60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chemeClr val="tx1"/>
                          </a:solidFill>
                          <a:effectLst/>
                        </a:rPr>
                        <a:t>165,685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rgbClr val="FF0000"/>
                          </a:solidFill>
                          <a:effectLst/>
                        </a:rPr>
                        <a:t>39 78%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56539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chemeClr val="tx1"/>
                          </a:solidFill>
                          <a:effectLst/>
                        </a:rPr>
                        <a:t>40 &lt; EI &lt; 50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chemeClr val="tx1"/>
                          </a:solidFill>
                          <a:effectLst/>
                        </a:rPr>
                        <a:t>903,613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rgbClr val="FF0000"/>
                          </a:solidFill>
                          <a:effectLst/>
                        </a:rPr>
                        <a:t>37 44%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39521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chemeClr val="tx1"/>
                          </a:solidFill>
                          <a:effectLst/>
                        </a:rPr>
                        <a:t>30 &lt; EI &lt; 40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chemeClr val="tx1"/>
                          </a:solidFill>
                          <a:effectLst/>
                        </a:rPr>
                        <a:t>4,026,546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rgbClr val="C00000"/>
                          </a:solidFill>
                          <a:effectLst/>
                        </a:rPr>
                        <a:t>26 39%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171544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chemeClr val="tx1"/>
                          </a:solidFill>
                          <a:effectLst/>
                        </a:rPr>
                        <a:t>20 &lt; EI &lt; 30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>
                          <a:solidFill>
                            <a:schemeClr val="tx1"/>
                          </a:solidFill>
                          <a:effectLst/>
                        </a:rPr>
                        <a:t>17,424,223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rgbClr val="C00000"/>
                          </a:solidFill>
                          <a:effectLst/>
                        </a:rPr>
                        <a:t>17 22%</a:t>
                      </a:r>
                      <a:endParaRPr lang="fr-FR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83087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chemeClr val="tx1"/>
                          </a:solidFill>
                          <a:effectLst/>
                        </a:rPr>
                        <a:t>10 &lt; EI &lt; 20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>
                          <a:solidFill>
                            <a:schemeClr val="tx1"/>
                          </a:solidFill>
                          <a:effectLst/>
                        </a:rPr>
                        <a:t>51 084 470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rgbClr val="0070C0"/>
                          </a:solidFill>
                          <a:effectLst/>
                        </a:rPr>
                        <a:t>9 18%</a:t>
                      </a:r>
                      <a:endParaRPr lang="fr-FR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44977"/>
                  </a:ext>
                </a:extLst>
              </a:tr>
              <a:tr h="844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>
                          <a:solidFill>
                            <a:schemeClr val="tx1"/>
                          </a:solidFill>
                          <a:effectLst/>
                        </a:rPr>
                        <a:t>EI &lt; 10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>
                          <a:solidFill>
                            <a:schemeClr val="tx1"/>
                          </a:solidFill>
                          <a:effectLst/>
                        </a:rPr>
                        <a:t>4,927,618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b="1" dirty="0">
                          <a:solidFill>
                            <a:srgbClr val="00B0F0"/>
                          </a:solidFill>
                          <a:effectLst/>
                        </a:rPr>
                        <a:t>2.21%</a:t>
                      </a:r>
                      <a:endParaRPr lang="fr-FR" sz="11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59520"/>
                  </a:ext>
                </a:extLst>
              </a:tr>
              <a:tr h="844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chemeClr val="tx1"/>
                          </a:solidFill>
                          <a:effectLst/>
                        </a:rPr>
                        <a:t>TOTAL/AVG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chemeClr val="tx1"/>
                          </a:solidFill>
                          <a:effectLst/>
                        </a:rPr>
                        <a:t>78 581 541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" sz="1200" dirty="0">
                          <a:solidFill>
                            <a:schemeClr val="tx1"/>
                          </a:solidFill>
                          <a:effectLst/>
                        </a:rPr>
                        <a:t>11.83%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36421"/>
                  </a:ext>
                </a:extLst>
              </a:tr>
            </a:tbl>
          </a:graphicData>
        </a:graphic>
      </p:graphicFrame>
      <p:pic>
        <p:nvPicPr>
          <p:cNvPr id="6" name="Picture 4" descr="Economic Impact Studies – UFI The Global Association of the Exhibition  Industry">
            <a:extLst>
              <a:ext uri="{FF2B5EF4-FFF2-40B4-BE49-F238E27FC236}">
                <a16:creationId xmlns:a16="http://schemas.microsoft.com/office/drawing/2014/main" id="{719B5FBC-ED18-D720-CB1E-0872CA2CC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842" y="5398408"/>
            <a:ext cx="3705225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Website development - Article - What is e-commerce?">
            <a:extLst>
              <a:ext uri="{FF2B5EF4-FFF2-40B4-BE49-F238E27FC236}">
                <a16:creationId xmlns:a16="http://schemas.microsoft.com/office/drawing/2014/main" id="{544A9165-D549-38E3-1785-95E4057A0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24" y="4815897"/>
            <a:ext cx="263842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821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6964E2-4EF1-A0CD-9C45-2EC086BC076D}"/>
              </a:ext>
            </a:extLst>
          </p:cNvPr>
          <p:cNvSpPr txBox="1"/>
          <p:nvPr/>
        </p:nvSpPr>
        <p:spPr>
          <a:xfrm>
            <a:off x="2836806" y="311774"/>
            <a:ext cx="6051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sz="2800" b="1" dirty="0">
                <a:solidFill>
                  <a:schemeClr val="bg1"/>
                </a:solidFill>
              </a:rPr>
              <a:t>MECILDI FIRST LEARNED LESSONS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BE69272-F08A-DC77-1202-F55C0D10776A}"/>
              </a:ext>
            </a:extLst>
          </p:cNvPr>
          <p:cNvSpPr txBox="1"/>
          <p:nvPr/>
        </p:nvSpPr>
        <p:spPr>
          <a:xfrm>
            <a:off x="3487452" y="728427"/>
            <a:ext cx="4112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sz="2800" b="1" dirty="0">
                <a:solidFill>
                  <a:srgbClr val="FF0000"/>
                </a:solidFill>
              </a:rPr>
              <a:t>A SERIOUS ALARM CALL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EF51C96-8ADC-9BF3-76E0-EAC8A0A1C891}"/>
              </a:ext>
            </a:extLst>
          </p:cNvPr>
          <p:cNvSpPr txBox="1"/>
          <p:nvPr/>
        </p:nvSpPr>
        <p:spPr>
          <a:xfrm>
            <a:off x="217862" y="1824063"/>
            <a:ext cx="11289671" cy="4832092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i="0" dirty="0">
                <a:solidFill>
                  <a:srgbClr val="122E98"/>
                </a:solidFill>
                <a:effectLst/>
                <a:latin typeface="DM Sans" pitchFamily="2" charset="0"/>
                <a:hlinkClick r:id="rId2"/>
              </a:rPr>
              <a:t>T</a:t>
            </a:r>
            <a:r>
              <a:rPr lang="en-US" sz="2400" b="1" i="0" u="none" strike="noStrike" dirty="0">
                <a:solidFill>
                  <a:srgbClr val="122E98"/>
                </a:solidFill>
                <a:effectLst/>
                <a:latin typeface="DM Sans" pitchFamily="2" charset="0"/>
                <a:hlinkClick r:id="rId2"/>
              </a:rPr>
              <a:t>he Desert Web of Indigenous, Vernacular, Local, and Minority Languages</a:t>
            </a:r>
            <a:endParaRPr lang="en-US" sz="2400" b="0" i="0" u="none" strike="noStrike" dirty="0">
              <a:solidFill>
                <a:srgbClr val="122E98"/>
              </a:solidFill>
              <a:effectLst/>
              <a:latin typeface="DM Sans" pitchFamily="2" charset="0"/>
            </a:endParaRPr>
          </a:p>
          <a:p>
            <a:pPr algn="ctr"/>
            <a:r>
              <a:rPr lang="en-US" b="1" dirty="0">
                <a:hlinkClick r:id="rId3"/>
              </a:rPr>
              <a:t>https://obdilci.org/wp-content/uploads/2026/09/WebLocal.pdf</a:t>
            </a:r>
            <a:endParaRPr lang="en-US" b="1" dirty="0"/>
          </a:p>
          <a:p>
            <a:pPr algn="ctr"/>
            <a:endParaRPr lang="en-US" b="1" dirty="0"/>
          </a:p>
          <a:p>
            <a:pPr algn="ctr"/>
            <a:r>
              <a:rPr lang="en-US" sz="2000" b="1" dirty="0"/>
              <a:t>I have changed my presentation few days ago after being chocked discovering,</a:t>
            </a:r>
          </a:p>
          <a:p>
            <a:pPr algn="ctr"/>
            <a:r>
              <a:rPr lang="en-US" sz="2000" b="1" dirty="0"/>
              <a:t>after 50 measurements in websites of ccTLDs and gTLDs,</a:t>
            </a:r>
          </a:p>
          <a:p>
            <a:pPr algn="ctr"/>
            <a:r>
              <a:rPr lang="en-US" sz="2000" b="1" dirty="0"/>
              <a:t>that the space existing for local languages </a:t>
            </a:r>
            <a:r>
              <a:rPr lang="en-US" sz="2400" b="1" dirty="0"/>
              <a:t>in most of the case is </a:t>
            </a:r>
            <a:r>
              <a:rPr lang="en-US" sz="2800" b="1" dirty="0"/>
              <a:t>null or marginal</a:t>
            </a:r>
            <a:endParaRPr lang="en-US" sz="2000" b="1" dirty="0"/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We have advocate for 30 years about the priority to </a:t>
            </a:r>
            <a:r>
              <a:rPr lang="en-US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foster local content</a:t>
            </a:r>
          </a:p>
          <a:p>
            <a:pPr algn="ctr"/>
            <a:r>
              <a:rPr lang="en-US" sz="2000" b="1" dirty="0"/>
              <a:t>and now that we can measure we discover</a:t>
            </a:r>
          </a:p>
          <a:p>
            <a:pPr algn="ctr"/>
            <a:r>
              <a:rPr lang="en-US" sz="2000" b="1" dirty="0"/>
              <a:t>that we have failed.</a:t>
            </a:r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This failure must be solved at a time when IA pose new challenges for languages,</a:t>
            </a:r>
          </a:p>
          <a:p>
            <a:pPr algn="ctr"/>
            <a:r>
              <a:rPr lang="en-US" sz="2000" b="1" dirty="0"/>
              <a:t>mainly in terms of corpus,</a:t>
            </a:r>
          </a:p>
          <a:p>
            <a:pPr algn="ctr"/>
            <a:r>
              <a:rPr lang="en-US" sz="2000" b="1" dirty="0"/>
              <a:t>the Web being the first available corpus for IA. </a:t>
            </a:r>
          </a:p>
          <a:p>
            <a:pPr algn="ctr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581786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6964E2-4EF1-A0CD-9C45-2EC086BC076D}"/>
              </a:ext>
            </a:extLst>
          </p:cNvPr>
          <p:cNvSpPr txBox="1"/>
          <p:nvPr/>
        </p:nvSpPr>
        <p:spPr>
          <a:xfrm>
            <a:off x="2836806" y="311774"/>
            <a:ext cx="6051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sz="2800" b="1" dirty="0">
                <a:solidFill>
                  <a:schemeClr val="bg1"/>
                </a:solidFill>
              </a:rPr>
              <a:t>MECILDI FIRST LEARNED LESSONS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BE69272-F08A-DC77-1202-F55C0D10776A}"/>
              </a:ext>
            </a:extLst>
          </p:cNvPr>
          <p:cNvSpPr txBox="1"/>
          <p:nvPr/>
        </p:nvSpPr>
        <p:spPr>
          <a:xfrm>
            <a:off x="3487452" y="728427"/>
            <a:ext cx="4112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sz="2800" b="1" dirty="0">
                <a:solidFill>
                  <a:srgbClr val="FF0000"/>
                </a:solidFill>
              </a:rPr>
              <a:t>A SERIOUS ALARM CALL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F08C516-B462-CD1F-C729-1FB63DDEFA35}"/>
              </a:ext>
            </a:extLst>
          </p:cNvPr>
          <p:cNvSpPr txBox="1"/>
          <p:nvPr/>
        </p:nvSpPr>
        <p:spPr>
          <a:xfrm>
            <a:off x="2041831" y="1251647"/>
            <a:ext cx="65941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1" i="0" u="none" strike="noStrike" baseline="0" dirty="0">
                <a:solidFill>
                  <a:srgbClr val="000000"/>
                </a:solidFill>
                <a:highlight>
                  <a:srgbClr val="FFFFCC"/>
                </a:highlight>
                <a:latin typeface="Times New Roman" panose="02020603050405020304" pitchFamily="18" charset="0"/>
              </a:rPr>
              <a:t>MECILDI: A Multilingual-Aware Computational Framework </a:t>
            </a:r>
          </a:p>
          <a:p>
            <a:pPr algn="ctr"/>
            <a:r>
              <a:rPr lang="en-US" sz="1800" b="1" i="0" u="none" strike="noStrike" baseline="0" dirty="0">
                <a:solidFill>
                  <a:srgbClr val="000000"/>
                </a:solidFill>
                <a:highlight>
                  <a:srgbClr val="FFFFCC"/>
                </a:highlight>
                <a:latin typeface="Times New Roman" panose="02020603050405020304" pitchFamily="18" charset="0"/>
              </a:rPr>
              <a:t>for Measuring the Language Distribution of Web Content</a:t>
            </a:r>
          </a:p>
          <a:p>
            <a:pPr algn="ctr"/>
            <a:endParaRPr lang="en-US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Extract linguistic diversity indicators from any series of websites.</a:t>
            </a:r>
          </a:p>
          <a:p>
            <a:pPr algn="ctr"/>
            <a:r>
              <a:rPr lang="en-US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Example India ccTLD . in</a:t>
            </a:r>
            <a:endParaRPr lang="en-US" dirty="0">
              <a:highlight>
                <a:srgbClr val="FFFF00"/>
              </a:highlight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4E1EB82-20B9-235A-CF52-BCDDF67F68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766807"/>
              </p:ext>
            </p:extLst>
          </p:nvPr>
        </p:nvGraphicFramePr>
        <p:xfrm>
          <a:off x="731807" y="3005973"/>
          <a:ext cx="2161310" cy="27870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8017">
                  <a:extLst>
                    <a:ext uri="{9D8B030D-6E8A-4147-A177-3AD203B41FA5}">
                      <a16:colId xmlns:a16="http://schemas.microsoft.com/office/drawing/2014/main" val="3180578712"/>
                    </a:ext>
                  </a:extLst>
                </a:gridCol>
                <a:gridCol w="933293">
                  <a:extLst>
                    <a:ext uri="{9D8B030D-6E8A-4147-A177-3AD203B41FA5}">
                      <a16:colId xmlns:a16="http://schemas.microsoft.com/office/drawing/2014/main" val="766635301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 err="1">
                          <a:effectLst/>
                        </a:rPr>
                        <a:t>MultiR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  1.28 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22656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%Multi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       6.52%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372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 err="1">
                          <a:effectLst/>
                        </a:rPr>
                        <a:t>AvgL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   5.39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9618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ERR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     56.20%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0848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ErrG1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     26.62%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0146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ErrG2-5-6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       5.83%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459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ErrG3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       2.97%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2671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ErrG4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     10.69%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9475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ErrG7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     10.09%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6333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GooT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        3.20%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7294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IDN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       0.00%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4270074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2E09FBC-9C74-99D1-78DA-1F987A2265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557622"/>
              </p:ext>
            </p:extLst>
          </p:nvPr>
        </p:nvGraphicFramePr>
        <p:xfrm>
          <a:off x="8908219" y="2128810"/>
          <a:ext cx="2832100" cy="42617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08100">
                  <a:extLst>
                    <a:ext uri="{9D8B030D-6E8A-4147-A177-3AD203B41FA5}">
                      <a16:colId xmlns:a16="http://schemas.microsoft.com/office/drawing/2014/main" val="354253025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1716416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19907203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%PAGES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%SITES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66522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100.00%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128.45%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8414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English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73.00%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91.83%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4352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Hindi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3.81%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4.83%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1477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Vietnamese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2.04%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2.61%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6573720"/>
                  </a:ext>
                </a:extLst>
              </a:tr>
              <a:tr h="204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Indonesian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1.53%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1.96%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7024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Spanish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1.33%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1.77%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26408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German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1.30%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1.74%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6523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French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1.19%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1.60%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0909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Portuguese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1.04%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1.39%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5948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Italian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0.91%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1.23%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5902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Tamil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0.79%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1.05%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7057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Japanese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0.70%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0.94%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2610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Chinese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0.58%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0.79%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6783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Marathi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0.55%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0.71%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7483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Russian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0.55%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0.73%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0702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Dutch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0.53%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0.75%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7535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Arabic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0.52%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0.70%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2062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Polish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0.44%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0.62%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6413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Korean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0.41%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0.56%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651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Malayalam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0.40%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0.53%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7210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+114 </a:t>
                      </a:r>
                      <a:r>
                        <a:rPr lang="es-US" sz="12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languages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8.37%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11.12%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610538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5E305B9-962E-F92C-45AC-5840CEF0AE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586463"/>
              </p:ext>
            </p:extLst>
          </p:nvPr>
        </p:nvGraphicFramePr>
        <p:xfrm>
          <a:off x="3873326" y="3352018"/>
          <a:ext cx="3726149" cy="28975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3133">
                  <a:extLst>
                    <a:ext uri="{9D8B030D-6E8A-4147-A177-3AD203B41FA5}">
                      <a16:colId xmlns:a16="http://schemas.microsoft.com/office/drawing/2014/main" val="3455074927"/>
                    </a:ext>
                  </a:extLst>
                </a:gridCol>
                <a:gridCol w="927672">
                  <a:extLst>
                    <a:ext uri="{9D8B030D-6E8A-4147-A177-3AD203B41FA5}">
                      <a16:colId xmlns:a16="http://schemas.microsoft.com/office/drawing/2014/main" val="2201419152"/>
                    </a:ext>
                  </a:extLst>
                </a:gridCol>
                <a:gridCol w="927672">
                  <a:extLst>
                    <a:ext uri="{9D8B030D-6E8A-4147-A177-3AD203B41FA5}">
                      <a16:colId xmlns:a16="http://schemas.microsoft.com/office/drawing/2014/main" val="1937511631"/>
                    </a:ext>
                  </a:extLst>
                </a:gridCol>
                <a:gridCol w="927672">
                  <a:extLst>
                    <a:ext uri="{9D8B030D-6E8A-4147-A177-3AD203B41FA5}">
                      <a16:colId xmlns:a16="http://schemas.microsoft.com/office/drawing/2014/main" val="296997818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%PAGES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%SITES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% POP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99879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Hindi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3.81%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4.83%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41.86%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12822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Tamil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0.79%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1.05%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5.32%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208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Marathi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0.55%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0.71%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6.88%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2144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Malayalam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0.40%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0.53%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2.48%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9583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Bengali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0.36%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0.48%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7.41%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3532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Telugu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0.29%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0.40%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6.53%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444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Gujarati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0.27%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0.37%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4.17%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316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Kannada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0.24%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0.34%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4.07%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3853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Urdu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0.14%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0.20%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4.40%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1118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Panjabi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0.13%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0.19%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2.36%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1427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Oriya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0.07%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0.09%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2.64%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12471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TOTAL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7.05%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9.18%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88.13%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461232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B6511997-2AEC-A603-61A9-09BB5973999A}"/>
              </a:ext>
            </a:extLst>
          </p:cNvPr>
          <p:cNvSpPr txBox="1"/>
          <p:nvPr/>
        </p:nvSpPr>
        <p:spPr>
          <a:xfrm>
            <a:off x="293538" y="5880191"/>
            <a:ext cx="2925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Multilingualism</a:t>
            </a:r>
            <a:r>
              <a:rPr lang="es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US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indicators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5F00369-0271-04E2-1AB3-98130237A3F3}"/>
              </a:ext>
            </a:extLst>
          </p:cNvPr>
          <p:cNvSpPr txBox="1"/>
          <p:nvPr/>
        </p:nvSpPr>
        <p:spPr>
          <a:xfrm>
            <a:off x="9033164" y="6390515"/>
            <a:ext cx="2578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Languages</a:t>
            </a:r>
            <a:r>
              <a:rPr lang="es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US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distribution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7BF954-D035-6514-F915-F4FC9D18D6A2}"/>
              </a:ext>
            </a:extLst>
          </p:cNvPr>
          <p:cNvSpPr txBox="1"/>
          <p:nvPr/>
        </p:nvSpPr>
        <p:spPr>
          <a:xfrm>
            <a:off x="4137891" y="6361560"/>
            <a:ext cx="310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Local </a:t>
            </a:r>
            <a:r>
              <a:rPr lang="es-US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languages</a:t>
            </a:r>
            <a:r>
              <a:rPr lang="es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s-US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elaboration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306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6964E2-4EF1-A0CD-9C45-2EC086BC076D}"/>
              </a:ext>
            </a:extLst>
          </p:cNvPr>
          <p:cNvSpPr txBox="1"/>
          <p:nvPr/>
        </p:nvSpPr>
        <p:spPr>
          <a:xfrm>
            <a:off x="2836806" y="311774"/>
            <a:ext cx="6051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sz="2800" b="1" dirty="0">
                <a:solidFill>
                  <a:schemeClr val="bg1"/>
                </a:solidFill>
              </a:rPr>
              <a:t>MECILDI FIRST LEARNED LESSONS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BE69272-F08A-DC77-1202-F55C0D10776A}"/>
              </a:ext>
            </a:extLst>
          </p:cNvPr>
          <p:cNvSpPr txBox="1"/>
          <p:nvPr/>
        </p:nvSpPr>
        <p:spPr>
          <a:xfrm>
            <a:off x="3487452" y="728427"/>
            <a:ext cx="4112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sz="2800" b="1" dirty="0">
                <a:solidFill>
                  <a:srgbClr val="FF0000"/>
                </a:solidFill>
              </a:rPr>
              <a:t>A SERIOUS ALARM CALL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EF51C96-8ADC-9BF3-76E0-EAC8A0A1C891}"/>
              </a:ext>
            </a:extLst>
          </p:cNvPr>
          <p:cNvSpPr txBox="1"/>
          <p:nvPr/>
        </p:nvSpPr>
        <p:spPr>
          <a:xfrm>
            <a:off x="0" y="1661709"/>
            <a:ext cx="11289671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dirty="0">
                <a:solidFill>
                  <a:srgbClr val="122E98"/>
                </a:solidFill>
                <a:effectLst/>
                <a:latin typeface="DM Sans" pitchFamily="2" charset="0"/>
                <a:hlinkClick r:id="rId2"/>
              </a:rPr>
              <a:t>T</a:t>
            </a:r>
            <a:r>
              <a:rPr lang="en-US" sz="2400" b="1" i="0" u="none" strike="noStrike" dirty="0">
                <a:solidFill>
                  <a:srgbClr val="122E98"/>
                </a:solidFill>
                <a:effectLst/>
                <a:latin typeface="DM Sans" pitchFamily="2" charset="0"/>
                <a:hlinkClick r:id="rId2"/>
              </a:rPr>
              <a:t>he Desert Web of Indigenous, Vernacular, Local, and Minority Languages</a:t>
            </a:r>
            <a:endParaRPr lang="en-US" sz="2400" b="0" i="0" u="none" strike="noStrike" dirty="0">
              <a:solidFill>
                <a:srgbClr val="122E98"/>
              </a:solidFill>
              <a:effectLst/>
              <a:latin typeface="DM Sans" pitchFamily="2" charset="0"/>
            </a:endParaRPr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Some examples</a:t>
            </a:r>
          </a:p>
          <a:p>
            <a:pPr algn="ctr"/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Guarani:</a:t>
            </a:r>
            <a:r>
              <a:rPr lang="en-US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official language of Paraguay, spoken by 88% - 0.26% of .pa websites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80% of Haitian population only understand </a:t>
            </a:r>
            <a:r>
              <a:rPr lang="en-US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Creole</a:t>
            </a:r>
            <a:r>
              <a:rPr lang="en-US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e.g. access to less than 8% of .</a:t>
            </a:r>
            <a:r>
              <a:rPr lang="en-US" sz="20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ht</a:t>
            </a:r>
            <a:r>
              <a:rPr lang="en-US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websites.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Papiamentu</a:t>
            </a:r>
            <a:r>
              <a:rPr lang="en-US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spoken by +90% in Curacao - 10% of webpages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Kabuverdianu</a:t>
            </a:r>
            <a:r>
              <a:rPr lang="en-US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80% Cabo Verde speakers - one website.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Everybody speaks </a:t>
            </a:r>
            <a:r>
              <a:rPr lang="en-US" sz="20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Rundi</a:t>
            </a:r>
            <a:r>
              <a:rPr lang="en-US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Burundi except the web (1% of websites)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indi, Tamil, Marathi, Malayalam, Bengali, Telugu, Gujarati, Kannada, Urdu, Panjabi 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Oriya 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represent together 88% of India population and 7% of webpages in ccTLD .in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08340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6964E2-4EF1-A0CD-9C45-2EC086BC076D}"/>
              </a:ext>
            </a:extLst>
          </p:cNvPr>
          <p:cNvSpPr txBox="1"/>
          <p:nvPr/>
        </p:nvSpPr>
        <p:spPr>
          <a:xfrm>
            <a:off x="2836806" y="311774"/>
            <a:ext cx="6051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sz="2800" b="1" dirty="0">
                <a:solidFill>
                  <a:schemeClr val="bg1"/>
                </a:solidFill>
              </a:rPr>
              <a:t>MECILDI FIRST LEARNED LESSONS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BE69272-F08A-DC77-1202-F55C0D10776A}"/>
              </a:ext>
            </a:extLst>
          </p:cNvPr>
          <p:cNvSpPr txBox="1"/>
          <p:nvPr/>
        </p:nvSpPr>
        <p:spPr>
          <a:xfrm>
            <a:off x="3487452" y="728427"/>
            <a:ext cx="4112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sz="2800" b="1" dirty="0">
                <a:solidFill>
                  <a:srgbClr val="FF0000"/>
                </a:solidFill>
              </a:rPr>
              <a:t>A SERIOUS ALARM CALL</a:t>
            </a:r>
            <a:endParaRPr lang="en-US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E46BA52-B370-F88C-6675-426A1BD444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081180"/>
              </p:ext>
            </p:extLst>
          </p:nvPr>
        </p:nvGraphicFramePr>
        <p:xfrm>
          <a:off x="161453" y="1344662"/>
          <a:ext cx="9460870" cy="5375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2726">
                  <a:extLst>
                    <a:ext uri="{9D8B030D-6E8A-4147-A177-3AD203B41FA5}">
                      <a16:colId xmlns:a16="http://schemas.microsoft.com/office/drawing/2014/main" val="20982366"/>
                    </a:ext>
                  </a:extLst>
                </a:gridCol>
                <a:gridCol w="393533">
                  <a:extLst>
                    <a:ext uri="{9D8B030D-6E8A-4147-A177-3AD203B41FA5}">
                      <a16:colId xmlns:a16="http://schemas.microsoft.com/office/drawing/2014/main" val="3466461317"/>
                    </a:ext>
                  </a:extLst>
                </a:gridCol>
                <a:gridCol w="873868">
                  <a:extLst>
                    <a:ext uri="{9D8B030D-6E8A-4147-A177-3AD203B41FA5}">
                      <a16:colId xmlns:a16="http://schemas.microsoft.com/office/drawing/2014/main" val="75067357"/>
                    </a:ext>
                  </a:extLst>
                </a:gridCol>
                <a:gridCol w="1455518">
                  <a:extLst>
                    <a:ext uri="{9D8B030D-6E8A-4147-A177-3AD203B41FA5}">
                      <a16:colId xmlns:a16="http://schemas.microsoft.com/office/drawing/2014/main" val="1002917362"/>
                    </a:ext>
                  </a:extLst>
                </a:gridCol>
                <a:gridCol w="976729">
                  <a:extLst>
                    <a:ext uri="{9D8B030D-6E8A-4147-A177-3AD203B41FA5}">
                      <a16:colId xmlns:a16="http://schemas.microsoft.com/office/drawing/2014/main" val="666194042"/>
                    </a:ext>
                  </a:extLst>
                </a:gridCol>
                <a:gridCol w="1292731">
                  <a:extLst>
                    <a:ext uri="{9D8B030D-6E8A-4147-A177-3AD203B41FA5}">
                      <a16:colId xmlns:a16="http://schemas.microsoft.com/office/drawing/2014/main" val="126317832"/>
                    </a:ext>
                  </a:extLst>
                </a:gridCol>
                <a:gridCol w="1005458">
                  <a:extLst>
                    <a:ext uri="{9D8B030D-6E8A-4147-A177-3AD203B41FA5}">
                      <a16:colId xmlns:a16="http://schemas.microsoft.com/office/drawing/2014/main" val="2739614435"/>
                    </a:ext>
                  </a:extLst>
                </a:gridCol>
                <a:gridCol w="1072487">
                  <a:extLst>
                    <a:ext uri="{9D8B030D-6E8A-4147-A177-3AD203B41FA5}">
                      <a16:colId xmlns:a16="http://schemas.microsoft.com/office/drawing/2014/main" val="3750455000"/>
                    </a:ext>
                  </a:extLst>
                </a:gridCol>
                <a:gridCol w="1177820">
                  <a:extLst>
                    <a:ext uri="{9D8B030D-6E8A-4147-A177-3AD203B41FA5}">
                      <a16:colId xmlns:a16="http://schemas.microsoft.com/office/drawing/2014/main" val="715603382"/>
                    </a:ext>
                  </a:extLst>
                </a:gridCol>
              </a:tblGrid>
              <a:tr h="1595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LANGUAGES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ISO</a:t>
                      </a:r>
                    </a:p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639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DOMAIN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PLACE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%speakers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sng" strike="noStrike" dirty="0">
                          <a:effectLst/>
                          <a:hlinkClick r:id="rId2"/>
                        </a:rPr>
                        <a:t>L1+L2</a:t>
                      </a:r>
                      <a:endParaRPr lang="en-US" sz="1400" b="1" i="0" u="sng" strike="noStrike" dirty="0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%PAGES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%SITES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WRATE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306947666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Basque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eus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.</a:t>
                      </a:r>
                      <a:r>
                        <a:rPr lang="en-US" sz="1400" u="none" strike="noStrike" dirty="0" err="1">
                          <a:effectLst/>
                        </a:rPr>
                        <a:t>eus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Pays Basque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36%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36.37%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94.02%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2.612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235463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Catalan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cat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.ad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Andorra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37%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30900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20.75%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61.68%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1.672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91999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Breton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bre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.bzh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Bretagne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200K (World)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2.91%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2.19%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0.438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968543"/>
                  </a:ext>
                </a:extLst>
              </a:tr>
              <a:tr h="26027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Luxemburgish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ltz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.</a:t>
                      </a:r>
                      <a:r>
                        <a:rPr lang="en-US" sz="1400" u="none" strike="noStrike" dirty="0" err="1">
                          <a:effectLst/>
                        </a:rPr>
                        <a:t>lu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Luxemburg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55%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365K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4.20%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12.80%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0.232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657598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Malayalam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.in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India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36M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0.40%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0.53%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0.212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240577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Papiamentu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pap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.cw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Cuaracao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92%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136K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11.52%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18.47%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0.201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818934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Tamil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tam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.in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India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76M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0.79%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1.05%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0.199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266822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Tahitian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tah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.pf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French Polynesia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19%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56K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1.69%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2.67%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0.144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8867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Malagasy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mlg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.mg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Madagascar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58%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18M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4.61%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7.58%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0.131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206941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Hindi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hin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.in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India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42%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611M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3.81%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4.83%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0.114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018649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Corsican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cos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.corsica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Corsica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35%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120K (World)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3.55%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3.68%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0.105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759143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Marathi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.in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India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99M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0.55%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0.71%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0.103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725412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Gujarati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guj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.in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India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60M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0.27%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0.37%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0.090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306608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Haitian Creole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hat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.ht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Haiti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95%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13.8M (World)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3.41%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7.89%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0.083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387558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Kannada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kan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.in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India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58.5M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0.24%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0.34%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0.082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381610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Bengali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ben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.in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India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107M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0.36%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0.48%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0.064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837137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Telugu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tel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.in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India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94M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0.29%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0.40%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0.061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834101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Urdu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urd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.in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India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63M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0.14%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0.20%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0.049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099573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Bislama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bis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.vu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Vanuatu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34%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115K (World)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0.99%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1.60%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0.047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764241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Panjabi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pan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.in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India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34M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0.13%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0.19%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0.045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678588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Oriya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ori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.in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India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37M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0.07%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0.09%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0.036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0956654"/>
                  </a:ext>
                </a:extLst>
              </a:tr>
              <a:tr h="1891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Swahili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swc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.cd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Dem. Rep. Congo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25%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32M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0.53%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0.021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589555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A5C7A5BC-B572-46FA-8D2D-4EC9460526A4}"/>
              </a:ext>
            </a:extLst>
          </p:cNvPr>
          <p:cNvSpPr txBox="1"/>
          <p:nvPr/>
        </p:nvSpPr>
        <p:spPr>
          <a:xfrm>
            <a:off x="9904494" y="2127564"/>
            <a:ext cx="1834990" cy="341632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US" b="1" dirty="0"/>
              <a:t>THE INDICATOR</a:t>
            </a:r>
          </a:p>
          <a:p>
            <a:pPr algn="ctr"/>
            <a:endParaRPr lang="es-US" b="1" dirty="0"/>
          </a:p>
          <a:p>
            <a:pPr algn="ctr"/>
            <a:r>
              <a:rPr lang="es-US" b="1" dirty="0">
                <a:solidFill>
                  <a:srgbClr val="0070C0"/>
                </a:solidFill>
              </a:rPr>
              <a:t>WRATE =</a:t>
            </a:r>
          </a:p>
          <a:p>
            <a:pPr algn="ctr"/>
            <a:endParaRPr lang="es-US" b="1" dirty="0"/>
          </a:p>
          <a:p>
            <a:pPr algn="ctr"/>
            <a:r>
              <a:rPr lang="es-US" b="1" dirty="0">
                <a:solidFill>
                  <a:srgbClr val="0070C0"/>
                </a:solidFill>
              </a:rPr>
              <a:t>%SPEAKERS</a:t>
            </a:r>
          </a:p>
          <a:p>
            <a:pPr algn="ctr"/>
            <a:r>
              <a:rPr lang="es-US" b="1" dirty="0">
                <a:solidFill>
                  <a:srgbClr val="0070C0"/>
                </a:solidFill>
              </a:rPr>
              <a:t> </a:t>
            </a:r>
            <a:r>
              <a:rPr lang="es-US" b="1" dirty="0" err="1">
                <a:solidFill>
                  <a:srgbClr val="0070C0"/>
                </a:solidFill>
              </a:rPr>
              <a:t>divided</a:t>
            </a:r>
            <a:r>
              <a:rPr lang="es-US" b="1" dirty="0">
                <a:solidFill>
                  <a:srgbClr val="0070C0"/>
                </a:solidFill>
              </a:rPr>
              <a:t> </a:t>
            </a:r>
            <a:r>
              <a:rPr lang="es-US" b="1" dirty="0" err="1">
                <a:solidFill>
                  <a:srgbClr val="0070C0"/>
                </a:solidFill>
              </a:rPr>
              <a:t>by</a:t>
            </a:r>
            <a:r>
              <a:rPr lang="es-US" b="1" dirty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es-US" b="1" dirty="0">
                <a:solidFill>
                  <a:srgbClr val="0070C0"/>
                </a:solidFill>
              </a:rPr>
              <a:t>% WEBSITES</a:t>
            </a:r>
          </a:p>
          <a:p>
            <a:pPr algn="ctr"/>
            <a:endParaRPr lang="es-US" b="1" dirty="0"/>
          </a:p>
          <a:p>
            <a:r>
              <a:rPr lang="es-US" b="1" dirty="0"/>
              <a:t>&gt;1      Good</a:t>
            </a:r>
          </a:p>
          <a:p>
            <a:r>
              <a:rPr lang="es-US" b="1" dirty="0"/>
              <a:t>=1      </a:t>
            </a:r>
            <a:r>
              <a:rPr lang="es-US" b="1" dirty="0" err="1"/>
              <a:t>Fair</a:t>
            </a:r>
            <a:endParaRPr lang="es-US" b="1" dirty="0"/>
          </a:p>
          <a:p>
            <a:r>
              <a:rPr lang="es-US" b="1" dirty="0"/>
              <a:t>&lt;0.5  </a:t>
            </a:r>
            <a:r>
              <a:rPr lang="es-US" b="1" dirty="0" err="1"/>
              <a:t>Weak</a:t>
            </a:r>
            <a:endParaRPr lang="es-US" b="1" dirty="0"/>
          </a:p>
          <a:p>
            <a:r>
              <a:rPr lang="es-US" b="1" dirty="0"/>
              <a:t>&lt;0.1  </a:t>
            </a:r>
            <a:r>
              <a:rPr lang="es-US" b="1" dirty="0" err="1"/>
              <a:t>Very</a:t>
            </a:r>
            <a:r>
              <a:rPr lang="es-US" b="1" dirty="0"/>
              <a:t> </a:t>
            </a:r>
            <a:r>
              <a:rPr lang="es-US" b="1" dirty="0" err="1"/>
              <a:t>weak</a:t>
            </a:r>
            <a:endParaRPr lang="es-US" b="1" dirty="0"/>
          </a:p>
        </p:txBody>
      </p:sp>
    </p:spTree>
    <p:extLst>
      <p:ext uri="{BB962C8B-B14F-4D97-AF65-F5344CB8AC3E}">
        <p14:creationId xmlns:p14="http://schemas.microsoft.com/office/powerpoint/2010/main" val="2740873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6964E2-4EF1-A0CD-9C45-2EC086BC076D}"/>
              </a:ext>
            </a:extLst>
          </p:cNvPr>
          <p:cNvSpPr txBox="1"/>
          <p:nvPr/>
        </p:nvSpPr>
        <p:spPr>
          <a:xfrm>
            <a:off x="2836806" y="311774"/>
            <a:ext cx="6051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sz="2800" b="1" dirty="0">
                <a:solidFill>
                  <a:schemeClr val="bg1"/>
                </a:solidFill>
              </a:rPr>
              <a:t>MECILDI FIRST LEARNED LESSONS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BE69272-F08A-DC77-1202-F55C0D10776A}"/>
              </a:ext>
            </a:extLst>
          </p:cNvPr>
          <p:cNvSpPr txBox="1"/>
          <p:nvPr/>
        </p:nvSpPr>
        <p:spPr>
          <a:xfrm>
            <a:off x="3487452" y="728427"/>
            <a:ext cx="4112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sz="2800" b="1" dirty="0">
                <a:solidFill>
                  <a:srgbClr val="FF0000"/>
                </a:solidFill>
              </a:rPr>
              <a:t>A SERIOUS ALARM CALL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F34F2A2-444A-1317-733B-96210F4026DC}"/>
              </a:ext>
            </a:extLst>
          </p:cNvPr>
          <p:cNvSpPr txBox="1"/>
          <p:nvPr/>
        </p:nvSpPr>
        <p:spPr>
          <a:xfrm>
            <a:off x="9482489" y="2145671"/>
            <a:ext cx="2262542" cy="313932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US" b="1" dirty="0"/>
              <a:t>THE INDICATOR</a:t>
            </a:r>
          </a:p>
          <a:p>
            <a:pPr algn="ctr"/>
            <a:endParaRPr lang="es-US" b="1" dirty="0"/>
          </a:p>
          <a:p>
            <a:pPr algn="ctr"/>
            <a:r>
              <a:rPr lang="es-US" b="1" dirty="0">
                <a:solidFill>
                  <a:srgbClr val="0070C0"/>
                </a:solidFill>
              </a:rPr>
              <a:t>WRATE =</a:t>
            </a:r>
          </a:p>
          <a:p>
            <a:pPr algn="ctr"/>
            <a:endParaRPr lang="es-US" b="1" dirty="0">
              <a:solidFill>
                <a:srgbClr val="0070C0"/>
              </a:solidFill>
            </a:endParaRPr>
          </a:p>
          <a:p>
            <a:pPr algn="ctr"/>
            <a:r>
              <a:rPr lang="es-US" b="1" dirty="0">
                <a:solidFill>
                  <a:srgbClr val="0070C0"/>
                </a:solidFill>
              </a:rPr>
              <a:t>%SPEAKERS</a:t>
            </a:r>
          </a:p>
          <a:p>
            <a:pPr algn="ctr"/>
            <a:r>
              <a:rPr lang="es-US" b="1" dirty="0">
                <a:solidFill>
                  <a:srgbClr val="0070C0"/>
                </a:solidFill>
              </a:rPr>
              <a:t> </a:t>
            </a:r>
            <a:r>
              <a:rPr lang="es-US" b="1" dirty="0" err="1">
                <a:solidFill>
                  <a:srgbClr val="0070C0"/>
                </a:solidFill>
              </a:rPr>
              <a:t>divided</a:t>
            </a:r>
            <a:r>
              <a:rPr lang="es-US" b="1" dirty="0">
                <a:solidFill>
                  <a:srgbClr val="0070C0"/>
                </a:solidFill>
              </a:rPr>
              <a:t> </a:t>
            </a:r>
            <a:r>
              <a:rPr lang="es-US" b="1" dirty="0" err="1">
                <a:solidFill>
                  <a:srgbClr val="0070C0"/>
                </a:solidFill>
              </a:rPr>
              <a:t>by</a:t>
            </a:r>
            <a:r>
              <a:rPr lang="es-US" b="1" dirty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es-US" b="1" dirty="0">
                <a:solidFill>
                  <a:srgbClr val="0070C0"/>
                </a:solidFill>
              </a:rPr>
              <a:t>% WEBSITES</a:t>
            </a:r>
          </a:p>
          <a:p>
            <a:pPr algn="ctr"/>
            <a:endParaRPr lang="es-US" b="1" dirty="0"/>
          </a:p>
          <a:p>
            <a:r>
              <a:rPr lang="es-US" b="1" dirty="0"/>
              <a:t>&lt;0.01     Marginal</a:t>
            </a:r>
          </a:p>
          <a:p>
            <a:r>
              <a:rPr lang="es-US" b="1" dirty="0"/>
              <a:t>&lt; 0.001  Terrible</a:t>
            </a:r>
          </a:p>
          <a:p>
            <a:r>
              <a:rPr lang="es-US" b="1" dirty="0"/>
              <a:t>= 0            </a:t>
            </a:r>
            <a:r>
              <a:rPr lang="es-US" b="1" dirty="0" err="1"/>
              <a:t>How</a:t>
            </a:r>
            <a:r>
              <a:rPr lang="es-US" b="1" dirty="0"/>
              <a:t> come?</a:t>
            </a:r>
            <a:endParaRPr lang="en-US" b="1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9A9FAF0-655A-E18C-9903-C73144EDC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39889"/>
              </p:ext>
            </p:extLst>
          </p:nvPr>
        </p:nvGraphicFramePr>
        <p:xfrm>
          <a:off x="63374" y="1496803"/>
          <a:ext cx="8953877" cy="49548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2175">
                  <a:extLst>
                    <a:ext uri="{9D8B030D-6E8A-4147-A177-3AD203B41FA5}">
                      <a16:colId xmlns:a16="http://schemas.microsoft.com/office/drawing/2014/main" val="3295249392"/>
                    </a:ext>
                  </a:extLst>
                </a:gridCol>
                <a:gridCol w="389299">
                  <a:extLst>
                    <a:ext uri="{9D8B030D-6E8A-4147-A177-3AD203B41FA5}">
                      <a16:colId xmlns:a16="http://schemas.microsoft.com/office/drawing/2014/main" val="2915000120"/>
                    </a:ext>
                  </a:extLst>
                </a:gridCol>
                <a:gridCol w="715191">
                  <a:extLst>
                    <a:ext uri="{9D8B030D-6E8A-4147-A177-3AD203B41FA5}">
                      <a16:colId xmlns:a16="http://schemas.microsoft.com/office/drawing/2014/main" val="1654215944"/>
                    </a:ext>
                  </a:extLst>
                </a:gridCol>
                <a:gridCol w="1330892">
                  <a:extLst>
                    <a:ext uri="{9D8B030D-6E8A-4147-A177-3AD203B41FA5}">
                      <a16:colId xmlns:a16="http://schemas.microsoft.com/office/drawing/2014/main" val="2550468530"/>
                    </a:ext>
                  </a:extLst>
                </a:gridCol>
                <a:gridCol w="950614">
                  <a:extLst>
                    <a:ext uri="{9D8B030D-6E8A-4147-A177-3AD203B41FA5}">
                      <a16:colId xmlns:a16="http://schemas.microsoft.com/office/drawing/2014/main" val="4114472960"/>
                    </a:ext>
                  </a:extLst>
                </a:gridCol>
                <a:gridCol w="1222217">
                  <a:extLst>
                    <a:ext uri="{9D8B030D-6E8A-4147-A177-3AD203B41FA5}">
                      <a16:colId xmlns:a16="http://schemas.microsoft.com/office/drawing/2014/main" val="1512761380"/>
                    </a:ext>
                  </a:extLst>
                </a:gridCol>
                <a:gridCol w="760491">
                  <a:extLst>
                    <a:ext uri="{9D8B030D-6E8A-4147-A177-3AD203B41FA5}">
                      <a16:colId xmlns:a16="http://schemas.microsoft.com/office/drawing/2014/main" val="983731083"/>
                    </a:ext>
                  </a:extLst>
                </a:gridCol>
                <a:gridCol w="887240">
                  <a:extLst>
                    <a:ext uri="{9D8B030D-6E8A-4147-A177-3AD203B41FA5}">
                      <a16:colId xmlns:a16="http://schemas.microsoft.com/office/drawing/2014/main" val="1491683142"/>
                    </a:ext>
                  </a:extLst>
                </a:gridCol>
                <a:gridCol w="805758">
                  <a:extLst>
                    <a:ext uri="{9D8B030D-6E8A-4147-A177-3AD203B41FA5}">
                      <a16:colId xmlns:a16="http://schemas.microsoft.com/office/drawing/2014/main" val="278504547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LANGUAGES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ISO</a:t>
                      </a:r>
                    </a:p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639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DOMAIN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PLACE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%speakers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sng" strike="noStrike" dirty="0">
                          <a:effectLst/>
                          <a:hlinkClick r:id="rId2"/>
                        </a:rPr>
                        <a:t>L1+L2</a:t>
                      </a:r>
                      <a:endParaRPr lang="en-US" sz="1400" b="1" i="0" u="sng" strike="noStrike" dirty="0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%PAGES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%SITES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WRATE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59" marR="9459" marT="9459" marB="0" anchor="b"/>
                </a:tc>
                <a:extLst>
                  <a:ext uri="{0D108BD9-81ED-4DB2-BD59-A6C34878D82A}">
                    <a16:rowId xmlns:a16="http://schemas.microsoft.com/office/drawing/2014/main" val="27623787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Yiddish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yid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.il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Israel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443K (World)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0.02%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0.03%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0.006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4180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>
                          <a:effectLst/>
                        </a:rPr>
                        <a:t>Rundi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run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,bi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Burundi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98%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13M (World)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-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0.56%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0.006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44675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Guarani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grn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.</a:t>
                      </a:r>
                      <a:r>
                        <a:rPr lang="en-US" sz="1400" u="none" strike="noStrike" dirty="0" err="1">
                          <a:effectLst/>
                        </a:rPr>
                        <a:t>py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Paraguay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88%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0.13%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0.26%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0.003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7429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Quechua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que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.pe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Peru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21%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7.3M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0.04%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0.06%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0.003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0342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Créole </a:t>
                      </a:r>
                      <a:r>
                        <a:rPr lang="en-US" sz="1400" b="1" u="none" strike="noStrike" dirty="0" err="1">
                          <a:effectLst/>
                        </a:rPr>
                        <a:t>guadeloupeén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gcf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.</a:t>
                      </a:r>
                      <a:r>
                        <a:rPr lang="en-US" sz="1400" u="none" strike="noStrike" dirty="0" err="1">
                          <a:effectLst/>
                        </a:rPr>
                        <a:t>gp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Guadeloupe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95%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375K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0.07%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0.18%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0.002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2951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Tamazight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zgh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.ma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Maroc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25%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9M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0.04%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0.002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050221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Kabuverdianu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kea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.cv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Cabo Verde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82%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492K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u="none" strike="noStrike" dirty="0">
                          <a:effectLst/>
                        </a:rPr>
                        <a:t> </a:t>
                      </a:r>
                      <a:r>
                        <a:rPr lang="el-GR" sz="1600" u="none" strike="noStrike" dirty="0">
                          <a:effectLst/>
                        </a:rPr>
                        <a:t>ε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u="none" strike="noStrike" dirty="0">
                          <a:effectLst/>
                        </a:rPr>
                        <a:t> </a:t>
                      </a:r>
                      <a:r>
                        <a:rPr lang="el-GR" sz="1600" u="none" strike="noStrike" dirty="0">
                          <a:effectLst/>
                        </a:rPr>
                        <a:t>ε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0.000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40268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Ladino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lad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.il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Israel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43K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u="none" strike="noStrike">
                          <a:effectLst/>
                        </a:rPr>
                        <a:t> </a:t>
                      </a:r>
                      <a:r>
                        <a:rPr lang="el-GR" sz="1600" u="none" strike="noStrike">
                          <a:effectLst/>
                        </a:rPr>
                        <a:t>ε</a:t>
                      </a:r>
                      <a:endParaRPr lang="el-GR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u="none" strike="noStrike">
                          <a:effectLst/>
                        </a:rPr>
                        <a:t> </a:t>
                      </a:r>
                      <a:r>
                        <a:rPr lang="el-GR" sz="1600" u="none" strike="noStrike">
                          <a:effectLst/>
                        </a:rPr>
                        <a:t>ε</a:t>
                      </a:r>
                      <a:endParaRPr lang="el-GR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0.000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3102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Alsatian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gsw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.alsace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Alsace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35%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900K (France)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914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Aymara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aym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.bo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Bolivia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14%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1.7M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6441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Chokwe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cjk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.ao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Angola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2.4M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6402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French Creole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acf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.lc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St Lucia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solidFill>
                            <a:srgbClr val="FF0000"/>
                          </a:solidFill>
                          <a:effectLst/>
                        </a:rPr>
                        <a:t>77%</a:t>
                      </a:r>
                      <a:endParaRPr lang="en-US" sz="1400" b="1" i="0" u="none" strike="noStrike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138K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9953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Hassaniyya</a:t>
                      </a: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mey</a:t>
                      </a: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.mr</a:t>
                      </a: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Mauritania</a:t>
                      </a: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82%</a:t>
                      </a: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4M</a:t>
                      </a: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0921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Jula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dyu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.ci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Côte d'Ivoire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27%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8.5M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3608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Kanak languages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.nc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Nouv</a:t>
                      </a:r>
                      <a:r>
                        <a:rPr lang="en-US" sz="1400" u="none" strike="noStrike" dirty="0">
                          <a:effectLst/>
                        </a:rPr>
                        <a:t>. Calédonie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36%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71K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6594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Kikongo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kwy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.ao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Angola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93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Kimbundu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kmb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.ao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Angola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1.7M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6556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Martinique Creole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acf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.</a:t>
                      </a:r>
                      <a:r>
                        <a:rPr lang="en-US" sz="1400" u="none" strike="noStrike" dirty="0" err="1">
                          <a:effectLst/>
                        </a:rPr>
                        <a:t>mq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Martinique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98%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360K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7322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Monegasque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lij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.mc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Monaco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22%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1689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Umbundu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umb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.ao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Angola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23%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8.5M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D5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2750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67104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E0CA951-1264-9ED7-F642-79215A454D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348067"/>
              </p:ext>
            </p:extLst>
          </p:nvPr>
        </p:nvGraphicFramePr>
        <p:xfrm>
          <a:off x="767752" y="1901106"/>
          <a:ext cx="2667825" cy="46997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9275">
                  <a:extLst>
                    <a:ext uri="{9D8B030D-6E8A-4147-A177-3AD203B41FA5}">
                      <a16:colId xmlns:a16="http://schemas.microsoft.com/office/drawing/2014/main" val="2587760810"/>
                    </a:ext>
                  </a:extLst>
                </a:gridCol>
                <a:gridCol w="889275">
                  <a:extLst>
                    <a:ext uri="{9D8B030D-6E8A-4147-A177-3AD203B41FA5}">
                      <a16:colId xmlns:a16="http://schemas.microsoft.com/office/drawing/2014/main" val="2624706615"/>
                    </a:ext>
                  </a:extLst>
                </a:gridCol>
                <a:gridCol w="889275">
                  <a:extLst>
                    <a:ext uri="{9D8B030D-6E8A-4147-A177-3AD203B41FA5}">
                      <a16:colId xmlns:a16="http://schemas.microsoft.com/office/drawing/2014/main" val="1734186678"/>
                    </a:ext>
                  </a:extLst>
                </a:gridCol>
              </a:tblGrid>
              <a:tr h="174054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109" marR="5109" marT="51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%PAGES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%SITES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109" marR="5109" marT="5109" marB="0" anchor="b"/>
                </a:tc>
                <a:extLst>
                  <a:ext uri="{0D108BD9-81ED-4DB2-BD59-A6C34878D82A}">
                    <a16:rowId xmlns:a16="http://schemas.microsoft.com/office/drawing/2014/main" val="3613235836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TOTAL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109" marR="5109" marT="51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100.00%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715.60%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/>
                </a:tc>
                <a:extLst>
                  <a:ext uri="{0D108BD9-81ED-4DB2-BD59-A6C34878D82A}">
                    <a16:rowId xmlns:a16="http://schemas.microsoft.com/office/drawing/2014/main" val="1306578299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English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12.66%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90.58%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958236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German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7.26%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51.94%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745409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French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7.24%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51.81%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726536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Spanish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6.63%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47.48%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572877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Italian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4.87%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34.82%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462852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Portuguese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4.13%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29.55%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09442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Dutch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3.75%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26.81%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52626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Russian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3.05%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21.83%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322460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Polish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2.96%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21.18%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232373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Japanese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2.86%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20.50%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442027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Chinese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2.71%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19.38%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39576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Swedish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2.08%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14.88%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985283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Korean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2.03%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14.53%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346436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Turkish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1.93%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13.78%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577600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Arabic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1.92%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13.76%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947336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Czech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1.80%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12.88%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955444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Danish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1.72%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12.30%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536388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Indonesian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1.68%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12.02%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296837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Finnish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1.60%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11.43%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5521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Romanian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1.49%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10.70%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501148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Hungarian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1.48%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10.62%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32491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OTHERL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1.45%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10.39%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2513587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effectLst/>
                        </a:rPr>
                        <a:t>Ukrainian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1.40%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10.00%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09" marR="5109" marT="510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022098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26D2EB86-447B-153A-AC83-B0AF1C5F8448}"/>
              </a:ext>
            </a:extLst>
          </p:cNvPr>
          <p:cNvSpPr txBox="1"/>
          <p:nvPr/>
        </p:nvSpPr>
        <p:spPr>
          <a:xfrm>
            <a:off x="1319842" y="586596"/>
            <a:ext cx="6412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sz="2400" b="1" dirty="0">
                <a:solidFill>
                  <a:schemeClr val="bg1"/>
                </a:solidFill>
              </a:rPr>
              <a:t>FOCUS MULTILINGUAL WEB SITES@TRANCO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D10EE88-332E-1E25-7C31-B49757E45910}"/>
              </a:ext>
            </a:extLst>
          </p:cNvPr>
          <p:cNvSpPr txBox="1"/>
          <p:nvPr/>
        </p:nvSpPr>
        <p:spPr>
          <a:xfrm>
            <a:off x="4787660" y="2156604"/>
            <a:ext cx="67717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than </a:t>
            </a:r>
            <a:r>
              <a:rPr lang="en-US" b="1" dirty="0">
                <a:highlight>
                  <a:srgbClr val="FFFF00"/>
                </a:highlight>
              </a:rPr>
              <a:t>90% of multilingual sites have an English version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However less tan </a:t>
            </a:r>
            <a:r>
              <a:rPr lang="en-US" dirty="0">
                <a:highlight>
                  <a:srgbClr val="FFFF00"/>
                </a:highlight>
              </a:rPr>
              <a:t>13% of web pages are in English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contradiction here: there are </a:t>
            </a:r>
            <a:r>
              <a:rPr lang="en-US" b="1" dirty="0"/>
              <a:t>7.16 languages avg per 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Around </a:t>
            </a:r>
            <a:r>
              <a:rPr lang="en-US" b="1" dirty="0"/>
              <a:t>50% sites have German, French and Spanish</a:t>
            </a:r>
            <a:r>
              <a:rPr lang="en-US" dirty="0"/>
              <a:t> </a:t>
            </a:r>
            <a:r>
              <a:rPr lang="en-US" dirty="0" err="1"/>
              <a:t>versión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Around 1/3 sites have Italian &amp; Portuguese </a:t>
            </a:r>
            <a:r>
              <a:rPr lang="en-US" dirty="0" err="1"/>
              <a:t>versión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Between 1/4 and 1/5 sites have Dutch, Russian, Polish, Japanese and Chinese </a:t>
            </a:r>
            <a:r>
              <a:rPr lang="en-US" dirty="0" err="1"/>
              <a:t>versión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13%</a:t>
            </a:r>
            <a:r>
              <a:rPr lang="en-US" b="1" dirty="0"/>
              <a:t> is close to the percentage of L1+L2 speakers amongst total world L1+L2 speakers. (Source Ethnologue 2024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</a:rPr>
              <a:t>14.13%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 = 1.515 B/ 10.72B)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0E0DAB-A245-FCC6-19B1-B0D8907471D6}"/>
              </a:ext>
            </a:extLst>
          </p:cNvPr>
          <p:cNvSpPr txBox="1"/>
          <p:nvPr/>
        </p:nvSpPr>
        <p:spPr>
          <a:xfrm>
            <a:off x="5398313" y="5400502"/>
            <a:ext cx="5811656" cy="12311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YES THE WEB IS MORE  AND MORE MULTILINGUAL</a:t>
            </a:r>
          </a:p>
          <a:p>
            <a:r>
              <a:rPr lang="en-US" b="1" dirty="0">
                <a:solidFill>
                  <a:srgbClr val="0070C0"/>
                </a:solidFill>
              </a:rPr>
              <a:t>BUT THIS FAVORS A SUBSET OF LANGUAGES</a:t>
            </a:r>
          </a:p>
          <a:p>
            <a:r>
              <a:rPr lang="en-US" b="1" dirty="0">
                <a:solidFill>
                  <a:srgbClr val="0070C0"/>
                </a:solidFill>
              </a:rPr>
              <a:t>THIS IS NOT ONLY A QUESTION OF RIGHTS</a:t>
            </a:r>
          </a:p>
          <a:p>
            <a:r>
              <a:rPr lang="en-US" b="1" dirty="0">
                <a:solidFill>
                  <a:srgbClr val="0070C0"/>
                </a:solidFill>
              </a:rPr>
              <a:t>IT IS ALSO A QUESTION OF </a:t>
            </a:r>
            <a:r>
              <a:rPr lang="en-US" sz="2000" b="1" u="sng" dirty="0">
                <a:solidFill>
                  <a:srgbClr val="0070C0"/>
                </a:solidFill>
              </a:rPr>
              <a:t>ECONOMIC RATIONAL</a:t>
            </a:r>
            <a:r>
              <a:rPr lang="en-US" b="1" dirty="0">
                <a:solidFill>
                  <a:srgbClr val="0070C0"/>
                </a:solidFill>
              </a:rPr>
              <a:t>!!! </a:t>
            </a:r>
          </a:p>
        </p:txBody>
      </p:sp>
    </p:spTree>
    <p:extLst>
      <p:ext uri="{BB962C8B-B14F-4D97-AF65-F5344CB8AC3E}">
        <p14:creationId xmlns:p14="http://schemas.microsoft.com/office/powerpoint/2010/main" val="1175594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614FD3E-C455-9865-F58C-5BA663525E62}"/>
              </a:ext>
            </a:extLst>
          </p:cNvPr>
          <p:cNvSpPr txBox="1"/>
          <p:nvPr/>
        </p:nvSpPr>
        <p:spPr>
          <a:xfrm>
            <a:off x="2702225" y="437238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3: AI and digital languages</a:t>
            </a:r>
            <a:endParaRPr lang="fr-F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Quelle sera la future langue d'Internet ? | TextMaster">
            <a:extLst>
              <a:ext uri="{FF2B5EF4-FFF2-40B4-BE49-F238E27FC236}">
                <a16:creationId xmlns:a16="http://schemas.microsoft.com/office/drawing/2014/main" id="{12CDBE58-A8A0-5A0F-02A3-365DAFE50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259" y="2703979"/>
            <a:ext cx="6424053" cy="310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160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B1BA963-AB71-42CF-8753-275186517BE3}"/>
              </a:ext>
            </a:extLst>
          </p:cNvPr>
          <p:cNvSpPr txBox="1"/>
          <p:nvPr/>
        </p:nvSpPr>
        <p:spPr>
          <a:xfrm>
            <a:off x="1257299" y="1553702"/>
            <a:ext cx="7490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" dirty="0"/>
              <a:t>The internet is now the most </a:t>
            </a:r>
            <a:r>
              <a:rPr lang="e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multilingual space </a:t>
            </a:r>
            <a:r>
              <a:rPr lang="en" dirty="0"/>
              <a:t>ever created.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C7D270-D11F-8EB8-FD91-7F5C76848F19}"/>
              </a:ext>
            </a:extLst>
          </p:cNvPr>
          <p:cNvSpPr/>
          <p:nvPr/>
        </p:nvSpPr>
        <p:spPr>
          <a:xfrm>
            <a:off x="1257299" y="2274838"/>
            <a:ext cx="83137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" dirty="0"/>
              <a:t>The lingua franca of the internet is not English, but </a:t>
            </a:r>
            <a:r>
              <a:rPr lang="en" b="1" dirty="0"/>
              <a:t>translation boosted by IA</a:t>
            </a:r>
            <a:endParaRPr lang="e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A92B84-4CED-2C83-02C1-7409752BA173}"/>
              </a:ext>
            </a:extLst>
          </p:cNvPr>
          <p:cNvSpPr/>
          <p:nvPr/>
        </p:nvSpPr>
        <p:spPr>
          <a:xfrm>
            <a:off x="1257300" y="3105834"/>
            <a:ext cx="7734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" dirty="0"/>
              <a:t>WE ARE LIVING THROUGH </a:t>
            </a:r>
            <a:r>
              <a:rPr lang="en" b="1" dirty="0"/>
              <a:t>A </a:t>
            </a:r>
            <a:r>
              <a:rPr lang="e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REVOLUTION</a:t>
            </a:r>
            <a:r>
              <a:rPr lang="en" b="1" dirty="0"/>
              <a:t> </a:t>
            </a:r>
            <a:r>
              <a:rPr lang="en" dirty="0"/>
              <a:t>IN THE FIELD OF TRANSLATION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07065B-ABD2-D309-0D12-C8E109998448}"/>
              </a:ext>
            </a:extLst>
          </p:cNvPr>
          <p:cNvSpPr/>
          <p:nvPr/>
        </p:nvSpPr>
        <p:spPr>
          <a:xfrm>
            <a:off x="1257300" y="3965632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" dirty="0"/>
              <a:t>AND THE BEGINNING OF A </a:t>
            </a:r>
            <a:r>
              <a:rPr lang="e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PARADIGM SHIFT </a:t>
            </a:r>
            <a:r>
              <a:rPr lang="en" dirty="0"/>
              <a:t>WITH LANGUAGES:</a:t>
            </a:r>
          </a:p>
          <a:p>
            <a:r>
              <a:rPr lang="en" dirty="0"/>
              <a:t>FROM INTERCOMPREHENSION SUPPORT TO </a:t>
            </a:r>
            <a:r>
              <a:rPr lang="e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AI-ASSISTED TRANSLATION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76B416D-F159-83D1-CDFE-A17F6273ACFD}"/>
              </a:ext>
            </a:extLst>
          </p:cNvPr>
          <p:cNvSpPr/>
          <p:nvPr/>
        </p:nvSpPr>
        <p:spPr>
          <a:xfrm>
            <a:off x="10001250" y="2921169"/>
            <a:ext cx="1600200" cy="1517481"/>
          </a:xfrm>
          <a:prstGeom prst="ellipse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D9641B4-479C-6515-7B5F-DE9086D9596C}"/>
              </a:ext>
            </a:extLst>
          </p:cNvPr>
          <p:cNvSpPr txBox="1"/>
          <p:nvPr/>
        </p:nvSpPr>
        <p:spPr>
          <a:xfrm>
            <a:off x="10440514" y="3261241"/>
            <a:ext cx="7216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81134F1E-6E6C-C1C9-E1D9-F5AD228F59B1}"/>
              </a:ext>
            </a:extLst>
          </p:cNvPr>
          <p:cNvSpPr/>
          <p:nvPr/>
        </p:nvSpPr>
        <p:spPr>
          <a:xfrm flipH="1">
            <a:off x="8991600" y="3429000"/>
            <a:ext cx="1009650" cy="48463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7A8841D-FAB4-5D97-9FAF-FB3DCDFC7134}"/>
              </a:ext>
            </a:extLst>
          </p:cNvPr>
          <p:cNvSpPr txBox="1"/>
          <p:nvPr/>
        </p:nvSpPr>
        <p:spPr>
          <a:xfrm>
            <a:off x="9571013" y="4409390"/>
            <a:ext cx="2460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/>
              <a:t>Augmented intelligence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E94713-C59B-CDDE-A749-87005552D8E2}"/>
              </a:ext>
            </a:extLst>
          </p:cNvPr>
          <p:cNvSpPr txBox="1"/>
          <p:nvPr/>
        </p:nvSpPr>
        <p:spPr>
          <a:xfrm>
            <a:off x="4261701" y="4832469"/>
            <a:ext cx="2033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2400" b="1" dirty="0">
                <a:solidFill>
                  <a:srgbClr val="C00000"/>
                </a:solidFill>
              </a:rPr>
              <a:t>HOWEVER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316C6A-5E96-7A4E-4139-E52F80094AD1}"/>
              </a:ext>
            </a:extLst>
          </p:cNvPr>
          <p:cNvSpPr txBox="1"/>
          <p:nvPr/>
        </p:nvSpPr>
        <p:spPr>
          <a:xfrm>
            <a:off x="297425" y="5869351"/>
            <a:ext cx="105385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2400" b="1" dirty="0">
                <a:solidFill>
                  <a:srgbClr val="C00000"/>
                </a:solidFill>
              </a:rPr>
              <a:t>THE CHALLENGE OF INTEGRATING </a:t>
            </a:r>
            <a:r>
              <a:rPr lang="e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MINORITY LANGUAGES </a:t>
            </a:r>
            <a:r>
              <a:rPr lang="en" sz="2400" b="1" dirty="0" err="1">
                <a:solidFill>
                  <a:srgbClr val="C00000"/>
                </a:solidFill>
              </a:rPr>
              <a:t>REMAINS </a:t>
            </a:r>
            <a:r>
              <a:rPr lang="en" sz="2400" b="1" dirty="0">
                <a:solidFill>
                  <a:srgbClr val="C00000"/>
                </a:solidFill>
              </a:rPr>
              <a:t>IMMENSE</a:t>
            </a:r>
          </a:p>
          <a:p>
            <a:pPr algn="ctr"/>
            <a:r>
              <a:rPr lang="en" sz="2400" b="1" dirty="0">
                <a:solidFill>
                  <a:srgbClr val="C00000"/>
                </a:solidFill>
              </a:rPr>
              <a:t>MORE THAN 95% OF LANGUAGES = LESS THAN 5% OF SPEAKERS…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25E4CDF-0A05-51F2-4FC6-74E1D7530294}"/>
              </a:ext>
            </a:extLst>
          </p:cNvPr>
          <p:cNvSpPr txBox="1"/>
          <p:nvPr/>
        </p:nvSpPr>
        <p:spPr>
          <a:xfrm>
            <a:off x="1137488" y="400638"/>
            <a:ext cx="81263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2800" b="1" dirty="0">
                <a:solidFill>
                  <a:schemeClr val="bg1"/>
                </a:solidFill>
              </a:rPr>
              <a:t>AI AND LINGUISTIC DIVERSITY ON THE INTERNET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765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7" grpId="0"/>
      <p:bldP spid="8" grpId="0" animBg="1"/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7A54A5-9ECA-D8BF-C002-5A9C4C68E854}"/>
              </a:ext>
            </a:extLst>
          </p:cNvPr>
          <p:cNvSpPr/>
          <p:nvPr/>
        </p:nvSpPr>
        <p:spPr>
          <a:xfrm>
            <a:off x="1332193" y="413178"/>
            <a:ext cx="79321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sz="3200" b="1" dirty="0">
                <a:solidFill>
                  <a:schemeClr val="bg1"/>
                </a:solidFill>
              </a:rPr>
              <a:t>WHAT ABOUT INDIGENOUS LANGUAGES?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046D3ED-EC1D-E923-F6C9-A2D5D0B5D56F}"/>
              </a:ext>
            </a:extLst>
          </p:cNvPr>
          <p:cNvSpPr txBox="1"/>
          <p:nvPr/>
        </p:nvSpPr>
        <p:spPr>
          <a:xfrm>
            <a:off x="467920" y="1655602"/>
            <a:ext cx="8485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b="1" dirty="0">
                <a:solidFill>
                  <a:srgbClr val="C00000"/>
                </a:solidFill>
              </a:rPr>
              <a:t>WHAT DO WE DO WITH THE THOUSANDS OF LANGUAGES LEFT BEHIND, THE INDIGENOUS LANGUAGES?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155CEAB-AAE7-6F2F-DE4B-C662245F1578}"/>
              </a:ext>
            </a:extLst>
          </p:cNvPr>
          <p:cNvSpPr txBox="1"/>
          <p:nvPr/>
        </p:nvSpPr>
        <p:spPr>
          <a:xfrm>
            <a:off x="914400" y="2459115"/>
            <a:ext cx="9060429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UNDERSTANDING THAT PARTICIPATING IN DIGITAL LIFE SHOULD BE </a:t>
            </a:r>
            <a:r>
              <a:rPr lang="e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LINGUISTIC RIGHT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UNDERSTANDING THE </a:t>
            </a:r>
            <a:r>
              <a:rPr lang="e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PARADOXICAL </a:t>
            </a:r>
            <a:r>
              <a:rPr lang="en" b="1" dirty="0"/>
              <a:t>ECONOMIC EQUATION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MOTIVATING LANGUAGE FAMILIES TO </a:t>
            </a:r>
            <a:r>
              <a:rPr lang="en" b="1" dirty="0"/>
              <a:t>UNITE TO </a:t>
            </a:r>
            <a:r>
              <a:rPr lang="e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MEET THE CHALLENGE:</a:t>
            </a:r>
          </a:p>
          <a:p>
            <a:endParaRPr lang="es-ES" dirty="0"/>
          </a:p>
          <a:p>
            <a:r>
              <a:rPr lang="en" dirty="0"/>
              <a:t>ALGIC: 56 languages, less than 25,000 inhabitants. Together, more than 150,000 (Canada and United States).</a:t>
            </a:r>
          </a:p>
          <a:p>
            <a:r>
              <a:rPr lang="en" dirty="0"/>
              <a:t>ESKIMO: 21 languages (Canada, USA, Greenland, Russia)</a:t>
            </a:r>
          </a:p>
          <a:p>
            <a:r>
              <a:rPr lang="en" dirty="0"/>
              <a:t>EYAK-ATHABASKAN: 47 languages, including Navajo and Apache, totaling over 200,000 (Canada, United States)</a:t>
            </a:r>
          </a:p>
          <a:p>
            <a:r>
              <a:rPr lang="en" dirty="0"/>
              <a:t>MAYA: 20 languages &gt; 2.5 million</a:t>
            </a:r>
          </a:p>
          <a:p>
            <a:r>
              <a:rPr lang="en" dirty="0"/>
              <a:t>OTO-MANGUEAN: 148 languages, including Mixtec and Zapotec, totaling &gt; 1.7 million</a:t>
            </a:r>
          </a:p>
          <a:p>
            <a:r>
              <a:rPr lang="en" dirty="0"/>
              <a:t>UTO-AZTECAN: 48 languages like Nahuatl, totaling &gt; 1.9 million</a:t>
            </a:r>
          </a:p>
          <a:p>
            <a:r>
              <a:rPr lang="en" dirty="0"/>
              <a:t>TUPIAN: 63 languages in Brazil, totaling &gt; 75,000, closely related to Guarani (official language of Paraguay)</a:t>
            </a:r>
          </a:p>
        </p:txBody>
      </p:sp>
    </p:spTree>
    <p:extLst>
      <p:ext uri="{BB962C8B-B14F-4D97-AF65-F5344CB8AC3E}">
        <p14:creationId xmlns:p14="http://schemas.microsoft.com/office/powerpoint/2010/main" val="36770860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pezoid 1"/>
          <p:cNvSpPr/>
          <p:nvPr/>
        </p:nvSpPr>
        <p:spPr>
          <a:xfrm>
            <a:off x="5161766" y="855287"/>
            <a:ext cx="2194560" cy="731520"/>
          </a:xfrm>
          <a:prstGeom prst="trapezoid">
            <a:avLst/>
          </a:prstGeom>
          <a:solidFill>
            <a:srgbClr val="E6C8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3200" b="1" dirty="0">
                <a:solidFill>
                  <a:srgbClr val="FFFF00"/>
                </a:solidFill>
              </a:rPr>
              <a:t>LLM</a:t>
            </a:r>
            <a:endParaRPr b="1" dirty="0">
              <a:solidFill>
                <a:srgbClr val="FFFF00"/>
              </a:solidFill>
            </a:endParaRPr>
          </a:p>
        </p:txBody>
      </p:sp>
      <p:sp>
        <p:nvSpPr>
          <p:cNvPr id="3" name="Trapezoid 2"/>
          <p:cNvSpPr/>
          <p:nvPr/>
        </p:nvSpPr>
        <p:spPr>
          <a:xfrm>
            <a:off x="4837433" y="1678247"/>
            <a:ext cx="2852928" cy="731520"/>
          </a:xfrm>
          <a:prstGeom prst="trapezoid">
            <a:avLst/>
          </a:prstGeom>
          <a:solidFill>
            <a:srgbClr val="D7BEFA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2400" b="1" dirty="0">
                <a:solidFill>
                  <a:srgbClr val="00B050"/>
                </a:solidFill>
              </a:rPr>
              <a:t>CORPUS</a:t>
            </a:r>
            <a:endParaRPr sz="2400" b="1" dirty="0">
              <a:solidFill>
                <a:srgbClr val="00B050"/>
              </a:solidFill>
            </a:endParaRPr>
          </a:p>
        </p:txBody>
      </p:sp>
      <p:sp>
        <p:nvSpPr>
          <p:cNvPr id="4" name="Trapezoid 3"/>
          <p:cNvSpPr/>
          <p:nvPr/>
        </p:nvSpPr>
        <p:spPr>
          <a:xfrm>
            <a:off x="4541520" y="2573251"/>
            <a:ext cx="3511296" cy="731520"/>
          </a:xfrm>
          <a:prstGeom prst="trapezoid">
            <a:avLst/>
          </a:prstGeom>
          <a:solidFill>
            <a:srgbClr val="C8B4F5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2000" b="1" dirty="0">
                <a:solidFill>
                  <a:schemeClr val="accent4">
                    <a:lumMod val="50000"/>
                  </a:schemeClr>
                </a:solidFill>
              </a:rPr>
              <a:t>DISCOVERABILITY</a:t>
            </a:r>
            <a:endParaRPr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rapezoid 4"/>
          <p:cNvSpPr/>
          <p:nvPr/>
        </p:nvSpPr>
        <p:spPr>
          <a:xfrm>
            <a:off x="4212336" y="3506848"/>
            <a:ext cx="4169664" cy="731520"/>
          </a:xfrm>
          <a:prstGeom prst="trapezoid">
            <a:avLst/>
          </a:prstGeom>
          <a:solidFill>
            <a:srgbClr val="B9AAF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2400" b="1" dirty="0">
                <a:solidFill>
                  <a:srgbClr val="7030A0"/>
                </a:solidFill>
              </a:rPr>
              <a:t>CONTENTS</a:t>
            </a:r>
            <a:endParaRPr sz="2400" b="1" dirty="0">
              <a:solidFill>
                <a:srgbClr val="7030A0"/>
              </a:solidFill>
            </a:endParaRPr>
          </a:p>
        </p:txBody>
      </p:sp>
      <p:sp>
        <p:nvSpPr>
          <p:cNvPr id="6" name="Trapezoid 5"/>
          <p:cNvSpPr/>
          <p:nvPr/>
        </p:nvSpPr>
        <p:spPr>
          <a:xfrm>
            <a:off x="3883152" y="4480560"/>
            <a:ext cx="4828032" cy="731520"/>
          </a:xfrm>
          <a:prstGeom prst="trapezoid">
            <a:avLst/>
          </a:prstGeom>
          <a:solidFill>
            <a:srgbClr val="AAA0EB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rapezoid 6"/>
          <p:cNvSpPr/>
          <p:nvPr/>
        </p:nvSpPr>
        <p:spPr>
          <a:xfrm>
            <a:off x="3515846" y="5303520"/>
            <a:ext cx="5486400" cy="731520"/>
          </a:xfrm>
          <a:prstGeom prst="trapezoid">
            <a:avLst/>
          </a:prstGeom>
          <a:solidFill>
            <a:srgbClr val="9B96E6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2400" b="1" dirty="0"/>
              <a:t>DIGITAL EXISTENCE (UNICODE)</a:t>
            </a:r>
            <a:endParaRPr sz="24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EAF41E4-ACAD-4079-AE83-A83F7F62B68C}"/>
              </a:ext>
            </a:extLst>
          </p:cNvPr>
          <p:cNvSpPr txBox="1"/>
          <p:nvPr/>
        </p:nvSpPr>
        <p:spPr>
          <a:xfrm>
            <a:off x="4410655" y="4565303"/>
            <a:ext cx="369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2400" b="1" dirty="0"/>
              <a:t>TECHNOLOGICAL SUPPORT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F774F6-6AF6-4872-B9BC-D30AF0DF4CB3}"/>
              </a:ext>
            </a:extLst>
          </p:cNvPr>
          <p:cNvSpPr/>
          <p:nvPr/>
        </p:nvSpPr>
        <p:spPr>
          <a:xfrm>
            <a:off x="1662545" y="6195753"/>
            <a:ext cx="9066900" cy="1865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2C1C3CA-18E2-4B1E-A66C-23986DA21992}"/>
              </a:ext>
            </a:extLst>
          </p:cNvPr>
          <p:cNvSpPr txBox="1"/>
          <p:nvPr/>
        </p:nvSpPr>
        <p:spPr>
          <a:xfrm>
            <a:off x="9512348" y="5442529"/>
            <a:ext cx="2434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b="1" dirty="0"/>
              <a:t>750 OBDILCI estimate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FB089B1-7C68-4F92-8E56-1420F7C71924}"/>
              </a:ext>
            </a:extLst>
          </p:cNvPr>
          <p:cNvSpPr txBox="1"/>
          <p:nvPr/>
        </p:nvSpPr>
        <p:spPr>
          <a:xfrm>
            <a:off x="11129818" y="610437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b="1" dirty="0"/>
              <a:t>7500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41B53ED-2F02-4089-BD3A-848BA55FD5C8}"/>
              </a:ext>
            </a:extLst>
          </p:cNvPr>
          <p:cNvSpPr txBox="1"/>
          <p:nvPr/>
        </p:nvSpPr>
        <p:spPr>
          <a:xfrm>
            <a:off x="8876144" y="4660670"/>
            <a:ext cx="2184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b="1" dirty="0"/>
              <a:t>250 Google Translate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B67B3DF-B7C9-47A3-8078-EC6C5C056C72}"/>
              </a:ext>
            </a:extLst>
          </p:cNvPr>
          <p:cNvSpPr txBox="1"/>
          <p:nvPr/>
        </p:nvSpPr>
        <p:spPr>
          <a:xfrm>
            <a:off x="8517221" y="3694145"/>
            <a:ext cx="1553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b="1" dirty="0"/>
              <a:t>343 </a:t>
            </a:r>
            <a:r>
              <a:rPr lang="en" b="1" dirty="0" err="1"/>
              <a:t>Wikipedia</a:t>
            </a:r>
            <a:endParaRPr lang="fr-FR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ED7CC7A-AF6C-4E70-A3F5-4C9C22B3A201}"/>
              </a:ext>
            </a:extLst>
          </p:cNvPr>
          <p:cNvSpPr txBox="1"/>
          <p:nvPr/>
        </p:nvSpPr>
        <p:spPr>
          <a:xfrm>
            <a:off x="8169209" y="2704792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b="1" dirty="0"/>
              <a:t>100?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B1508CD-8CAA-4DB1-B996-39BE1B571EB4}"/>
              </a:ext>
            </a:extLst>
          </p:cNvPr>
          <p:cNvSpPr txBox="1"/>
          <p:nvPr/>
        </p:nvSpPr>
        <p:spPr>
          <a:xfrm>
            <a:off x="7789763" y="1930615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b="1" dirty="0"/>
              <a:t>50?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83F21DE-A259-4406-BAEA-B77C80D59B72}"/>
              </a:ext>
            </a:extLst>
          </p:cNvPr>
          <p:cNvSpPr txBox="1"/>
          <p:nvPr/>
        </p:nvSpPr>
        <p:spPr>
          <a:xfrm>
            <a:off x="7427308" y="1015822"/>
            <a:ext cx="551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b="1" dirty="0">
                <a:solidFill>
                  <a:schemeClr val="bg1"/>
                </a:solidFill>
              </a:rPr>
              <a:t>20?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7EEFE8A-E551-4CEB-A43B-BEAA67D5AB23}"/>
              </a:ext>
            </a:extLst>
          </p:cNvPr>
          <p:cNvSpPr txBox="1"/>
          <p:nvPr/>
        </p:nvSpPr>
        <p:spPr>
          <a:xfrm>
            <a:off x="332509" y="508000"/>
            <a:ext cx="3307893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" b="1" dirty="0"/>
              <a:t>LEVELS OF </a:t>
            </a:r>
            <a:br>
              <a:rPr lang="fr-FR" b="1" dirty="0"/>
            </a:br>
            <a:r>
              <a:rPr lang="en" b="1" dirty="0"/>
              <a:t>LANGUAGE DIGITIZATION</a:t>
            </a:r>
          </a:p>
        </p:txBody>
      </p:sp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F3460175-F42B-432D-8705-70EBEA47EADE}"/>
              </a:ext>
            </a:extLst>
          </p:cNvPr>
          <p:cNvSpPr/>
          <p:nvPr/>
        </p:nvSpPr>
        <p:spPr>
          <a:xfrm rot="10800000">
            <a:off x="2189018" y="1246909"/>
            <a:ext cx="286327" cy="4948844"/>
          </a:xfrm>
          <a:prstGeom prst="down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9" grpId="0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D06D2E4-A6BF-4117-BAB0-A3BF6ABEA5C4}"/>
              </a:ext>
            </a:extLst>
          </p:cNvPr>
          <p:cNvSpPr txBox="1"/>
          <p:nvPr/>
        </p:nvSpPr>
        <p:spPr>
          <a:xfrm>
            <a:off x="4650383" y="0"/>
            <a:ext cx="23158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3200" b="1" dirty="0"/>
              <a:t>REFERENCES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4181526-BA22-4FC4-BB17-9013543D9F4F}"/>
              </a:ext>
            </a:extLst>
          </p:cNvPr>
          <p:cNvSpPr txBox="1"/>
          <p:nvPr/>
        </p:nvSpPr>
        <p:spPr>
          <a:xfrm>
            <a:off x="255549" y="1604372"/>
            <a:ext cx="1088188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Pimienta, D., 2022. </a:t>
            </a:r>
            <a:r>
              <a:rPr lang="en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Resource: Indicators on the presence of languages in the Internet </a:t>
            </a:r>
            <a:r>
              <a:rPr lang="en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Proceedings of the 1st Annual Meeting of the ELRA/ISCA Interest Group on Underfunded Languages; June 24-25, 2022; Marseille, France. pp. 83–91. </a:t>
            </a:r>
            <a:r>
              <a:rPr lang="en" sz="1400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https://aclanthology.org/2022.sigul-1.11/</a:t>
            </a:r>
            <a:endParaRPr lang="en" sz="1400" u="sng" dirty="0">
              <a:solidFill>
                <a:srgbClr val="0563C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French version: </a:t>
            </a:r>
            <a:r>
              <a:rPr lang="en" sz="1400" u="sng" dirty="0">
                <a:solidFill>
                  <a:srgbClr val="0563C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https://obdilci.org/wp-content/uploads/2024/01/Res.Ind_.lang_.Internet.fr_.pdf</a:t>
            </a:r>
            <a:r>
              <a:rPr lang="en" sz="1400" u="sng" dirty="0">
                <a:solidFill>
                  <a:srgbClr val="0563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" sz="1400" u="sng" dirty="0">
              <a:solidFill>
                <a:srgbClr val="0563C1"/>
              </a:solidFill>
              <a:latin typeface="Abadi" panose="020B0604020104020204" pitchFamily="34" charset="0"/>
              <a:cs typeface="Times New Roman" panose="02020603050405020304" pitchFamily="18" charset="0"/>
            </a:endParaRPr>
          </a:p>
          <a:p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Pimienta, D., Blanco, A., Müller de Oliveira, G., 2023. </a:t>
            </a:r>
            <a:r>
              <a:rPr lang="e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method behind the unprecedented production of indicators of the presence of languages in the Internet </a:t>
            </a:r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Frontiers in Research Metrics and Analytics. Flight. 8 </a:t>
            </a:r>
            <a:r>
              <a:rPr lang="en" sz="1400" dirty="0"/>
              <a:t>- </a:t>
            </a:r>
            <a:r>
              <a:rPr lang="en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https://doi.org/10.3389/frma.2023.1149347 -</a:t>
            </a:r>
            <a:endParaRPr lang="fr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Pimienta, D. 2024 . </a:t>
            </a:r>
            <a:r>
              <a:rPr lang="e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true that more than half the Web contents are in English? If Web multilingualism is paid due attention then no! </a:t>
            </a:r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Forum for Linguistic studies, Vol. 6, Iss. 5 - </a:t>
            </a:r>
            <a:r>
              <a:rPr lang="en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https://doi.org/10.30564/fls.v6i5.7144</a:t>
            </a:r>
            <a:endParaRPr lang="en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French version : </a:t>
            </a:r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https://obdilci.org/wp-content/uploads/2024/11/FLS-7144-6-5.en_.fr_.docx</a:t>
            </a:r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Pimienta, D. 2025. </a:t>
            </a:r>
            <a:r>
              <a:rPr lang="e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Inventory and comparisons of all methods for the measurement of languages online and implications on Internet's lingua franca </a:t>
            </a:r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LT4ALL2025, Paris-UNESCO , </a:t>
            </a:r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https://obdilci.org/wp-content/uploads/2025/01/LangOnlineReport.do </a:t>
            </a:r>
            <a:r>
              <a:rPr lang="en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cx</a:t>
            </a:r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fr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Pimienta, D. 2026. </a:t>
            </a:r>
            <a:r>
              <a:rPr lang="e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Linguistic diversity on the Internet </a:t>
            </a:r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"From Babel to Artificial Intelligence – Multilingualism from Dante to the Present Day </a:t>
            </a:r>
            <a:r>
              <a:rPr lang="e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Christian Tremblay, José Carlos </a:t>
            </a:r>
            <a:r>
              <a:rPr lang="e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Herreras </a:t>
            </a:r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eds </a:t>
            </a:r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.). Multilingualism Collection, published by the European Observatory of Multilingualism. ISBN: 9791042488130 – 1/2026 - </a:t>
            </a:r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https://obdilci.org/wp-content/uploads/2026/01/BabelIA-DLI.pdf</a:t>
            </a:r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Pimienta D., Field M., 2026.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MECILDI: computing languages and multilingualism indicators of any series of web sites with due attention to web multilingualism - Application on TRANCO and comparation with W3Techs,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Preprint </a:t>
            </a:r>
            <a:r>
              <a:rPr lang="en-US" sz="1400" b="0" i="0" dirty="0">
                <a:solidFill>
                  <a:srgbClr val="525254"/>
                </a:solidFill>
                <a:effectLst/>
                <a:latin typeface="Inter Var"/>
                <a:hlinkClick r:id="rId9"/>
              </a:rPr>
              <a:t>https://doi.org/10.13140/RG.2.2.33908.10886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EB66C7-C87D-2E0E-9E27-A2B07BD5B2E0}"/>
              </a:ext>
            </a:extLst>
          </p:cNvPr>
          <p:cNvSpPr txBox="1"/>
          <p:nvPr/>
        </p:nvSpPr>
        <p:spPr>
          <a:xfrm>
            <a:off x="3761117" y="448242"/>
            <a:ext cx="3012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sz="3600" b="1" dirty="0">
                <a:solidFill>
                  <a:schemeClr val="bg1"/>
                </a:solidFill>
              </a:rPr>
              <a:t>REFERENCES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5939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3764</TotalTime>
  <Words>3641</Words>
  <Application>Microsoft Office PowerPoint</Application>
  <PresentationFormat>Grand écran</PresentationFormat>
  <Paragraphs>1466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7" baseType="lpstr">
      <vt:lpstr>Abadi</vt:lpstr>
      <vt:lpstr>Aptos</vt:lpstr>
      <vt:lpstr>Aptos Display</vt:lpstr>
      <vt:lpstr>Aptos Narrow</vt:lpstr>
      <vt:lpstr>Arial</vt:lpstr>
      <vt:lpstr>Arial-BoldMT</vt:lpstr>
      <vt:lpstr>Calibri</vt:lpstr>
      <vt:lpstr>DM Sans</vt:lpstr>
      <vt:lpstr>Inter Var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Pimienta</dc:creator>
  <cp:lastModifiedBy>Daniel Pimienta</cp:lastModifiedBy>
  <cp:revision>23</cp:revision>
  <dcterms:created xsi:type="dcterms:W3CDTF">2026-06-10T18:49:19Z</dcterms:created>
  <dcterms:modified xsi:type="dcterms:W3CDTF">2026-09-26T09:40:07Z</dcterms:modified>
</cp:coreProperties>
</file>