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7"/>
  </p:notesMasterIdLst>
  <p:sldIdLst>
    <p:sldId id="509" r:id="rId2"/>
    <p:sldId id="542" r:id="rId3"/>
    <p:sldId id="523" r:id="rId4"/>
    <p:sldId id="259" r:id="rId5"/>
    <p:sldId id="263" r:id="rId6"/>
    <p:sldId id="258" r:id="rId7"/>
    <p:sldId id="503" r:id="rId8"/>
    <p:sldId id="543" r:id="rId9"/>
    <p:sldId id="525" r:id="rId10"/>
    <p:sldId id="511" r:id="rId11"/>
    <p:sldId id="512" r:id="rId12"/>
    <p:sldId id="517" r:id="rId13"/>
    <p:sldId id="516" r:id="rId14"/>
    <p:sldId id="526" r:id="rId15"/>
    <p:sldId id="529" r:id="rId16"/>
    <p:sldId id="530" r:id="rId17"/>
    <p:sldId id="546" r:id="rId18"/>
    <p:sldId id="275" r:id="rId19"/>
    <p:sldId id="276" r:id="rId20"/>
    <p:sldId id="277" r:id="rId21"/>
    <p:sldId id="545" r:id="rId22"/>
    <p:sldId id="544" r:id="rId23"/>
    <p:sldId id="505" r:id="rId24"/>
    <p:sldId id="541" r:id="rId25"/>
    <p:sldId id="507" r:id="rId26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4FF"/>
    <a:srgbClr val="FEE0E4"/>
    <a:srgbClr val="E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\Proyectos\Lenguas-Culturas\LC2025\FR\D&#233;moLangu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\Proyectos\Lenguas-Culturas\LC2025\MULTIL\MULTI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\Proyectos\Lenguas-Culturas\LC2025\MULTIL\MULTI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" sz="1800" b="1" i="0" baseline="0" dirty="0">
                <a:effectLst/>
              </a:rPr>
              <a:t>NUMBER OF LANGUAGES RELATIVE TO THE NUMBER OF SPEAKERS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Table_of_Languages!$K$3:$K$11</c:f>
              <c:strCache>
                <c:ptCount val="9"/>
                <c:pt idx="0">
                  <c:v>TOTAL</c:v>
                </c:pt>
                <c:pt idx="1">
                  <c:v>L1+L2 &gt; 100</c:v>
                </c:pt>
                <c:pt idx="2">
                  <c:v>L1+L2 &gt; 1K</c:v>
                </c:pt>
                <c:pt idx="3">
                  <c:v>L1+L2 &gt; 10K</c:v>
                </c:pt>
                <c:pt idx="4">
                  <c:v>L1+L2 &gt; 100K</c:v>
                </c:pt>
                <c:pt idx="5">
                  <c:v>L1+L2 &gt; 1M</c:v>
                </c:pt>
                <c:pt idx="6">
                  <c:v>L1+L2 &gt; 10M</c:v>
                </c:pt>
                <c:pt idx="7">
                  <c:v>L1+L2 &gt; 100M</c:v>
                </c:pt>
                <c:pt idx="8">
                  <c:v>L1+L2 &gt; 1G</c:v>
                </c:pt>
              </c:strCache>
            </c:strRef>
          </c:cat>
          <c:val>
            <c:numRef>
              <c:f>Table_of_Languages!$L$3:$L$11</c:f>
              <c:numCache>
                <c:formatCode>General</c:formatCode>
                <c:ptCount val="9"/>
                <c:pt idx="0">
                  <c:v>7613</c:v>
                </c:pt>
                <c:pt idx="1">
                  <c:v>6267</c:v>
                </c:pt>
                <c:pt idx="2">
                  <c:v>5189</c:v>
                </c:pt>
                <c:pt idx="3">
                  <c:v>3205</c:v>
                </c:pt>
                <c:pt idx="4">
                  <c:v>1406</c:v>
                </c:pt>
                <c:pt idx="5">
                  <c:v>447</c:v>
                </c:pt>
                <c:pt idx="6">
                  <c:v>125</c:v>
                </c:pt>
                <c:pt idx="7">
                  <c:v>15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76-41A1-B709-F84A0DD1E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267152"/>
        <c:axId val="525323312"/>
      </c:lineChart>
      <c:catAx>
        <c:axId val="53126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23312"/>
        <c:crosses val="autoZero"/>
        <c:auto val="1"/>
        <c:lblAlgn val="ctr"/>
        <c:lblOffset val="100"/>
        <c:noMultiLvlLbl val="0"/>
      </c:catAx>
      <c:valAx>
        <c:axId val="52532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26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" b="1" dirty="0"/>
              <a:t>Number </a:t>
            </a:r>
            <a:r>
              <a:rPr lang="en" b="1" baseline="0" dirty="0"/>
              <a:t>of countries per multilingualism bracket</a:t>
            </a:r>
            <a:endParaRPr lang="en-US" b="1" dirty="0"/>
          </a:p>
        </c:rich>
      </c:tx>
      <c:layout>
        <c:manualLayout>
          <c:xMode val="edge"/>
          <c:yMode val="edge"/>
          <c:x val="0.13012399708242156"/>
          <c:y val="4.5528455284552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Histog!$A$9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3-45FE-95A6-E030E53A6F31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3-45FE-95A6-E030E53A6F31}"/>
              </c:ext>
            </c:extLst>
          </c:dPt>
          <c:cat>
            <c:strRef>
              <c:f>Histog!$B$8:$Z$8</c:f>
              <c:strCache>
                <c:ptCount val="25"/>
                <c:pt idx="0">
                  <c:v>&gt; 60%</c:v>
                </c:pt>
                <c:pt idx="1">
                  <c:v>&gt; 50%</c:v>
                </c:pt>
                <c:pt idx="2">
                  <c:v>&gt;40%</c:v>
                </c:pt>
                <c:pt idx="3">
                  <c:v>&gt; 30%</c:v>
                </c:pt>
                <c:pt idx="4">
                  <c:v>&gt; 20%</c:v>
                </c:pt>
                <c:pt idx="5">
                  <c:v>&gt; 19%</c:v>
                </c:pt>
                <c:pt idx="6">
                  <c:v>&gt; 18%</c:v>
                </c:pt>
                <c:pt idx="7">
                  <c:v>&gt; 17%</c:v>
                </c:pt>
                <c:pt idx="8">
                  <c:v>&gt; 16%</c:v>
                </c:pt>
                <c:pt idx="9">
                  <c:v>&gt; 15%</c:v>
                </c:pt>
                <c:pt idx="10">
                  <c:v>&gt; 14%</c:v>
                </c:pt>
                <c:pt idx="11">
                  <c:v>&gt; 13%</c:v>
                </c:pt>
                <c:pt idx="12">
                  <c:v>&gt; 12%</c:v>
                </c:pt>
                <c:pt idx="13">
                  <c:v>&gt; 11%</c:v>
                </c:pt>
                <c:pt idx="14">
                  <c:v>&gt; 10%</c:v>
                </c:pt>
                <c:pt idx="15">
                  <c:v>&gt; 9%</c:v>
                </c:pt>
                <c:pt idx="16">
                  <c:v>&gt; 8%</c:v>
                </c:pt>
                <c:pt idx="17">
                  <c:v>&gt; 7%</c:v>
                </c:pt>
                <c:pt idx="18">
                  <c:v>&gt; 6%</c:v>
                </c:pt>
                <c:pt idx="19">
                  <c:v>&gt; 5%</c:v>
                </c:pt>
                <c:pt idx="20">
                  <c:v>&gt; 4%</c:v>
                </c:pt>
                <c:pt idx="21">
                  <c:v>&gt; 3%</c:v>
                </c:pt>
                <c:pt idx="22">
                  <c:v>&gt; 2%</c:v>
                </c:pt>
                <c:pt idx="23">
                  <c:v>&gt;1%</c:v>
                </c:pt>
                <c:pt idx="24">
                  <c:v>&gt; 0%</c:v>
                </c:pt>
              </c:strCache>
            </c:strRef>
          </c:cat>
          <c:val>
            <c:numRef>
              <c:f>Histog!$B$9:$Z$9</c:f>
              <c:numCache>
                <c:formatCode>General</c:formatCode>
                <c:ptCount val="25"/>
                <c:pt idx="0">
                  <c:v>5</c:v>
                </c:pt>
                <c:pt idx="1">
                  <c:v>17</c:v>
                </c:pt>
                <c:pt idx="2">
                  <c:v>29</c:v>
                </c:pt>
                <c:pt idx="3">
                  <c:v>45</c:v>
                </c:pt>
                <c:pt idx="4">
                  <c:v>80</c:v>
                </c:pt>
                <c:pt idx="5">
                  <c:v>87</c:v>
                </c:pt>
                <c:pt idx="6">
                  <c:v>90</c:v>
                </c:pt>
                <c:pt idx="7">
                  <c:v>94</c:v>
                </c:pt>
                <c:pt idx="8">
                  <c:v>101</c:v>
                </c:pt>
                <c:pt idx="9">
                  <c:v>106</c:v>
                </c:pt>
                <c:pt idx="10">
                  <c:v>119</c:v>
                </c:pt>
                <c:pt idx="11">
                  <c:v>134</c:v>
                </c:pt>
                <c:pt idx="12">
                  <c:v>138</c:v>
                </c:pt>
                <c:pt idx="13">
                  <c:v>143</c:v>
                </c:pt>
                <c:pt idx="14">
                  <c:v>153</c:v>
                </c:pt>
                <c:pt idx="15">
                  <c:v>157</c:v>
                </c:pt>
                <c:pt idx="16">
                  <c:v>169</c:v>
                </c:pt>
                <c:pt idx="17">
                  <c:v>175</c:v>
                </c:pt>
                <c:pt idx="18">
                  <c:v>182</c:v>
                </c:pt>
                <c:pt idx="19">
                  <c:v>190</c:v>
                </c:pt>
                <c:pt idx="20">
                  <c:v>197</c:v>
                </c:pt>
                <c:pt idx="21">
                  <c:v>208</c:v>
                </c:pt>
                <c:pt idx="22">
                  <c:v>210</c:v>
                </c:pt>
                <c:pt idx="23">
                  <c:v>211</c:v>
                </c:pt>
                <c:pt idx="24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3-45FE-95A6-E030E53A6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2989520"/>
        <c:axId val="815324560"/>
      </c:barChart>
      <c:catAx>
        <c:axId val="87298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324560"/>
        <c:crosses val="autoZero"/>
        <c:auto val="1"/>
        <c:lblAlgn val="ctr"/>
        <c:lblOffset val="100"/>
        <c:noMultiLvlLbl val="0"/>
      </c:catAx>
      <c:valAx>
        <c:axId val="81532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98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" b="1" dirty="0"/>
              <a:t>Percentage of population by multilingualism bracket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Histog!$A$28</c:f>
              <c:strCache>
                <c:ptCount val="1"/>
                <c:pt idx="0">
                  <c:v>%Pop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2B-43FF-BEF8-F56A92BC1A2A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2B-43FF-BEF8-F56A92BC1A2A}"/>
              </c:ext>
            </c:extLst>
          </c:dPt>
          <c:cat>
            <c:strRef>
              <c:f>Histog!$B$27:$Z$27</c:f>
              <c:strCache>
                <c:ptCount val="25"/>
                <c:pt idx="0">
                  <c:v>&gt; 60%</c:v>
                </c:pt>
                <c:pt idx="1">
                  <c:v>&gt; 50%</c:v>
                </c:pt>
                <c:pt idx="2">
                  <c:v>&gt;40%</c:v>
                </c:pt>
                <c:pt idx="3">
                  <c:v>&gt; 30%</c:v>
                </c:pt>
                <c:pt idx="4">
                  <c:v>&gt; 20%</c:v>
                </c:pt>
                <c:pt idx="5">
                  <c:v>&gt; 19%</c:v>
                </c:pt>
                <c:pt idx="6">
                  <c:v>&gt; 18%</c:v>
                </c:pt>
                <c:pt idx="7">
                  <c:v>&gt; 17%</c:v>
                </c:pt>
                <c:pt idx="8">
                  <c:v>&gt; 16%</c:v>
                </c:pt>
                <c:pt idx="9">
                  <c:v>&gt; 15%</c:v>
                </c:pt>
                <c:pt idx="10">
                  <c:v>&gt; 14%</c:v>
                </c:pt>
                <c:pt idx="11">
                  <c:v>&gt; 13%</c:v>
                </c:pt>
                <c:pt idx="12">
                  <c:v>&gt; 12%</c:v>
                </c:pt>
                <c:pt idx="13">
                  <c:v>&gt; 11%</c:v>
                </c:pt>
                <c:pt idx="14">
                  <c:v>&gt; 10%</c:v>
                </c:pt>
                <c:pt idx="15">
                  <c:v>&gt; 9%</c:v>
                </c:pt>
                <c:pt idx="16">
                  <c:v>&gt; 8%</c:v>
                </c:pt>
                <c:pt idx="17">
                  <c:v>&gt; 7%</c:v>
                </c:pt>
                <c:pt idx="18">
                  <c:v>&gt; 6%</c:v>
                </c:pt>
                <c:pt idx="19">
                  <c:v>&gt; 5%</c:v>
                </c:pt>
                <c:pt idx="20">
                  <c:v>&gt; 4%</c:v>
                </c:pt>
                <c:pt idx="21">
                  <c:v>&gt; 3%</c:v>
                </c:pt>
                <c:pt idx="22">
                  <c:v>&gt; 2%</c:v>
                </c:pt>
                <c:pt idx="23">
                  <c:v>&gt;1%</c:v>
                </c:pt>
                <c:pt idx="24">
                  <c:v>&gt; 0%</c:v>
                </c:pt>
              </c:strCache>
            </c:strRef>
          </c:cat>
          <c:val>
            <c:numRef>
              <c:f>Histog!$B$28:$Z$28</c:f>
              <c:numCache>
                <c:formatCode>0.0%</c:formatCode>
                <c:ptCount val="25"/>
                <c:pt idx="0">
                  <c:v>8.480321075522804E-3</c:v>
                </c:pt>
                <c:pt idx="1">
                  <c:v>2.3970734636888671E-2</c:v>
                </c:pt>
                <c:pt idx="2">
                  <c:v>5.3945809213154131E-2</c:v>
                </c:pt>
                <c:pt idx="3">
                  <c:v>7.8274599130266756E-2</c:v>
                </c:pt>
                <c:pt idx="4">
                  <c:v>0.16280388788625785</c:v>
                </c:pt>
                <c:pt idx="5">
                  <c:v>0.17321579983633284</c:v>
                </c:pt>
                <c:pt idx="6">
                  <c:v>0.17870632981697246</c:v>
                </c:pt>
                <c:pt idx="7">
                  <c:v>0.18621789934369246</c:v>
                </c:pt>
                <c:pt idx="8">
                  <c:v>0.21218511652895516</c:v>
                </c:pt>
                <c:pt idx="9">
                  <c:v>0.23003273099063792</c:v>
                </c:pt>
                <c:pt idx="10">
                  <c:v>0.25221378652643633</c:v>
                </c:pt>
                <c:pt idx="11">
                  <c:v>0.29113986114671314</c:v>
                </c:pt>
                <c:pt idx="12">
                  <c:v>0.29706977505262366</c:v>
                </c:pt>
                <c:pt idx="13">
                  <c:v>0.31490905910506589</c:v>
                </c:pt>
                <c:pt idx="14">
                  <c:v>0.33450817651883374</c:v>
                </c:pt>
                <c:pt idx="15">
                  <c:v>0.35082236705657893</c:v>
                </c:pt>
                <c:pt idx="16">
                  <c:v>0.3827899645906816</c:v>
                </c:pt>
                <c:pt idx="17">
                  <c:v>0.38368326287713217</c:v>
                </c:pt>
                <c:pt idx="18">
                  <c:v>0.46140112068827582</c:v>
                </c:pt>
                <c:pt idx="19">
                  <c:v>0.56540479550171752</c:v>
                </c:pt>
                <c:pt idx="20">
                  <c:v>0.76269470476958778</c:v>
                </c:pt>
                <c:pt idx="21">
                  <c:v>0.85146265183693548</c:v>
                </c:pt>
                <c:pt idx="22">
                  <c:v>0.9989688944609697</c:v>
                </c:pt>
                <c:pt idx="23">
                  <c:v>0.99989727056615341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B-43FF-BEF8-F56A92BC1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697920"/>
        <c:axId val="789829664"/>
      </c:barChart>
      <c:catAx>
        <c:axId val="3186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829664"/>
        <c:crosses val="autoZero"/>
        <c:auto val="1"/>
        <c:lblAlgn val="ctr"/>
        <c:lblOffset val="100"/>
        <c:noMultiLvlLbl val="0"/>
      </c:catAx>
      <c:valAx>
        <c:axId val="7898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69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13982-721D-4084-9299-18B48B199883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46AC2-9014-4950-98BE-81BF37C890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62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46AC2-9014-4950-98BE-81BF37C8904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6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E5EFA-85C0-4565-A88A-9470C6FCA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71D340-0086-47BC-A875-BFBFC843E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A98760-C2F0-48E2-85C6-D85867C7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040AB-E236-4190-ABE9-01126E09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E710F-2BF0-4FE2-B613-F34F5991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22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61127-0E8C-41C6-AB22-4ACFF22A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1B07EE-073F-4307-A837-0FA5A5CB9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AC5F62-8E9C-4422-B91A-B3E8CC12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9BC323-6159-4B63-A658-9C2FA777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B1087-C20D-40D4-991E-14C51084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9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C7A30B-0BF2-4943-A537-D2964281E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1208BD-F356-48E9-BB46-8267A6CC6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D0424F-4E98-448C-9474-FB614151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F30B5-B18E-435F-BDC9-08236CDB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284E5-36F0-46C4-B66D-B1B8AB3A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8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CE981-4397-471D-895E-09CE3751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257265-1C6E-4360-8832-2D6A55DB3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F3E24-5827-425E-AD6A-06CEFC2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F5BB20-71DC-4725-AC34-B8B843CC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2DA75F-7573-421D-ADFB-970758F7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41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4004A-6BBC-4494-91BA-2FF6322D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0A464E-66AE-44FC-91A6-ACD0F0ACC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D6B11-0044-4861-BF72-E852B94F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8026B-30E5-4CD9-A093-D8C746E8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4E2DE-461A-443F-BA9C-D5B3E1C3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3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38BF6-A5FB-4545-8B31-0A6EAE2B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C0594-93B6-4FE3-BDE0-35AF3EB47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202609-214D-4AC3-A46E-23CEA350D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AD3F4B-AC6E-4ED9-82F1-E35FDB4E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8FE303-731B-410D-B3D2-834142CC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79E485-238A-4D95-A058-EFAF6FCA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8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3F0BB-F100-4A2C-A458-72CC6E0F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5132C9-8A29-43DE-ACD7-01D44902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79F12A-1388-4171-B30D-A11B08BD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C15BAC-8D5A-4CC3-BAD8-7833055CA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F20071-DA36-441B-A553-53D02A114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9A0815-1236-4B8B-86E1-A120C1FF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CE05F0-B529-4B6F-844D-EB7DEE35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DCDBF4-782F-4E74-AE4A-A5EDCB64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68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D6E62-542E-4A43-B8F6-AD1FFB0C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21CCE4-63D7-4065-A19F-B381E681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B6BD8E-B943-4AC2-AFC5-BF9ADF03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9291A2-666F-4F58-8ACC-63474500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4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A9F15B-35A8-4B95-B22B-F934ABCA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CE6D05-B057-4096-B443-398F32FE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88D025-68B1-4EC5-AC8F-8CEE8347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5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10A47-9C85-4821-AE8A-71F368E0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0D95FD-7032-4A1F-BBFB-D16BCAAD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994553-D661-42C2-BA4D-580DCAA8C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CFF374-A763-4304-A5C8-29A17DF1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4FBB33-5DF2-49DD-9846-13255730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3266F6-F9B0-4BF6-B3A2-AABD00F5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4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A4CEB-507E-4E5A-8B57-02CF9970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64ABB5-5251-4638-8F84-725DD2E2A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27399-BF75-4D50-851C-DBC2B9C9E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686832-CA69-4FDF-84AB-C03584BA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09ED7B-895F-4F97-AE38-E6F7DC95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43090-FBD1-40FA-A4A9-5707A164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6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59CEB0-CD70-4373-B1CE-35782BE0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AF5E58-FEA2-430D-AFB5-BAB29FA5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FAFCC-C2F1-4F4C-AEDE-77111947D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1251-5930-49FD-BD3D-99664CFB87EB}" type="datetimeFigureOut">
              <a:rPr lang="fr-FR" smtClean="0"/>
              <a:t>12/06/2026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41F23-6747-4164-8372-1CB756D48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2CC51-B52F-4572-87F2-DF384922C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55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pimienta@funredes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bdilci.org/wp-content/uploads/2025/03/WebMultilingualismReport2.pdf" TargetMode="External"/><Relationship Id="rId3" Type="http://schemas.openxmlformats.org/officeDocument/2006/relationships/hyperlink" Target="https://www.obdilci.org/wp-content/uploads/2025/10/WebMulti7.pdf" TargetMode="External"/><Relationship Id="rId7" Type="http://schemas.openxmlformats.org/officeDocument/2006/relationships/hyperlink" Target="https://www.obdilci.org/wp-content/uploads/2025/05/WebMulti3.pdf" TargetMode="External"/><Relationship Id="rId2" Type="http://schemas.openxmlformats.org/officeDocument/2006/relationships/hyperlink" Target="https://www.obdilci.org/projects/other/mlrepor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bdilci.org/wp-content/uploads/2025/06/WebMulti4.pdf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www.obdilci.org/wp-content/uploads/2025/08/TECHNICAL-REPORT-DATAP5.pdf" TargetMode="External"/><Relationship Id="rId10" Type="http://schemas.openxmlformats.org/officeDocument/2006/relationships/hyperlink" Target="https://www.obdilci.org/wp-content/uploads/2025/09/RapportMultiL1.pdf" TargetMode="External"/><Relationship Id="rId4" Type="http://schemas.openxmlformats.org/officeDocument/2006/relationships/hyperlink" Target="https://www.obdilci.org/wp-content/uploads/2025/09/TECHNICAL-REPORT-DATAP6.pdf" TargetMode="External"/><Relationship Id="rId9" Type="http://schemas.openxmlformats.org/officeDocument/2006/relationships/hyperlink" Target="https://www.obdilci.org/wp-content/uploads/2025/02/WebMultilingualismReport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140/RG.2.2.33908.10886" TargetMode="External"/><Relationship Id="rId2" Type="http://schemas.openxmlformats.org/officeDocument/2006/relationships/hyperlink" Target="https://www.obdilci.org/projects/mecild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obdilci.org/wp-content/uploads/2025/01/LangOnlineReport.docx" TargetMode="External"/><Relationship Id="rId3" Type="http://schemas.openxmlformats.org/officeDocument/2006/relationships/hyperlink" Target="https://obdilci.org/wp-content/uploads/2024/01/Res.Ind_.lang_.Internet.fr_.pdf" TargetMode="External"/><Relationship Id="rId7" Type="http://schemas.openxmlformats.org/officeDocument/2006/relationships/hyperlink" Target="https://obdilci.org/wp-content/uploads/2024/11/FLS-7144-6-5.en_.fr_.docx" TargetMode="External"/><Relationship Id="rId2" Type="http://schemas.openxmlformats.org/officeDocument/2006/relationships/hyperlink" Target="https://aclanthology.org/2022.sigul-1.1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30564/fls.v6i5.7144" TargetMode="External"/><Relationship Id="rId11" Type="http://schemas.openxmlformats.org/officeDocument/2006/relationships/hyperlink" Target="https://doi.org/10.13140/RG.2.2.33908.10886" TargetMode="External"/><Relationship Id="rId5" Type="http://schemas.openxmlformats.org/officeDocument/2006/relationships/hyperlink" Target="https://obdilci.org/wp-content/uploads/2024/01/METHODV3.fr_.pdf" TargetMode="External"/><Relationship Id="rId10" Type="http://schemas.openxmlformats.org/officeDocument/2006/relationships/hyperlink" Target="https://www.obdilci.org/wp-content/uploads/2026/01/BabelIA-DLI.pdf" TargetMode="External"/><Relationship Id="rId4" Type="http://schemas.openxmlformats.org/officeDocument/2006/relationships/hyperlink" Target="https://doi.org/10.3389/frma.2023.1149347V" TargetMode="External"/><Relationship Id="rId9" Type="http://schemas.openxmlformats.org/officeDocument/2006/relationships/hyperlink" Target="https://obdilci.org/wp-content/uploads/2025/07/LangOnlineReport.en_.fr_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5A318A-D6B1-4D92-A4CF-692775FBC8AD}"/>
              </a:ext>
            </a:extLst>
          </p:cNvPr>
          <p:cNvSpPr/>
          <p:nvPr/>
        </p:nvSpPr>
        <p:spPr>
          <a:xfrm>
            <a:off x="157018" y="5765954"/>
            <a:ext cx="4685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546069"/>
                </a:solidFill>
                <a:latin typeface="system-ui"/>
              </a:rPr>
              <a:t>Daniel Pimienta, </a:t>
            </a:r>
            <a:r>
              <a:rPr lang="en" b="1" dirty="0">
                <a:solidFill>
                  <a:srgbClr val="546069"/>
                </a:solidFill>
                <a:latin typeface="system-ui"/>
                <a:hlinkClick r:id="rId2"/>
              </a:rPr>
              <a:t>pimienta@funredes.org</a:t>
            </a:r>
            <a:endParaRPr lang="es-ES" b="1" dirty="0">
              <a:solidFill>
                <a:srgbClr val="546069"/>
              </a:solidFill>
              <a:latin typeface="system-ui"/>
            </a:endParaRPr>
          </a:p>
          <a:p>
            <a:r>
              <a:rPr lang="en" b="1" dirty="0">
                <a:solidFill>
                  <a:srgbClr val="546069"/>
                </a:solidFill>
                <a:latin typeface="system-ui"/>
              </a:rPr>
              <a:t>President of the Observatory of Linguistic and Cultural Diversity on the Internet.</a:t>
            </a:r>
            <a:endParaRPr lang="es-ES" sz="2400" b="1" dirty="0">
              <a:solidFill>
                <a:srgbClr val="546069"/>
              </a:solidFill>
              <a:latin typeface="system-ui"/>
            </a:endParaRPr>
          </a:p>
        </p:txBody>
      </p:sp>
      <p:pic>
        <p:nvPicPr>
          <p:cNvPr id="5" name="Gráfico 7">
            <a:extLst>
              <a:ext uri="{FF2B5EF4-FFF2-40B4-BE49-F238E27FC236}">
                <a16:creationId xmlns:a16="http://schemas.microsoft.com/office/drawing/2014/main" id="{81C02445-6EE7-4605-AC3B-838F92E43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6354" y="5561166"/>
            <a:ext cx="3032871" cy="12968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BB30D1-CB9A-4AD7-9370-788DAA88E621}"/>
              </a:ext>
            </a:extLst>
          </p:cNvPr>
          <p:cNvSpPr/>
          <p:nvPr/>
        </p:nvSpPr>
        <p:spPr>
          <a:xfrm>
            <a:off x="979098" y="4428227"/>
            <a:ext cx="10230928" cy="1132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Multilingualism on the Internet :</a:t>
            </a:r>
          </a:p>
          <a:p>
            <a:pPr indent="450215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of the art and </a:t>
            </a: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EBFE10E8-A296-749E-F913-DC9BBC7C4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9" y="33788"/>
            <a:ext cx="1994294" cy="1947952"/>
          </a:xfrm>
          <a:prstGeom prst="rect">
            <a:avLst/>
          </a:prstGeom>
          <a:noFill/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E441D146-6C60-6AE4-3BF9-4E4DC813A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4" y="50032"/>
            <a:ext cx="2308275" cy="1947952"/>
          </a:xfrm>
          <a:prstGeom prst="rect">
            <a:avLst/>
          </a:prstGeom>
        </p:spPr>
      </p:pic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512D8549-8ABF-2652-B7A5-43F3D6BF1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793" y="79375"/>
            <a:ext cx="2202897" cy="15445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F143DAA-9F02-F38B-9FDF-A215071C79F6}"/>
              </a:ext>
            </a:extLst>
          </p:cNvPr>
          <p:cNvSpPr txBox="1"/>
          <p:nvPr/>
        </p:nvSpPr>
        <p:spPr>
          <a:xfrm>
            <a:off x="629899" y="1997984"/>
            <a:ext cx="10929326" cy="2525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 International Conference </a:t>
            </a:r>
          </a:p>
          <a:p>
            <a:pPr indent="450215" algn="ctr">
              <a:lnSpc>
                <a:spcPct val="13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‘Tangible and Intangible Impact of Information and Communication 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Digital Age’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(June 17–19, 2026, Khanty-</a:t>
            </a:r>
            <a:r>
              <a:rPr lang="en-US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Mansiysk</a:t>
            </a:r>
            <a:r>
              <a:rPr lang="en-US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Russian Federation)</a:t>
            </a:r>
          </a:p>
          <a:p>
            <a:pPr indent="450215" algn="ctr">
              <a:lnSpc>
                <a:spcPct val="130000"/>
              </a:lnSpc>
              <a:spcAft>
                <a:spcPts val="6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Plenary session ‘Linguistic and Cultural Diversity: Challenges and Opportunities of the Digital Age’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60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6CBE189-55E6-4D8F-9856-9F8302AAE4C0}"/>
              </a:ext>
            </a:extLst>
          </p:cNvPr>
          <p:cNvSpPr txBox="1"/>
          <p:nvPr/>
        </p:nvSpPr>
        <p:spPr>
          <a:xfrm>
            <a:off x="1221621" y="500332"/>
            <a:ext cx="915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/>
              <a:t>OBDILCI 2025 RESEARCH ON MULTILINGUALISM ON THE INTERNET</a:t>
            </a:r>
          </a:p>
          <a:p>
            <a:pPr algn="ctr"/>
            <a:r>
              <a:rPr lang="en" sz="2400" b="1" dirty="0">
                <a:hlinkClick r:id="rId2"/>
              </a:rPr>
              <a:t>https://www.obdilci.org/projects/other/mlreports/</a:t>
            </a:r>
            <a:r>
              <a:rPr lang="en" sz="24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A04D5-E840-46A1-BB83-D8055271820F}"/>
              </a:ext>
            </a:extLst>
          </p:cNvPr>
          <p:cNvSpPr/>
          <p:nvPr/>
        </p:nvSpPr>
        <p:spPr>
          <a:xfrm>
            <a:off x="534604" y="1655210"/>
            <a:ext cx="10524227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sz="2400" b="1" i="0" dirty="0">
                <a:solidFill>
                  <a:srgbClr val="434346"/>
                </a:solidFill>
                <a:effectLst/>
                <a:latin typeface="DM Sans"/>
              </a:rPr>
              <a:t>The state of multilingualism on the WWW</a:t>
            </a:r>
          </a:p>
          <a:p>
            <a:pPr algn="ctr"/>
            <a:endParaRPr lang="en-US" sz="1600" b="1" i="0" u="none" strike="noStrike" dirty="0">
              <a:solidFill>
                <a:srgbClr val="FFFFFF"/>
              </a:solidFill>
              <a:effectLst/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L’état de multilinguisme de la Toile, rapport technique #7: </a:t>
            </a:r>
            <a:r>
              <a:rPr lang="fr-FR" sz="1600" dirty="0">
                <a:hlinkClick r:id="rId3"/>
              </a:rPr>
              <a:t>Propension à l’utilisation de la langue française dans l’écosystème Web des </a:t>
            </a:r>
            <a:r>
              <a:rPr lang="fr-FR" sz="1600" dirty="0" err="1">
                <a:hlinkClick r:id="rId3"/>
              </a:rPr>
              <a:t>ccTLDs</a:t>
            </a:r>
            <a:r>
              <a:rPr lang="fr-FR" sz="1600" dirty="0">
                <a:hlinkClick r:id="rId3"/>
              </a:rPr>
              <a:t> d’Afrique francophone.</a:t>
            </a:r>
            <a:r>
              <a:rPr lang="fr-FR" sz="1600" dirty="0"/>
              <a:t> 10/2025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6"/>
                </a:solidFill>
                <a:latin typeface="DM Sans"/>
              </a:rPr>
              <a:t>Technical Report #6: 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4"/>
              </a:rPr>
              <a:t>Wikimedia multilingualism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, 9/2025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6"/>
                </a:solidFill>
                <a:latin typeface="DM Sans"/>
              </a:rPr>
              <a:t> Technical Report #5: 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5"/>
              </a:rPr>
              <a:t>Web Multilingualism analyzed by ccTLD  languages  gTLDs and much more: winners and losers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, 8/2025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6"/>
                </a:solidFill>
                <a:latin typeface="DM Sans"/>
              </a:rPr>
              <a:t>Informe No 4: 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Una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evaluación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de la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reciprocidad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en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el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uso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mutuo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del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español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y del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portugués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en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la web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lusófona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 e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6"/>
              </a:rPr>
              <a:t>hispanófona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6"/>
              </a:rPr>
              <a:t>.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 6/2025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6"/>
                </a:solidFill>
                <a:latin typeface="DM Sans"/>
              </a:rPr>
              <a:t>Rapport </a:t>
            </a:r>
            <a:r>
              <a:rPr lang="en-US" sz="1600" dirty="0" err="1">
                <a:solidFill>
                  <a:srgbClr val="434346"/>
                </a:solidFill>
                <a:latin typeface="DM Sans"/>
              </a:rPr>
              <a:t>Rapport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 technique #3 :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 Une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caractérisation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du Web francophone à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partir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d’une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série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de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paramètres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en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comparaison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avec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d’autres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langues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</a:t>
            </a:r>
            <a:r>
              <a:rPr lang="en-US" sz="1600" dirty="0" err="1">
                <a:solidFill>
                  <a:srgbClr val="122E98"/>
                </a:solidFill>
                <a:latin typeface="DM Sans"/>
                <a:hlinkClick r:id="rId7"/>
              </a:rPr>
              <a:t>dominantes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7"/>
              </a:rPr>
              <a:t> sur la Toile</a:t>
            </a:r>
            <a:r>
              <a:rPr lang="en-US" sz="1600" b="1" dirty="0">
                <a:solidFill>
                  <a:srgbClr val="122E98"/>
                </a:solidFill>
                <a:latin typeface="DM Sans"/>
                <a:hlinkClick r:id="rId7"/>
              </a:rPr>
              <a:t>.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 5/2025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6"/>
                </a:solidFill>
                <a:latin typeface="DM Sans"/>
              </a:rPr>
              <a:t> Technical Report #2: 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8"/>
              </a:rPr>
              <a:t>Exploring web presence and multilingualism of European minority languages with associated gTLDs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.  4/2025</a:t>
            </a:r>
          </a:p>
          <a:p>
            <a:endParaRPr lang="en-US" sz="1600" dirty="0">
              <a:solidFill>
                <a:srgbClr val="434346"/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6"/>
                </a:solidFill>
                <a:latin typeface="DM Sans"/>
              </a:rPr>
              <a:t> Technical Report #1</a:t>
            </a:r>
            <a:r>
              <a:rPr lang="en-US" sz="1600" b="1" dirty="0">
                <a:solidFill>
                  <a:srgbClr val="434346"/>
                </a:solidFill>
                <a:latin typeface="DM Sans"/>
              </a:rPr>
              <a:t>: </a:t>
            </a:r>
            <a:r>
              <a:rPr lang="en-US" sz="1600" dirty="0">
                <a:solidFill>
                  <a:srgbClr val="122E98"/>
                </a:solidFill>
                <a:latin typeface="DM Sans"/>
                <a:hlinkClick r:id="rId9"/>
              </a:rPr>
              <a:t>Approximation of the Rate of multilingualism of the WWW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  2/2025 </a:t>
            </a:r>
            <a:r>
              <a:rPr lang="en-US" sz="1600" dirty="0">
                <a:solidFill>
                  <a:srgbClr val="434346"/>
                </a:solidFill>
                <a:latin typeface="DM Sans"/>
                <a:hlinkClick r:id="rId10"/>
              </a:rPr>
              <a:t>En français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.</a:t>
            </a:r>
            <a:endParaRPr lang="fr" sz="1600" b="0" i="0" dirty="0">
              <a:solidFill>
                <a:srgbClr val="434346"/>
              </a:solidFill>
              <a:effectLst/>
              <a:latin typeface="DM Sans"/>
            </a:endParaRPr>
          </a:p>
        </p:txBody>
      </p:sp>
      <p:pic>
        <p:nvPicPr>
          <p:cNvPr id="2050" name="Picture 2" descr="The Center for Fiction Library | The Center for Fiction">
            <a:extLst>
              <a:ext uri="{FF2B5EF4-FFF2-40B4-BE49-F238E27FC236}">
                <a16:creationId xmlns:a16="http://schemas.microsoft.com/office/drawing/2014/main" id="{138BBF37-DEC9-4CC3-89B5-3B60736E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263" y="21642"/>
            <a:ext cx="1518759" cy="22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D3C416C-37E2-4199-B51B-16D767910432}"/>
              </a:ext>
            </a:extLst>
          </p:cNvPr>
          <p:cNvSpPr txBox="1"/>
          <p:nvPr/>
        </p:nvSpPr>
        <p:spPr>
          <a:xfrm>
            <a:off x="871268" y="107830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1E10D0D-1BE8-4174-B09E-14E092B25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719894"/>
              </p:ext>
            </p:extLst>
          </p:nvPr>
        </p:nvGraphicFramePr>
        <p:xfrm>
          <a:off x="337418" y="1666067"/>
          <a:ext cx="54326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83C16EF-3BD1-42EB-B2C2-C4201E4FE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733306"/>
              </p:ext>
            </p:extLst>
          </p:nvPr>
        </p:nvGraphicFramePr>
        <p:xfrm>
          <a:off x="6748732" y="16660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A8072E2-606B-4D73-B0C8-7A91207402E1}"/>
              </a:ext>
            </a:extLst>
          </p:cNvPr>
          <p:cNvSpPr txBox="1"/>
          <p:nvPr/>
        </p:nvSpPr>
        <p:spPr>
          <a:xfrm>
            <a:off x="2334085" y="320627"/>
            <a:ext cx="7763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/>
              <a:t>CORRELATION OF MULTILINGUALISM ON THE WEB</a:t>
            </a:r>
          </a:p>
          <a:p>
            <a:r>
              <a:rPr lang="en" sz="2800" b="1" dirty="0"/>
              <a:t>COMPARED TO COUNTRIES OR POPULATION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527BC-60F6-44CA-A28F-5AE958E1242F}"/>
              </a:ext>
            </a:extLst>
          </p:cNvPr>
          <p:cNvSpPr/>
          <p:nvPr/>
        </p:nvSpPr>
        <p:spPr>
          <a:xfrm>
            <a:off x="1800790" y="5614043"/>
            <a:ext cx="8830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Low levels of multilingualism in </a:t>
            </a: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48% of countries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This represents </a:t>
            </a: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76% of speakers</a:t>
            </a:r>
            <a:r>
              <a:rPr lang="en" dirty="0">
                <a:solidFill>
                  <a:srgbClr val="4343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6DD560-AA1F-4D41-A0BE-C4F037BD7C3B}"/>
              </a:ext>
            </a:extLst>
          </p:cNvPr>
          <p:cNvSpPr txBox="1"/>
          <p:nvPr/>
        </p:nvSpPr>
        <p:spPr>
          <a:xfrm>
            <a:off x="4177553" y="4903694"/>
            <a:ext cx="47114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" b="1" dirty="0"/>
              <a:t>Indicator : Percentage of multilingual web sites </a:t>
            </a:r>
            <a:endParaRPr lang="fr-FR" b="1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FA90D10-4BBA-4D4F-B85B-20E8A2137980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585012" y="4177553"/>
            <a:ext cx="948250" cy="72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ED4B291-0C32-4256-B796-4EDC29B616D1}"/>
              </a:ext>
            </a:extLst>
          </p:cNvPr>
          <p:cNvCxnSpPr>
            <a:stCxn id="3" idx="0"/>
          </p:cNvCxnSpPr>
          <p:nvPr/>
        </p:nvCxnSpPr>
        <p:spPr>
          <a:xfrm flipV="1">
            <a:off x="6533262" y="4177553"/>
            <a:ext cx="737114" cy="72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0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8330627-ED75-4EB9-9552-DC8E42C7B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59664"/>
              </p:ext>
            </p:extLst>
          </p:nvPr>
        </p:nvGraphicFramePr>
        <p:xfrm>
          <a:off x="1095835" y="3429000"/>
          <a:ext cx="3876198" cy="1788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013">
                  <a:extLst>
                    <a:ext uri="{9D8B030D-6E8A-4147-A177-3AD203B41FA5}">
                      <a16:colId xmlns:a16="http://schemas.microsoft.com/office/drawing/2014/main" val="780804913"/>
                    </a:ext>
                  </a:extLst>
                </a:gridCol>
                <a:gridCol w="1010085">
                  <a:extLst>
                    <a:ext uri="{9D8B030D-6E8A-4147-A177-3AD203B41FA5}">
                      <a16:colId xmlns:a16="http://schemas.microsoft.com/office/drawing/2014/main" val="612931913"/>
                    </a:ext>
                  </a:extLst>
                </a:gridCol>
                <a:gridCol w="926100">
                  <a:extLst>
                    <a:ext uri="{9D8B030D-6E8A-4147-A177-3AD203B41FA5}">
                      <a16:colId xmlns:a16="http://schemas.microsoft.com/office/drawing/2014/main" val="104620793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noProof="0" dirty="0">
                          <a:solidFill>
                            <a:schemeClr val="tx1"/>
                          </a:solidFill>
                          <a:effectLst/>
                        </a:rPr>
                        <a:t>REGION (*)</a:t>
                      </a:r>
                      <a:endParaRPr lang="en-US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#WEB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noProof="0">
                          <a:solidFill>
                            <a:schemeClr val="tx1"/>
                          </a:solidFill>
                          <a:effectLst/>
                        </a:rPr>
                        <a:t>MULTIL%</a:t>
                      </a:r>
                      <a:endParaRPr lang="en-US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2982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18,987,454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1" i="0" u="none" strike="noStrike" noProof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066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America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28,119,411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569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 and the Caribbean (**)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2,703,407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755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1,055,493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1761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Oceania (***)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1,350,548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276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Arab countries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417,094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1" i="0" u="none" strike="noStrike" noProof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43.3%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74337"/>
                  </a:ext>
                </a:extLst>
              </a:tr>
              <a:tr h="176877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4,424,336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6488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Official language: English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33,291,720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1" i="0" u="none" strike="noStrike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3302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D885004-F152-401B-A852-DB04A48CED5E}"/>
              </a:ext>
            </a:extLst>
          </p:cNvPr>
          <p:cNvSpPr txBox="1"/>
          <p:nvPr/>
        </p:nvSpPr>
        <p:spPr>
          <a:xfrm>
            <a:off x="1003204" y="5209422"/>
            <a:ext cx="302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200" dirty="0"/>
              <a:t>(*) Based on ccTLD and filtered by hacked domains</a:t>
            </a:r>
          </a:p>
          <a:p>
            <a:r>
              <a:rPr lang="en" sz="1200" dirty="0"/>
              <a:t>(**) Includes Mexico</a:t>
            </a:r>
          </a:p>
          <a:p>
            <a:r>
              <a:rPr lang="en" sz="1200" dirty="0"/>
              <a:t>(***) Includes Australia and New Zealand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5445AA-1716-4F7A-8E41-D544687A14D6}"/>
              </a:ext>
            </a:extLst>
          </p:cNvPr>
          <p:cNvSpPr txBox="1"/>
          <p:nvPr/>
        </p:nvSpPr>
        <p:spPr>
          <a:xfrm>
            <a:off x="1243215" y="164471"/>
            <a:ext cx="807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/>
              <a:t>MULTILINGUALISM@WEB BY CONTINENT AND REGION</a:t>
            </a:r>
          </a:p>
        </p:txBody>
      </p:sp>
      <p:pic>
        <p:nvPicPr>
          <p:cNvPr id="2052" name="Picture 4" descr="A drawing of a globe with the word world on it | Premium AI-generated vector">
            <a:extLst>
              <a:ext uri="{FF2B5EF4-FFF2-40B4-BE49-F238E27FC236}">
                <a16:creationId xmlns:a16="http://schemas.microsoft.com/office/drawing/2014/main" id="{A9E43D65-D120-4081-9E8F-08443ED7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74" y="10022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6E13676-2CCE-4FBE-8931-AD3365AAF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41076"/>
              </p:ext>
            </p:extLst>
          </p:nvPr>
        </p:nvGraphicFramePr>
        <p:xfrm>
          <a:off x="5870618" y="3635838"/>
          <a:ext cx="1693653" cy="8702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9731">
                  <a:extLst>
                    <a:ext uri="{9D8B030D-6E8A-4147-A177-3AD203B41FA5}">
                      <a16:colId xmlns:a16="http://schemas.microsoft.com/office/drawing/2014/main" val="1424201082"/>
                    </a:ext>
                  </a:extLst>
                </a:gridCol>
                <a:gridCol w="833922">
                  <a:extLst>
                    <a:ext uri="{9D8B030D-6E8A-4147-A177-3AD203B41FA5}">
                      <a16:colId xmlns:a16="http://schemas.microsoft.com/office/drawing/2014/main" val="2428994450"/>
                    </a:ext>
                  </a:extLst>
                </a:gridCol>
              </a:tblGrid>
              <a:tr h="288450"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MULTIL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70607"/>
                  </a:ext>
                </a:extLst>
              </a:tr>
              <a:tr h="281094">
                <a:tc>
                  <a:txBody>
                    <a:bodyPr/>
                    <a:lstStyle/>
                    <a:p>
                      <a:r>
                        <a:rPr lang="en" sz="1200" b="1" dirty="0">
                          <a:solidFill>
                            <a:srgbClr val="FF0000"/>
                          </a:solidFill>
                        </a:rPr>
                        <a:t>USA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200" b="1" dirty="0">
                          <a:solidFill>
                            <a:srgbClr val="FF0000"/>
                          </a:solidFill>
                        </a:rPr>
                        <a:t>4.8%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87667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B0F0"/>
                          </a:solidFill>
                        </a:rPr>
                        <a:t>CANADA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200" b="1" dirty="0">
                          <a:solidFill>
                            <a:srgbClr val="00B0F0"/>
                          </a:solidFill>
                        </a:rPr>
                        <a:t>13.8%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32662"/>
                  </a:ext>
                </a:extLst>
              </a:tr>
            </a:tbl>
          </a:graphicData>
        </a:graphic>
      </p:graphicFrame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723B3F1-6619-4548-A88D-4E0FF1EABEE1}"/>
              </a:ext>
            </a:extLst>
          </p:cNvPr>
          <p:cNvCxnSpPr>
            <a:cxnSpLocks/>
          </p:cNvCxnSpPr>
          <p:nvPr/>
        </p:nvCxnSpPr>
        <p:spPr>
          <a:xfrm>
            <a:off x="4972033" y="3903731"/>
            <a:ext cx="898585" cy="267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3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3078AB-7666-4C93-AD50-AFA429102122}"/>
              </a:ext>
            </a:extLst>
          </p:cNvPr>
          <p:cNvSpPr txBox="1"/>
          <p:nvPr/>
        </p:nvSpPr>
        <p:spPr>
          <a:xfrm>
            <a:off x="1594735" y="342984"/>
            <a:ext cx="768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/>
              <a:t>LANGUAGES VERSUS MULTILINGUALISM ON THE WEB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49FF0DF-9E84-4629-A579-FE6987137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861229"/>
              </p:ext>
            </p:extLst>
          </p:nvPr>
        </p:nvGraphicFramePr>
        <p:xfrm>
          <a:off x="1302590" y="1519190"/>
          <a:ext cx="2708694" cy="5070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709">
                  <a:extLst>
                    <a:ext uri="{9D8B030D-6E8A-4147-A177-3AD203B41FA5}">
                      <a16:colId xmlns:a16="http://schemas.microsoft.com/office/drawing/2014/main" val="1105316401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4175820343"/>
                    </a:ext>
                  </a:extLst>
                </a:gridCol>
                <a:gridCol w="655608">
                  <a:extLst>
                    <a:ext uri="{9D8B030D-6E8A-4147-A177-3AD203B41FA5}">
                      <a16:colId xmlns:a16="http://schemas.microsoft.com/office/drawing/2014/main" val="2939427722"/>
                    </a:ext>
                  </a:extLst>
                </a:gridCol>
              </a:tblGrid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effectLst/>
                        </a:rPr>
                        <a:t>LANGUAGE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24012"/>
                  </a:ext>
                </a:extLst>
              </a:tr>
              <a:tr h="8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1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050" b="1" dirty="0">
                          <a:effectLst/>
                        </a:rPr>
                        <a:t>95,612,368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050" b="1" dirty="0">
                          <a:effectLst/>
                        </a:rPr>
                        <a:t>10 95%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68162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Basque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rgbClr val="00B0F0"/>
                          </a:solidFill>
                          <a:effectLst/>
                        </a:rPr>
                        <a:t>8072</a:t>
                      </a:r>
                      <a:endParaRPr lang="fr-FR" sz="105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63 52%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083055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Ukrainian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rgbClr val="00B0F0"/>
                          </a:solidFill>
                          <a:effectLst/>
                        </a:rPr>
                        <a:t>221,043</a:t>
                      </a:r>
                      <a:endParaRPr lang="fr-FR" sz="105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58 67%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96716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Latvian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rgbClr val="00B0F0"/>
                          </a:solidFill>
                          <a:effectLst/>
                        </a:rPr>
                        <a:t>43,428</a:t>
                      </a:r>
                      <a:endParaRPr lang="fr-FR" sz="105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53 81%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544869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Catalan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82,966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52.05%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116489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Estonian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57,245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50 89%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46985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Greek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231,074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rgbClr val="00B0F0"/>
                          </a:solidFill>
                          <a:effectLst/>
                        </a:rPr>
                        <a:t>50-60%</a:t>
                      </a:r>
                      <a:endParaRPr lang="fr-FR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80804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Kazakh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9,285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45 58%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9966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Lao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1109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45 31%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70282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Macedonian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>
                          <a:solidFill>
                            <a:srgbClr val="0070C0"/>
                          </a:solidFill>
                          <a:effectLst/>
                        </a:rPr>
                        <a:t>10,607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39 15%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085719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Lithuanian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91,380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38 69%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48557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Sindhi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9,350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35 16%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43615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Slovenian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86,936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34 71%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5836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Bulgarian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130 100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34 24%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36117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Azerbaijani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21,617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32 78%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09889"/>
                  </a:ext>
                </a:extLst>
              </a:tr>
              <a:tr h="72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Tajik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1,613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32.08%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87498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Arabic macro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332,071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31 56%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95931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Welsh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12,642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b="0" dirty="0">
                          <a:solidFill>
                            <a:srgbClr val="0070C0"/>
                          </a:solidFill>
                          <a:effectLst/>
                        </a:rPr>
                        <a:t>31 23%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34408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Croatian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86,665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28.95%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89901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Yiddish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28 75%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55435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Irish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2,510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26 59%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07682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Bosnian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chemeClr val="tx1"/>
                          </a:solidFill>
                          <a:effectLst/>
                        </a:rPr>
                        <a:t>119,615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26 49%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5878"/>
                  </a:ext>
                </a:extLst>
              </a:tr>
              <a:tr h="4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Amharic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chemeClr val="tx1"/>
                          </a:solidFill>
                          <a:effectLst/>
                        </a:rPr>
                        <a:t>1,210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25 83%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51262"/>
                  </a:ext>
                </a:extLst>
              </a:tr>
              <a:tr h="4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Finnish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chemeClr val="tx1"/>
                          </a:solidFill>
                          <a:effectLst/>
                        </a:rPr>
                        <a:t>258,164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24 56%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73199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Dutch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chemeClr val="tx1"/>
                          </a:solidFill>
                          <a:effectLst/>
                        </a:rPr>
                        <a:t>1,976,285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23 62%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1671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Romanian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chemeClr val="tx1"/>
                          </a:solidFill>
                          <a:effectLst/>
                        </a:rPr>
                        <a:t>278,962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23 36%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337916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Italian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chemeClr val="tx1"/>
                          </a:solidFill>
                          <a:effectLst/>
                        </a:rPr>
                        <a:t>2,092,445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22 84%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213910"/>
                  </a:ext>
                </a:extLst>
              </a:tr>
              <a:tr h="4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Mongolian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chemeClr val="tx1"/>
                          </a:solidFill>
                          <a:effectLst/>
                        </a:rPr>
                        <a:t>9,289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22 28%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671858"/>
                  </a:ext>
                </a:extLst>
              </a:tr>
              <a:tr h="4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Burmese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>
                          <a:solidFill>
                            <a:schemeClr val="tx1"/>
                          </a:solidFill>
                          <a:effectLst/>
                        </a:rPr>
                        <a:t>3016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21.97%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19140"/>
                  </a:ext>
                </a:extLst>
              </a:tr>
              <a:tr h="4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Serbo-Croatian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11,821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21.93%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257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CF03B67-F326-40EE-9000-430B0EB22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58623"/>
              </p:ext>
            </p:extLst>
          </p:nvPr>
        </p:nvGraphicFramePr>
        <p:xfrm>
          <a:off x="8007257" y="1967044"/>
          <a:ext cx="2551475" cy="4554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732">
                  <a:extLst>
                    <a:ext uri="{9D8B030D-6E8A-4147-A177-3AD203B41FA5}">
                      <a16:colId xmlns:a16="http://schemas.microsoft.com/office/drawing/2014/main" val="1874847597"/>
                    </a:ext>
                  </a:extLst>
                </a:gridCol>
                <a:gridCol w="785003">
                  <a:extLst>
                    <a:ext uri="{9D8B030D-6E8A-4147-A177-3AD203B41FA5}">
                      <a16:colId xmlns:a16="http://schemas.microsoft.com/office/drawing/2014/main" val="396778243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1471125189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effectLst/>
                        </a:rPr>
                        <a:t>LANGUAGE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2" marR="10912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5865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English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52,456,229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800%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9278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Indonesian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1,220,050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7.94%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13788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Xhosa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979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6.89%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0983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Hausa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3,237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6.72%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126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Afrikaans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20,039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6 70%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29363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Esperanto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effectLst/>
                        </a:rPr>
                        <a:t>1,757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6.26%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0733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Somali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effectLst/>
                        </a:rPr>
                        <a:t>2,622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6 20%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0458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Haitian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effectLst/>
                        </a:rPr>
                        <a:t>1,856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6 20%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0910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tx1"/>
                          </a:solidFill>
                          <a:effectLst/>
                        </a:rPr>
                        <a:t>Nepalese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effectLst/>
                        </a:rPr>
                        <a:t>19,233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effectLst/>
                        </a:rPr>
                        <a:t>6.02%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1194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Scottish</a:t>
                      </a:r>
                      <a:endParaRPr lang="fr-FR" sz="11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1,408</a:t>
                      </a:r>
                      <a:endParaRPr lang="fr-FR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5.86%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4408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Hmm</a:t>
                      </a:r>
                      <a:endParaRPr lang="fr-FR" sz="11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1,365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5 13%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9208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Luxembourger</a:t>
                      </a:r>
                      <a:endParaRPr lang="fr-FR" sz="11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31,987</a:t>
                      </a:r>
                      <a:endParaRPr lang="fr-FR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5 12%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31024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 err="1">
                          <a:solidFill>
                            <a:srgbClr val="C00000"/>
                          </a:solidFill>
                          <a:effectLst/>
                        </a:rPr>
                        <a:t>Sundanese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>
                          <a:solidFill>
                            <a:srgbClr val="C00000"/>
                          </a:solidFill>
                          <a:effectLst/>
                        </a:rPr>
                        <a:t>6,099</a:t>
                      </a:r>
                      <a:endParaRPr lang="fr-F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4.34%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116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rgbClr val="C00000"/>
                          </a:solidFill>
                          <a:effectLst/>
                        </a:rPr>
                        <a:t>Marathi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>
                          <a:solidFill>
                            <a:srgbClr val="C00000"/>
                          </a:solidFill>
                          <a:effectLst/>
                        </a:rPr>
                        <a:t>33,902</a:t>
                      </a:r>
                      <a:endParaRPr lang="fr-F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4.31%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0676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rgbClr val="C00000"/>
                          </a:solidFill>
                          <a:effectLst/>
                        </a:rPr>
                        <a:t>Japanese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>
                          <a:solidFill>
                            <a:srgbClr val="C00000"/>
                          </a:solidFill>
                          <a:effectLst/>
                        </a:rPr>
                        <a:t>3,341,482</a:t>
                      </a:r>
                      <a:endParaRPr lang="fr-F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4.16%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9194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rgbClr val="C00000"/>
                          </a:solidFill>
                          <a:effectLst/>
                        </a:rPr>
                        <a:t>Shona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2,648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3.97%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1136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rgbClr val="C00000"/>
                          </a:solidFill>
                          <a:effectLst/>
                        </a:rPr>
                        <a:t>Korean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596,650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3 60%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0108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rgbClr val="C00000"/>
                          </a:solidFill>
                          <a:effectLst/>
                        </a:rPr>
                        <a:t>Javanese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4,853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3 50%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6571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0" dirty="0">
                          <a:solidFill>
                            <a:srgbClr val="C00000"/>
                          </a:solidFill>
                          <a:effectLst/>
                        </a:rPr>
                        <a:t>Corsica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>
                          <a:solidFill>
                            <a:srgbClr val="C00000"/>
                          </a:solidFill>
                          <a:effectLst/>
                        </a:rPr>
                        <a:t>3,353</a:t>
                      </a:r>
                      <a:endParaRPr lang="fr-FR" sz="11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C00000"/>
                          </a:solidFill>
                          <a:effectLst/>
                        </a:rPr>
                        <a:t>3.43%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2400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Zulu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rgbClr val="FF0000"/>
                          </a:solidFill>
                          <a:effectLst/>
                        </a:rPr>
                        <a:t>2,935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2.64%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7334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Samoa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rgbClr val="FF0000"/>
                          </a:solidFill>
                          <a:effectLst/>
                        </a:rPr>
                        <a:t>1061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2.59%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779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Chinese​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rgbClr val="FF0000"/>
                          </a:solidFill>
                          <a:effectLst/>
                        </a:rPr>
                        <a:t>4,969,986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2.08%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5881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Malagasy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4,225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1.78%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44" marR="44144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99284"/>
                  </a:ext>
                </a:extLst>
              </a:tr>
            </a:tbl>
          </a:graphicData>
        </a:graphic>
      </p:graphicFrame>
      <p:pic>
        <p:nvPicPr>
          <p:cNvPr id="3076" name="Picture 4" descr="Scale Unbalance Vector SVG Icon - SVG Repo">
            <a:extLst>
              <a:ext uri="{FF2B5EF4-FFF2-40B4-BE49-F238E27FC236}">
                <a16:creationId xmlns:a16="http://schemas.microsoft.com/office/drawing/2014/main" id="{C51EC60D-3B49-4E39-A35C-ABC6FDF9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3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00CA0D4-769F-44AF-BB5B-65931586D3A7}"/>
              </a:ext>
            </a:extLst>
          </p:cNvPr>
          <p:cNvSpPr/>
          <p:nvPr/>
        </p:nvSpPr>
        <p:spPr>
          <a:xfrm rot="10800000">
            <a:off x="10689083" y="4278120"/>
            <a:ext cx="948906" cy="1725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5E1056C-D5A8-4BBD-93BA-534B41F09D32}"/>
              </a:ext>
            </a:extLst>
          </p:cNvPr>
          <p:cNvSpPr/>
          <p:nvPr/>
        </p:nvSpPr>
        <p:spPr>
          <a:xfrm rot="10800000">
            <a:off x="10689083" y="2205412"/>
            <a:ext cx="948906" cy="15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34C2AEB-254F-4E3A-90A1-86438843A637}"/>
              </a:ext>
            </a:extLst>
          </p:cNvPr>
          <p:cNvSpPr/>
          <p:nvPr/>
        </p:nvSpPr>
        <p:spPr>
          <a:xfrm rot="10800000">
            <a:off x="10689083" y="6130010"/>
            <a:ext cx="948906" cy="172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6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3078AB-7666-4C93-AD50-AFA429102122}"/>
              </a:ext>
            </a:extLst>
          </p:cNvPr>
          <p:cNvSpPr txBox="1"/>
          <p:nvPr/>
        </p:nvSpPr>
        <p:spPr>
          <a:xfrm>
            <a:off x="2265356" y="108555"/>
            <a:ext cx="7354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/>
              <a:t>COUNTRY (ccTLD ) VERSUS WEB MULTILINGUALISM</a:t>
            </a:r>
          </a:p>
        </p:txBody>
      </p:sp>
      <p:pic>
        <p:nvPicPr>
          <p:cNvPr id="3076" name="Picture 4" descr="Scale Unbalance Vector SVG Icon - SVG Repo">
            <a:extLst>
              <a:ext uri="{FF2B5EF4-FFF2-40B4-BE49-F238E27FC236}">
                <a16:creationId xmlns:a16="http://schemas.microsoft.com/office/drawing/2014/main" id="{C51EC60D-3B49-4E39-A35C-ABC6FDF9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30" y="2007780"/>
            <a:ext cx="2143125" cy="3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7BEFA0A-603A-4F2A-80FB-D3A2EE506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20458"/>
              </p:ext>
            </p:extLst>
          </p:nvPr>
        </p:nvGraphicFramePr>
        <p:xfrm>
          <a:off x="227374" y="584042"/>
          <a:ext cx="2610717" cy="6216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754">
                  <a:extLst>
                    <a:ext uri="{9D8B030D-6E8A-4147-A177-3AD203B41FA5}">
                      <a16:colId xmlns:a16="http://schemas.microsoft.com/office/drawing/2014/main" val="151188732"/>
                    </a:ext>
                  </a:extLst>
                </a:gridCol>
                <a:gridCol w="273276">
                  <a:extLst>
                    <a:ext uri="{9D8B030D-6E8A-4147-A177-3AD203B41FA5}">
                      <a16:colId xmlns:a16="http://schemas.microsoft.com/office/drawing/2014/main" val="3234034511"/>
                    </a:ext>
                  </a:extLst>
                </a:gridCol>
                <a:gridCol w="612476">
                  <a:extLst>
                    <a:ext uri="{9D8B030D-6E8A-4147-A177-3AD203B41FA5}">
                      <a16:colId xmlns:a16="http://schemas.microsoft.com/office/drawing/2014/main" val="3878084963"/>
                    </a:ext>
                  </a:extLst>
                </a:gridCol>
                <a:gridCol w="526211">
                  <a:extLst>
                    <a:ext uri="{9D8B030D-6E8A-4147-A177-3AD203B41FA5}">
                      <a16:colId xmlns:a16="http://schemas.microsoft.com/office/drawing/2014/main" val="4214286295"/>
                    </a:ext>
                  </a:extLst>
                </a:gridCol>
              </a:tblGrid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dirty="0" err="1">
                          <a:solidFill>
                            <a:schemeClr val="tx1"/>
                          </a:solidFill>
                          <a:effectLst/>
                        </a:rPr>
                        <a:t>Country_name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ccTLD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1045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87,199,527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14 39%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61042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1" dirty="0">
                          <a:solidFill>
                            <a:srgbClr val="00B0F0"/>
                          </a:solidFill>
                          <a:effectLst/>
                        </a:rPr>
                        <a:t>Monaco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MC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>
                          <a:solidFill>
                            <a:srgbClr val="00B0F0"/>
                          </a:solidFill>
                          <a:effectLst/>
                        </a:rPr>
                        <a:t>1069</a:t>
                      </a:r>
                      <a:endParaRPr lang="fr-FR" sz="105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 dirty="0">
                          <a:solidFill>
                            <a:srgbClr val="00B0F0"/>
                          </a:solidFill>
                          <a:effectLst/>
                        </a:rPr>
                        <a:t>72.03%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16185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1" dirty="0">
                          <a:solidFill>
                            <a:srgbClr val="00B0F0"/>
                          </a:solidFill>
                          <a:effectLst/>
                        </a:rPr>
                        <a:t>Moldova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MD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>
                          <a:solidFill>
                            <a:srgbClr val="00B0F0"/>
                          </a:solidFill>
                          <a:effectLst/>
                        </a:rPr>
                        <a:t>15,186</a:t>
                      </a:r>
                      <a:endParaRPr lang="fr-FR" sz="105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 dirty="0">
                          <a:solidFill>
                            <a:srgbClr val="00B0F0"/>
                          </a:solidFill>
                          <a:effectLst/>
                        </a:rPr>
                        <a:t>70 43%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9118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1" dirty="0">
                          <a:solidFill>
                            <a:srgbClr val="00B0F0"/>
                          </a:solidFill>
                          <a:effectLst/>
                        </a:rPr>
                        <a:t>Kuwait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KW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>
                          <a:solidFill>
                            <a:srgbClr val="00B0F0"/>
                          </a:solidFill>
                          <a:effectLst/>
                        </a:rPr>
                        <a:t>1091</a:t>
                      </a:r>
                      <a:endParaRPr lang="fr-FR" sz="105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 dirty="0">
                          <a:solidFill>
                            <a:srgbClr val="00B0F0"/>
                          </a:solidFill>
                          <a:effectLst/>
                        </a:rPr>
                        <a:t>63.93%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0972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1" dirty="0">
                          <a:solidFill>
                            <a:srgbClr val="00B0F0"/>
                          </a:solidFill>
                          <a:effectLst/>
                        </a:rPr>
                        <a:t>Ukraine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UA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 dirty="0">
                          <a:solidFill>
                            <a:srgbClr val="00B0F0"/>
                          </a:solidFill>
                          <a:effectLst/>
                        </a:rPr>
                        <a:t>211,516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 dirty="0">
                          <a:solidFill>
                            <a:srgbClr val="00B0F0"/>
                          </a:solidFill>
                          <a:effectLst/>
                        </a:rPr>
                        <a:t>61 74%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3418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1">
                          <a:solidFill>
                            <a:srgbClr val="00B0F0"/>
                          </a:solidFill>
                          <a:effectLst/>
                        </a:rPr>
                        <a:t>Mauritania</a:t>
                      </a:r>
                      <a:endParaRPr lang="fr-FR" sz="1100" b="1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1" dirty="0">
                          <a:solidFill>
                            <a:srgbClr val="00B0F0"/>
                          </a:solidFill>
                          <a:effectLst/>
                        </a:rPr>
                        <a:t>MR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 dirty="0">
                          <a:solidFill>
                            <a:srgbClr val="00B0F0"/>
                          </a:solidFill>
                          <a:effectLst/>
                        </a:rPr>
                        <a:t>561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1" dirty="0">
                          <a:solidFill>
                            <a:srgbClr val="00B0F0"/>
                          </a:solidFill>
                          <a:effectLst/>
                        </a:rPr>
                        <a:t>60 61%</a:t>
                      </a:r>
                      <a:endParaRPr lang="fr-FR" sz="105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7345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0070C0"/>
                          </a:solidFill>
                          <a:effectLst/>
                        </a:rPr>
                        <a:t>Luxembourg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LU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>
                          <a:solidFill>
                            <a:srgbClr val="0070C0"/>
                          </a:solidFill>
                          <a:effectLst/>
                        </a:rPr>
                        <a:t>22,859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56 86%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60242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0070C0"/>
                          </a:solidFill>
                          <a:effectLst/>
                        </a:rPr>
                        <a:t>Latvia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LV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>
                          <a:solidFill>
                            <a:srgbClr val="0070C0"/>
                          </a:solidFill>
                          <a:effectLst/>
                        </a:rPr>
                        <a:t>46,142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54.95%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4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0070C0"/>
                          </a:solidFill>
                          <a:effectLst/>
                        </a:rPr>
                        <a:t>Georgia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GE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>
                          <a:solidFill>
                            <a:srgbClr val="0070C0"/>
                          </a:solidFill>
                          <a:effectLst/>
                        </a:rPr>
                        <a:t>17,345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54 67%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9076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0070C0"/>
                          </a:solidFill>
                          <a:effectLst/>
                        </a:rPr>
                        <a:t>Saudi Arabia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SA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27,756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53.99%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4230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0070C0"/>
                          </a:solidFill>
                          <a:effectLst/>
                        </a:rPr>
                        <a:t>Andorra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rgbClr val="0070C0"/>
                          </a:solidFill>
                          <a:effectLst/>
                        </a:rPr>
                        <a:t>AN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1052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53.47%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96370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0070C0"/>
                          </a:solidFill>
                          <a:effectLst/>
                        </a:rPr>
                        <a:t>Armenia</a:t>
                      </a:r>
                      <a:endParaRPr lang="fr-FR" sz="11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11,182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53 43%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97483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rgbClr val="0070C0"/>
                          </a:solidFill>
                          <a:effectLst/>
                        </a:rPr>
                        <a:t>Greece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GR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243,677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53 43%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9365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rgbClr val="0070C0"/>
                          </a:solidFill>
                          <a:effectLst/>
                        </a:rPr>
                        <a:t>Jordan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JO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1,552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53.00%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56031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rgbClr val="0070C0"/>
                          </a:solidFill>
                          <a:effectLst/>
                        </a:rPr>
                        <a:t>Estonia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rgbClr val="0070C0"/>
                          </a:solidFill>
                          <a:effectLst/>
                        </a:rPr>
                        <a:t>EE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65,173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52 12%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1537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rgbClr val="0070C0"/>
                          </a:solidFill>
                          <a:effectLst/>
                        </a:rPr>
                        <a:t>Iraq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QI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3,185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51 18%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518408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rgbClr val="0070C0"/>
                          </a:solidFill>
                          <a:effectLst/>
                        </a:rPr>
                        <a:t>Greenland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>
                          <a:solidFill>
                            <a:srgbClr val="0070C0"/>
                          </a:solidFill>
                          <a:effectLst/>
                        </a:rPr>
                        <a:t>GL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>
                          <a:solidFill>
                            <a:srgbClr val="0070C0"/>
                          </a:solidFill>
                          <a:effectLst/>
                        </a:rPr>
                        <a:t>1062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51.08%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1561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rgbClr val="0070C0"/>
                          </a:solidFill>
                          <a:effectLst/>
                        </a:rPr>
                        <a:t>Cuba</a:t>
                      </a:r>
                      <a:endParaRPr lang="fr-FR" sz="110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b="0" dirty="0">
                          <a:solidFill>
                            <a:srgbClr val="0070C0"/>
                          </a:solidFill>
                          <a:effectLst/>
                        </a:rPr>
                        <a:t>CU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>
                          <a:solidFill>
                            <a:srgbClr val="0070C0"/>
                          </a:solidFill>
                          <a:effectLst/>
                        </a:rPr>
                        <a:t>358</a:t>
                      </a:r>
                      <a:endParaRPr lang="fr-FR" sz="1050" b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b="0" dirty="0">
                          <a:solidFill>
                            <a:srgbClr val="0070C0"/>
                          </a:solidFill>
                          <a:effectLst/>
                        </a:rPr>
                        <a:t>50 28%</a:t>
                      </a:r>
                      <a:endParaRPr lang="fr-FR" sz="105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9997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Cyprus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CY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7,704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48.94%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1826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Egypt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2,591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48 92%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6169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Yemen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YE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47 85%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22880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chemeClr val="tx1"/>
                          </a:solidFill>
                          <a:effectLst/>
                        </a:rPr>
                        <a:t>Bahrain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BH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1005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46 52%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48778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Puerto Rico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45 14%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90651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chemeClr val="tx1"/>
                          </a:solidFill>
                          <a:effectLst/>
                        </a:rPr>
                        <a:t>Tajikistan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TJ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1,633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43.94%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145185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Burma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1052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43 73%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62083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chemeClr val="tx1"/>
                          </a:solidFill>
                          <a:effectLst/>
                        </a:rPr>
                        <a:t>Bulgaria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BG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40,863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43 63%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3453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chemeClr val="tx1"/>
                          </a:solidFill>
                          <a:effectLst/>
                        </a:rPr>
                        <a:t>Albania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11,114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43 32%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686588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Oman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>
                          <a:solidFill>
                            <a:schemeClr val="tx1"/>
                          </a:solidFill>
                          <a:effectLst/>
                        </a:rPr>
                        <a:t>OM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1,796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42 73%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50428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chemeClr val="tx1"/>
                          </a:solidFill>
                          <a:effectLst/>
                        </a:rPr>
                        <a:t>North Macedonia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MK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13,737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42 13%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9894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Azerbaijan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AZ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14,081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40 36%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61120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chemeClr val="tx1"/>
                          </a:solidFill>
                          <a:effectLst/>
                        </a:rPr>
                        <a:t>Lithuania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LT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84,366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39.94%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09431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>
                          <a:solidFill>
                            <a:schemeClr val="tx1"/>
                          </a:solidFill>
                          <a:effectLst/>
                        </a:rPr>
                        <a:t>San Marino</a:t>
                      </a:r>
                      <a:endParaRPr lang="fr-F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580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39 22%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7242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Cambodia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KH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1,305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38 89%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2456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Hong Kong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HK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47,269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38 59%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81279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PT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152,372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36 51%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79644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Panama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PA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2,654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35 80%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50366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Slovenia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" sz="90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68,650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34.98%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48747"/>
                  </a:ext>
                </a:extLst>
              </a:tr>
              <a:tr h="9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Croatia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HR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68,411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34 49%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0368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BD2D331-727E-44A2-80BA-3FCE7D60C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71766"/>
              </p:ext>
            </p:extLst>
          </p:nvPr>
        </p:nvGraphicFramePr>
        <p:xfrm>
          <a:off x="7830494" y="1397948"/>
          <a:ext cx="2831755" cy="5142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661">
                  <a:extLst>
                    <a:ext uri="{9D8B030D-6E8A-4147-A177-3AD203B41FA5}">
                      <a16:colId xmlns:a16="http://schemas.microsoft.com/office/drawing/2014/main" val="3237973076"/>
                    </a:ext>
                  </a:extLst>
                </a:gridCol>
                <a:gridCol w="367034">
                  <a:extLst>
                    <a:ext uri="{9D8B030D-6E8A-4147-A177-3AD203B41FA5}">
                      <a16:colId xmlns:a16="http://schemas.microsoft.com/office/drawing/2014/main" val="1060885986"/>
                    </a:ext>
                  </a:extLst>
                </a:gridCol>
                <a:gridCol w="638354">
                  <a:extLst>
                    <a:ext uri="{9D8B030D-6E8A-4147-A177-3AD203B41FA5}">
                      <a16:colId xmlns:a16="http://schemas.microsoft.com/office/drawing/2014/main" val="2558485400"/>
                    </a:ext>
                  </a:extLst>
                </a:gridCol>
                <a:gridCol w="491706">
                  <a:extLst>
                    <a:ext uri="{9D8B030D-6E8A-4147-A177-3AD203B41FA5}">
                      <a16:colId xmlns:a16="http://schemas.microsoft.com/office/drawing/2014/main" val="1878994091"/>
                    </a:ext>
                  </a:extLst>
                </a:gridCol>
              </a:tblGrid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dirty="0" err="1">
                          <a:solidFill>
                            <a:schemeClr val="tx1"/>
                          </a:solidFill>
                          <a:effectLst/>
                        </a:rPr>
                        <a:t>Country_name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ccTLD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99" marR="32899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41558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Brazil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</a:t>
                      </a: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1,767,293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6.96%</a:t>
                      </a:r>
                      <a:endParaRPr lang="fr-FR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4693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Philippines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25,248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6.87%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0499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Sri Lanka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LK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21,103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6.75%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6040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Indonesia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ID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265,085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6.63%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42321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Barbados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BB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6.43%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8312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WE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270,045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5.78%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1048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United States (country)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26,955,911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4.81%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3804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New Zealand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NZ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223,600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5.55%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203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Pakistan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PK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55,940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5.43%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896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Cayman Islands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KY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1888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5.43%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5785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Equatorial Guinea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GQ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1,286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5 25%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7330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Tanzania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TZ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13,773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5.21%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2206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JP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900,409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5.11%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5085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United Kingdom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2,178,399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4.97%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6356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South Sudan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SS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4.97%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69942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India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903 802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4.49%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81899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Falkland Islands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FK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4.46%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85218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Kenya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KE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42,705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4.19%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81497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chemeClr val="tx1"/>
                          </a:solidFill>
                          <a:effectLst/>
                        </a:rPr>
                        <a:t>U.S. Virgin Islands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chemeClr val="tx1"/>
                          </a:solidFill>
                          <a:effectLst/>
                        </a:rPr>
                        <a:t>4 10%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70698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Sierra Leone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SL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316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3.96%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9229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Australia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AT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1,121,532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3.93%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560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Bermuda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BM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1081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3 70%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26022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Papua New Guinea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PG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952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3.68%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27496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Nigeria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NG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59,913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3.61%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7157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Bangladesh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15,848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3.52%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9219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Nepal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NP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32,255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3.44%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8902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South Korea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KR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249,401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3.43%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35813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South Africa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ZA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406,452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3.24%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79915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Botswana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BW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C00000"/>
                          </a:solidFill>
                          <a:effectLst/>
                        </a:rPr>
                        <a:t>3038</a:t>
                      </a:r>
                      <a:endParaRPr lang="fr-FR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3.21%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10870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b="0" dirty="0">
                          <a:solidFill>
                            <a:srgbClr val="C00000"/>
                          </a:solidFill>
                          <a:effectLst/>
                        </a:rPr>
                        <a:t>Lesotho</a:t>
                      </a:r>
                      <a:endParaRPr lang="fr-FR" sz="12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LS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803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C00000"/>
                          </a:solidFill>
                          <a:effectLst/>
                        </a:rPr>
                        <a:t>3.11%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29156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dirty="0">
                          <a:solidFill>
                            <a:srgbClr val="FF0000"/>
                          </a:solidFill>
                          <a:effectLst/>
                        </a:rPr>
                        <a:t>China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FF0000"/>
                          </a:solidFill>
                          <a:effectLst/>
                        </a:rPr>
                        <a:t>CN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>
                          <a:solidFill>
                            <a:srgbClr val="FF0000"/>
                          </a:solidFill>
                          <a:effectLst/>
                        </a:rPr>
                        <a:t>861,667</a:t>
                      </a:r>
                      <a:endParaRPr lang="fr-FR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FF0000"/>
                          </a:solidFill>
                          <a:effectLst/>
                        </a:rPr>
                        <a:t>2.73%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96624"/>
                  </a:ext>
                </a:extLst>
              </a:tr>
              <a:tr h="10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000" dirty="0">
                          <a:solidFill>
                            <a:srgbClr val="FF0000"/>
                          </a:solidFill>
                          <a:effectLst/>
                        </a:rPr>
                        <a:t>Zimbabwe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FF0000"/>
                          </a:solidFill>
                          <a:effectLst/>
                        </a:rPr>
                        <a:t>ZW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FF0000"/>
                          </a:solidFill>
                          <a:effectLst/>
                        </a:rPr>
                        <a:t>13,422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900" dirty="0">
                          <a:solidFill>
                            <a:srgbClr val="FF0000"/>
                          </a:solidFill>
                          <a:effectLst/>
                        </a:rPr>
                        <a:t>2 20%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1" marR="3897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45699"/>
                  </a:ext>
                </a:extLst>
              </a:tr>
            </a:tbl>
          </a:graphicData>
        </a:graphic>
      </p:graphicFrame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FF58BF09-1950-47F2-8C12-6ED420814596}"/>
              </a:ext>
            </a:extLst>
          </p:cNvPr>
          <p:cNvSpPr/>
          <p:nvPr/>
        </p:nvSpPr>
        <p:spPr>
          <a:xfrm rot="10800000">
            <a:off x="10895162" y="2441275"/>
            <a:ext cx="948906" cy="172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4C283DD-5CBF-428E-8079-256D99BFAB69}"/>
              </a:ext>
            </a:extLst>
          </p:cNvPr>
          <p:cNvSpPr/>
          <p:nvPr/>
        </p:nvSpPr>
        <p:spPr>
          <a:xfrm rot="10800000">
            <a:off x="2888978" y="1828910"/>
            <a:ext cx="948906" cy="1725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5F5A8A5-783E-4BA9-BED7-AE073A69A275}"/>
              </a:ext>
            </a:extLst>
          </p:cNvPr>
          <p:cNvSpPr/>
          <p:nvPr/>
        </p:nvSpPr>
        <p:spPr>
          <a:xfrm rot="10800000">
            <a:off x="10769327" y="6400582"/>
            <a:ext cx="948906" cy="172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9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49A5169-4838-43B5-8844-ABBA9E652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07432"/>
              </p:ext>
            </p:extLst>
          </p:nvPr>
        </p:nvGraphicFramePr>
        <p:xfrm>
          <a:off x="823999" y="1716214"/>
          <a:ext cx="2676583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528">
                  <a:extLst>
                    <a:ext uri="{9D8B030D-6E8A-4147-A177-3AD203B41FA5}">
                      <a16:colId xmlns:a16="http://schemas.microsoft.com/office/drawing/2014/main" val="862059594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785350901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413573279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GROUP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MULTIL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985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ccTLD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31,498,261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C00000"/>
                          </a:solidFill>
                          <a:effectLst/>
                        </a:rPr>
                        <a:t>14.73%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506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gTLD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49,571,411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10 88%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283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New gTLD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5,521,510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0070C0"/>
                          </a:solidFill>
                          <a:effectLst/>
                        </a:rPr>
                        <a:t>8.92%</a:t>
                      </a:r>
                      <a:endParaRPr lang="fr-F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621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 err="1">
                          <a:solidFill>
                            <a:schemeClr val="tx1"/>
                          </a:solidFill>
                          <a:effectLst/>
                        </a:rPr>
                        <a:t>sTLD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200,022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C00000"/>
                          </a:solidFill>
                          <a:effectLst/>
                        </a:rPr>
                        <a:t>15 24%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758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80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IDN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87,199,527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12 12%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2007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970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Business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60 839 086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C00000"/>
                          </a:solidFill>
                          <a:effectLst/>
                        </a:rPr>
                        <a:t>15 63%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4688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Non- Business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21,532,154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00B0F0"/>
                          </a:solidFill>
                          <a:effectLst/>
                        </a:rPr>
                        <a:t>3.65%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382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74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B2C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26,589,834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C00000"/>
                          </a:solidFill>
                          <a:effectLst/>
                        </a:rPr>
                        <a:t>16.93%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945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B2B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8,971,766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rgbClr val="FF0000"/>
                          </a:solidFill>
                          <a:effectLst/>
                        </a:rPr>
                        <a:t>18 22%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251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4364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Online store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9,761,547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b="1" dirty="0">
                          <a:solidFill>
                            <a:srgbClr val="FF0000"/>
                          </a:solidFill>
                          <a:effectLst/>
                        </a:rPr>
                        <a:t>25 25%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244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No online store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>
                          <a:solidFill>
                            <a:schemeClr val="tx1"/>
                          </a:solidFill>
                          <a:effectLst/>
                        </a:rPr>
                        <a:t>77,437,980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</a:rPr>
                        <a:t>10 46%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5454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54D32AD-042B-4D8B-ACB3-E43EBEEF8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26142"/>
              </p:ext>
            </p:extLst>
          </p:nvPr>
        </p:nvGraphicFramePr>
        <p:xfrm>
          <a:off x="7930544" y="2574067"/>
          <a:ext cx="2876844" cy="2408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386">
                  <a:extLst>
                    <a:ext uri="{9D8B030D-6E8A-4147-A177-3AD203B41FA5}">
                      <a16:colId xmlns:a16="http://schemas.microsoft.com/office/drawing/2014/main" val="3983876100"/>
                    </a:ext>
                  </a:extLst>
                </a:gridCol>
                <a:gridCol w="807881">
                  <a:extLst>
                    <a:ext uri="{9D8B030D-6E8A-4147-A177-3AD203B41FA5}">
                      <a16:colId xmlns:a16="http://schemas.microsoft.com/office/drawing/2014/main" val="3885232500"/>
                    </a:ext>
                  </a:extLst>
                </a:gridCol>
                <a:gridCol w="991577">
                  <a:extLst>
                    <a:ext uri="{9D8B030D-6E8A-4147-A177-3AD203B41FA5}">
                      <a16:colId xmlns:a16="http://schemas.microsoft.com/office/drawing/2014/main" val="283040101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ECONOMIC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#WEB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MULTIPLE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726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EI &gt; 90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effectLst/>
                        </a:rPr>
                        <a:t>45 45%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629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80 &lt; EI &lt; 90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>
                          <a:solidFill>
                            <a:schemeClr val="tx1"/>
                          </a:solidFill>
                          <a:effectLst/>
                        </a:rPr>
                        <a:t>1111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b="1" dirty="0">
                          <a:solidFill>
                            <a:srgbClr val="FF0000"/>
                          </a:solidFill>
                          <a:effectLst/>
                        </a:rPr>
                        <a:t>76 51%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4202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70 &lt; EI &lt; 80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7,270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b="1" dirty="0">
                          <a:solidFill>
                            <a:srgbClr val="FF0000"/>
                          </a:solidFill>
                          <a:effectLst/>
                        </a:rPr>
                        <a:t>64 75%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683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60 &lt; EI &lt; 70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40,895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b="1" dirty="0">
                          <a:solidFill>
                            <a:srgbClr val="FF0000"/>
                          </a:solidFill>
                          <a:effectLst/>
                        </a:rPr>
                        <a:t>56 66%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244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50 &lt; EI &lt; 60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165,685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effectLst/>
                        </a:rPr>
                        <a:t>39 78%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653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40 &lt; EI &lt; 50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903,613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rgbClr val="FF0000"/>
                          </a:solidFill>
                          <a:effectLst/>
                        </a:rPr>
                        <a:t>37 44%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952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30 &lt; EI &lt; 40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4,026,546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rgbClr val="C00000"/>
                          </a:solidFill>
                          <a:effectLst/>
                        </a:rPr>
                        <a:t>26 39%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154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20 &lt; EI &lt; 30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>
                          <a:solidFill>
                            <a:schemeClr val="tx1"/>
                          </a:solidFill>
                          <a:effectLst/>
                        </a:rPr>
                        <a:t>17,424,223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rgbClr val="C00000"/>
                          </a:solidFill>
                          <a:effectLst/>
                        </a:rPr>
                        <a:t>17 22%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308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10 &lt; EI &lt; 20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>
                          <a:solidFill>
                            <a:schemeClr val="tx1"/>
                          </a:solidFill>
                          <a:effectLst/>
                        </a:rPr>
                        <a:t>51 084 470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rgbClr val="0070C0"/>
                          </a:solidFill>
                          <a:effectLst/>
                        </a:rPr>
                        <a:t>9 18%</a:t>
                      </a:r>
                      <a:endParaRPr lang="fr-FR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977"/>
                  </a:ext>
                </a:extLst>
              </a:tr>
              <a:tr h="8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>
                          <a:solidFill>
                            <a:schemeClr val="tx1"/>
                          </a:solidFill>
                          <a:effectLst/>
                        </a:rPr>
                        <a:t>EI &lt; 10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>
                          <a:solidFill>
                            <a:schemeClr val="tx1"/>
                          </a:solidFill>
                          <a:effectLst/>
                        </a:rPr>
                        <a:t>4,927,618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b="1" dirty="0">
                          <a:solidFill>
                            <a:srgbClr val="00B0F0"/>
                          </a:solidFill>
                          <a:effectLst/>
                        </a:rPr>
                        <a:t>2.21%</a:t>
                      </a:r>
                      <a:endParaRPr lang="fr-FR" sz="11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9520"/>
                  </a:ext>
                </a:extLst>
              </a:tr>
              <a:tr h="8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TOTAL/AVG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78 581 541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effectLst/>
                        </a:rPr>
                        <a:t>11.83%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642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9A3B2AB-2290-4A37-A711-B7CD645735C7}"/>
              </a:ext>
            </a:extLst>
          </p:cNvPr>
          <p:cNvSpPr txBox="1"/>
          <p:nvPr/>
        </p:nvSpPr>
        <p:spPr>
          <a:xfrm>
            <a:off x="563419" y="406400"/>
            <a:ext cx="10349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/>
              <a:t>TLD, E-COMMERCE AND ECONOMIC IMPACT VS. MULTILINGUALISM </a:t>
            </a:r>
          </a:p>
        </p:txBody>
      </p:sp>
      <p:pic>
        <p:nvPicPr>
          <p:cNvPr id="7172" name="Picture 4" descr="Economic Impact Studies – UFI The Global Association of the Exhibition  Industry">
            <a:extLst>
              <a:ext uri="{FF2B5EF4-FFF2-40B4-BE49-F238E27FC236}">
                <a16:creationId xmlns:a16="http://schemas.microsoft.com/office/drawing/2014/main" id="{CD819ABE-EF2F-4868-BE83-5FD00154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42" y="5398408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ebsite development - Article - What is e-commerce?">
            <a:extLst>
              <a:ext uri="{FF2B5EF4-FFF2-40B4-BE49-F238E27FC236}">
                <a16:creationId xmlns:a16="http://schemas.microsoft.com/office/drawing/2014/main" id="{4DD346AD-BFC3-4C9B-9825-C89FD2BA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4" y="4815897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3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29543B-57E3-414A-B0B7-17301C3AE589}"/>
              </a:ext>
            </a:extLst>
          </p:cNvPr>
          <p:cNvSpPr/>
          <p:nvPr/>
        </p:nvSpPr>
        <p:spPr>
          <a:xfrm>
            <a:off x="519958" y="948690"/>
            <a:ext cx="9204385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00B0F0"/>
                </a:solidFill>
                <a:latin typeface="Times New Roman" panose="02020603050405020304" pitchFamily="18" charset="0"/>
              </a:rPr>
              <a:t>High web multilingualism is correlated with: 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</a:rPr>
              <a:t>e-commerce, strong economic footprint, European countries, Arab countries.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Low multilingualism on the Web is correlated with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English-speaking countries and some Asian countries (China, South Korea, India, Japan, Indonesia).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Low multilingualism on the Web in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48% of countries representing 76% of speakers</a:t>
            </a:r>
            <a:r>
              <a:rPr lang="en" dirty="0">
                <a:solidFill>
                  <a:srgbClr val="434346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00B0F0"/>
                </a:solidFill>
                <a:latin typeface="Times New Roman" panose="02020603050405020304" pitchFamily="18" charset="0"/>
              </a:rPr>
              <a:t>Linguistic winners: 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</a:rPr>
              <a:t>Basque, Ukrainian, Latvian, Catalan, Estonian and Greek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linguistic losers: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Chinese, Korean and Japanese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00B0F0"/>
                </a:solidFill>
                <a:latin typeface="Times New Roman" panose="02020603050405020304" pitchFamily="18" charset="0"/>
              </a:rPr>
              <a:t>Winners in the national categories: 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</a:rPr>
              <a:t>Monaco, Moldova, Kuwait, Ukraine and Mauritania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Losers in the national domains </a:t>
            </a:r>
            <a:r>
              <a:rPr lang="e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: Zimbabwe, </a:t>
            </a: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China ,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South Africa, South Korea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00B0F0"/>
                </a:solidFill>
                <a:latin typeface="Times New Roman" panose="02020603050405020304" pitchFamily="18" charset="0"/>
              </a:rPr>
              <a:t>Urban domain winners : 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</a:rPr>
              <a:t>Montreal, Kyiv, Barcelona, Brussels, Hamburg, Lisbon</a:t>
            </a:r>
            <a:r>
              <a:rPr lang="en" dirty="0">
                <a:solidFill>
                  <a:srgbClr val="434346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Losers in the municipal domain: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Los Angeles, New York, Houston, Moscow, Tokyo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00B0F0"/>
                </a:solidFill>
                <a:latin typeface="Times New Roman" panose="02020603050405020304" pitchFamily="18" charset="0"/>
              </a:rPr>
              <a:t>TLD winners: 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</a:rPr>
              <a:t>most language and geographic gTLDs, ccTLDs, business-oriented sites</a:t>
            </a:r>
            <a:r>
              <a:rPr lang="en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losers of the TLDs: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</a:rPr>
              <a:t>the remaining gTLD sites, non-business-oriented sites</a:t>
            </a:r>
          </a:p>
          <a:p>
            <a:r>
              <a:rPr lang="en" dirty="0">
                <a:solidFill>
                  <a:srgbClr val="434346"/>
                </a:solidFill>
                <a:latin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Unique feature: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Luxembourg's population is very high, but the Luxembourger population is very low.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An unusual feature: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Portuguese is low despite Portugal being high because Brazil is very low.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Unique feature: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North America is weak despite an average Canada because the United States is very weak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9D5742-0C2C-4940-AF2C-AAA62ADA53F7}"/>
              </a:ext>
            </a:extLst>
          </p:cNvPr>
          <p:cNvSpPr txBox="1"/>
          <p:nvPr/>
        </p:nvSpPr>
        <p:spPr>
          <a:xfrm>
            <a:off x="4166558" y="363719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200" b="1" dirty="0"/>
              <a:t>MAIN CONCLUSIONS</a:t>
            </a:r>
          </a:p>
        </p:txBody>
      </p:sp>
      <p:pic>
        <p:nvPicPr>
          <p:cNvPr id="6148" name="Picture 4" descr="Finding Findings - 600 Commerce600 Commerce">
            <a:extLst>
              <a:ext uri="{FF2B5EF4-FFF2-40B4-BE49-F238E27FC236}">
                <a16:creationId xmlns:a16="http://schemas.microsoft.com/office/drawing/2014/main" id="{0D312108-C084-4DBB-A20A-A9749BF3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42" y="83838"/>
            <a:ext cx="2701358" cy="13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6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6CBE189-55E6-4D8F-9856-9F8302AAE4C0}"/>
              </a:ext>
            </a:extLst>
          </p:cNvPr>
          <p:cNvSpPr txBox="1"/>
          <p:nvPr/>
        </p:nvSpPr>
        <p:spPr>
          <a:xfrm>
            <a:off x="1770405" y="340534"/>
            <a:ext cx="7564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/>
              <a:t>OBDILCI 2026 : MECILDI A NEW PROGRAM </a:t>
            </a:r>
          </a:p>
          <a:p>
            <a:pPr algn="ctr"/>
            <a:r>
              <a:rPr lang="en" sz="2400" b="1" dirty="0"/>
              <a:t>WITH THE CAPACITY TO EXTRACT LINGUISTIC INDICATORS</a:t>
            </a:r>
          </a:p>
          <a:p>
            <a:pPr algn="ctr"/>
            <a:r>
              <a:rPr lang="en" sz="2400" b="1" dirty="0"/>
              <a:t>FROM ANY SERIES OF WEB SITES (LESS THAN 5 MILLION)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A04D5-E840-46A1-BB83-D8055271820F}"/>
              </a:ext>
            </a:extLst>
          </p:cNvPr>
          <p:cNvSpPr/>
          <p:nvPr/>
        </p:nvSpPr>
        <p:spPr>
          <a:xfrm>
            <a:off x="417854" y="4391323"/>
            <a:ext cx="1052422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600" b="1" i="0" u="none" strike="noStrike" dirty="0">
              <a:solidFill>
                <a:srgbClr val="FFFFFF"/>
              </a:solidFill>
              <a:effectLst/>
              <a:latin typeface="DM Sans"/>
            </a:endParaRPr>
          </a:p>
          <a:p>
            <a:r>
              <a:rPr lang="en-US" sz="1600" dirty="0">
                <a:solidFill>
                  <a:srgbClr val="434346"/>
                </a:solidFill>
                <a:latin typeface="DM Sans"/>
                <a:hlinkClick r:id="rId2"/>
              </a:rPr>
              <a:t>https://obdilci.org/projects/mecildi/</a:t>
            </a:r>
            <a:r>
              <a:rPr lang="en-US" sz="1600" dirty="0">
                <a:solidFill>
                  <a:srgbClr val="434346"/>
                </a:solidFill>
                <a:latin typeface="DM Sans"/>
              </a:rPr>
              <a:t> </a:t>
            </a:r>
          </a:p>
          <a:p>
            <a:endParaRPr lang="e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 D., Field M., 2026.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MECILDI: computing languages and multilingualism indicators of any series of web sites with due attention to web multilingualism - Application on TRANCO and comparation with W3Techs,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Preprint </a:t>
            </a:r>
            <a:r>
              <a:rPr lang="en-US" sz="1600" b="0" i="0" dirty="0">
                <a:solidFill>
                  <a:srgbClr val="525254"/>
                </a:solidFill>
                <a:effectLst/>
                <a:latin typeface="Inter Var"/>
                <a:hlinkClick r:id="rId3"/>
              </a:rPr>
              <a:t>https://doi.org/10.13140/RG.2.2.33908.10886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" sz="1600" b="0" i="0" dirty="0">
              <a:solidFill>
                <a:srgbClr val="434346"/>
              </a:solidFill>
              <a:effectLst/>
              <a:latin typeface="DM San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26DC51-5E18-4B24-D9E4-56F6050A0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41" y="1738566"/>
            <a:ext cx="3682581" cy="24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8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6964E2-4EF1-A0CD-9C45-2EC086BC076D}"/>
              </a:ext>
            </a:extLst>
          </p:cNvPr>
          <p:cNvSpPr txBox="1"/>
          <p:nvPr/>
        </p:nvSpPr>
        <p:spPr>
          <a:xfrm>
            <a:off x="2655651" y="554477"/>
            <a:ext cx="409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MECILDI FIRST RESULTS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E69272-F08A-DC77-1202-F55C0D10776A}"/>
              </a:ext>
            </a:extLst>
          </p:cNvPr>
          <p:cNvSpPr txBox="1"/>
          <p:nvPr/>
        </p:nvSpPr>
        <p:spPr>
          <a:xfrm>
            <a:off x="1700322" y="1480545"/>
            <a:ext cx="883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/>
              <a:t>FIRST RESULTS : APPLICATION TO TRANCO SERIES OF ONE MILLON MOST VISITED WEBSITES</a:t>
            </a:r>
            <a:endParaRPr lang="en-US" b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6677586-89EB-09CA-7695-2CA4CDD7C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48584"/>
              </p:ext>
            </p:extLst>
          </p:nvPr>
        </p:nvGraphicFramePr>
        <p:xfrm>
          <a:off x="725251" y="2253255"/>
          <a:ext cx="3632740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632359592"/>
                    </a:ext>
                  </a:extLst>
                </a:gridCol>
                <a:gridCol w="1245140">
                  <a:extLst>
                    <a:ext uri="{9D8B030D-6E8A-4147-A177-3AD203B41FA5}">
                      <a16:colId xmlns:a16="http://schemas.microsoft.com/office/drawing/2014/main" val="22730621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English sites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58.74%</a:t>
                      </a:r>
                    </a:p>
                  </a:txBody>
                  <a:tcPr marL="5443" marR="5443" marT="544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45050"/>
                  </a:ext>
                </a:extLst>
              </a:tr>
              <a:tr h="1850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English pages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20.89%</a:t>
                      </a:r>
                    </a:p>
                  </a:txBody>
                  <a:tcPr marL="5443" marR="5443" marT="544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17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Multilingualism rate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3.28            </a:t>
                      </a:r>
                    </a:p>
                  </a:txBody>
                  <a:tcPr marL="5443" marR="5443" marT="544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96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%multilingual sites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36.42%</a:t>
                      </a:r>
                    </a:p>
                  </a:txBody>
                  <a:tcPr marL="5443" marR="5443" marT="544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09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Avg number of lang. per multilingual site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7.21 </a:t>
                      </a:r>
                    </a:p>
                  </a:txBody>
                  <a:tcPr marL="5443" marR="5443" marT="544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13399"/>
                  </a:ext>
                </a:extLst>
              </a:tr>
              <a:tr h="1239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Google translate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1.16%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38283"/>
                  </a:ext>
                </a:extLst>
              </a:tr>
              <a:tr h="123942">
                <a:tc>
                  <a:txBody>
                    <a:bodyPr/>
                    <a:lstStyle/>
                    <a:p>
                      <a:pPr algn="l" fontAlgn="b"/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122387"/>
                  </a:ext>
                </a:extLst>
              </a:tr>
              <a:tr h="123942">
                <a:tc>
                  <a:txBody>
                    <a:bodyPr/>
                    <a:lstStyle/>
                    <a:p>
                      <a:pPr algn="l" fontAlgn="b"/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s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languages</a:t>
                      </a:r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(in 100 000 sites)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2419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5C242CE-DE8A-1400-51D5-722D71940D4D}"/>
              </a:ext>
            </a:extLst>
          </p:cNvPr>
          <p:cNvGraphicFramePr>
            <a:graphicFrameLocks noGrp="1"/>
          </p:cNvGraphicFramePr>
          <p:nvPr/>
        </p:nvGraphicFramePr>
        <p:xfrm>
          <a:off x="6166419" y="1849877"/>
          <a:ext cx="2485875" cy="4823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742">
                  <a:extLst>
                    <a:ext uri="{9D8B030D-6E8A-4147-A177-3AD203B41FA5}">
                      <a16:colId xmlns:a16="http://schemas.microsoft.com/office/drawing/2014/main" val="1675438729"/>
                    </a:ext>
                  </a:extLst>
                </a:gridCol>
                <a:gridCol w="753624">
                  <a:extLst>
                    <a:ext uri="{9D8B030D-6E8A-4147-A177-3AD203B41FA5}">
                      <a16:colId xmlns:a16="http://schemas.microsoft.com/office/drawing/2014/main" val="1717886758"/>
                    </a:ext>
                  </a:extLst>
                </a:gridCol>
                <a:gridCol w="819509">
                  <a:extLst>
                    <a:ext uri="{9D8B030D-6E8A-4147-A177-3AD203B41FA5}">
                      <a16:colId xmlns:a16="http://schemas.microsoft.com/office/drawing/2014/main" val="2559550692"/>
                    </a:ext>
                  </a:extLst>
                </a:gridCol>
              </a:tblGrid>
              <a:tr h="15468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%PAGES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%SITES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3044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100.00%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191.56%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42665"/>
                  </a:ext>
                </a:extLst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English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20.89%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58.74%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67467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German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6.58%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11.19%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73651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French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6.29%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9.82%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78842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Spanish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6.25%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10.78%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39304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Italian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4.05%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6.08%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94115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Portuguese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3.90%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6.89%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3154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Russian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3.54%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8.30%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17352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Dutch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3.23%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5.06%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54565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Japanese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2.97%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5.99%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37632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Chinese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2.86%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5.86%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28708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Polish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2.70%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4.38%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16476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Swedish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1.89%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2.78%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4572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Indonesian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1.84%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3.64%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48863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Turkish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1.76%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3.19%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229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Korean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1.72%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2.77%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224278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Arabic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1.71%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2.64%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82395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Czech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1.58%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2.52%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51322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Danish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1.45%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2.14%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94762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Finnish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1.39%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1.98%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96189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Ukrainian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1.28%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1.93%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85947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Hungarian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1.26%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1.89%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933295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Modern Greek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1.24%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1.86%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57370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Romanian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1.24%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1.94%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514004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Vietnamese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1.22%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2.15%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64734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Thai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1.10%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1.83%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256579"/>
                  </a:ext>
                </a:extLst>
              </a:tr>
              <a:tr h="154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OTHERL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0.97%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1.33%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" marR="4541" marT="454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0234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30D2078-6C1C-A666-256F-79A03B37A208}"/>
              </a:ext>
            </a:extLst>
          </p:cNvPr>
          <p:cNvSpPr txBox="1"/>
          <p:nvPr/>
        </p:nvSpPr>
        <p:spPr>
          <a:xfrm>
            <a:off x="1449239" y="280216"/>
            <a:ext cx="8739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b="1" dirty="0"/>
              <a:t>MECILDI : </a:t>
            </a:r>
          </a:p>
          <a:p>
            <a:pPr algn="ctr"/>
            <a:r>
              <a:rPr lang="es-US" b="1" dirty="0"/>
              <a:t>A NEW PROGRAM WITH THE CAPACITY TO EXTRACT LANGUAGES AND MULTILINGUALISM</a:t>
            </a:r>
          </a:p>
          <a:p>
            <a:pPr algn="ctr"/>
            <a:r>
              <a:rPr lang="es-US" b="1" dirty="0"/>
              <a:t>INDICATORS TO ANY SERIES OF WEB SITES BELOW FEW MILLIONS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814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6964E2-4EF1-A0CD-9C45-2EC086BC076D}"/>
              </a:ext>
            </a:extLst>
          </p:cNvPr>
          <p:cNvSpPr txBox="1"/>
          <p:nvPr/>
        </p:nvSpPr>
        <p:spPr>
          <a:xfrm>
            <a:off x="2655651" y="554477"/>
            <a:ext cx="409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MECILDI FIRST RESULTS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E69272-F08A-DC77-1202-F55C0D10776A}"/>
              </a:ext>
            </a:extLst>
          </p:cNvPr>
          <p:cNvSpPr txBox="1"/>
          <p:nvPr/>
        </p:nvSpPr>
        <p:spPr>
          <a:xfrm>
            <a:off x="538981" y="1529788"/>
            <a:ext cx="97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b="1" dirty="0"/>
              <a:t>APPLICATION TO SOME </a:t>
            </a:r>
            <a:r>
              <a:rPr lang="es-US" b="1" dirty="0" err="1"/>
              <a:t>gTLDs</a:t>
            </a:r>
            <a:r>
              <a:rPr lang="es-US" b="1" dirty="0"/>
              <a:t>, as </a:t>
            </a:r>
            <a:r>
              <a:rPr lang="es-US" b="1" dirty="0" err="1"/>
              <a:t>for</a:t>
            </a:r>
            <a:r>
              <a:rPr lang="es-US" b="1" dirty="0"/>
              <a:t> </a:t>
            </a:r>
            <a:r>
              <a:rPr lang="es-US" b="1" dirty="0" err="1"/>
              <a:t>example</a:t>
            </a:r>
            <a:r>
              <a:rPr lang="es-US" b="1" dirty="0"/>
              <a:t> .</a:t>
            </a:r>
            <a:r>
              <a:rPr lang="es-US" b="1" dirty="0" err="1"/>
              <a:t>eus</a:t>
            </a:r>
            <a:r>
              <a:rPr lang="es-US" b="1" dirty="0"/>
              <a:t> (</a:t>
            </a:r>
            <a:r>
              <a:rPr lang="es-US" b="1" dirty="0" err="1"/>
              <a:t>for</a:t>
            </a:r>
            <a:r>
              <a:rPr lang="es-US" b="1" dirty="0"/>
              <a:t> </a:t>
            </a:r>
            <a:r>
              <a:rPr lang="es-US" b="1" dirty="0" err="1"/>
              <a:t>basque</a:t>
            </a:r>
            <a:r>
              <a:rPr lang="es-US" b="1" dirty="0"/>
              <a:t> </a:t>
            </a:r>
            <a:r>
              <a:rPr lang="es-US" b="1" dirty="0" err="1"/>
              <a:t>language</a:t>
            </a:r>
            <a:r>
              <a:rPr lang="es-US" b="1" dirty="0"/>
              <a:t>), .</a:t>
            </a:r>
            <a:r>
              <a:rPr lang="es-US" b="1" dirty="0" err="1"/>
              <a:t>quebec</a:t>
            </a:r>
            <a:r>
              <a:rPr lang="es-US" b="1" dirty="0"/>
              <a:t> </a:t>
            </a:r>
            <a:r>
              <a:rPr lang="es-US" b="1" dirty="0" err="1"/>
              <a:t>or</a:t>
            </a:r>
            <a:r>
              <a:rPr lang="es-US" b="1" dirty="0"/>
              <a:t> .</a:t>
            </a:r>
            <a:r>
              <a:rPr lang="es-US" b="1" dirty="0" err="1"/>
              <a:t>paris</a:t>
            </a:r>
            <a:endParaRPr lang="en-US" b="1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8BB0C03-65E9-3107-EF9F-51AB95AD95D8}"/>
              </a:ext>
            </a:extLst>
          </p:cNvPr>
          <p:cNvGraphicFramePr>
            <a:graphicFrameLocks noGrp="1"/>
          </p:cNvGraphicFramePr>
          <p:nvPr/>
        </p:nvGraphicFramePr>
        <p:xfrm>
          <a:off x="1138136" y="2303428"/>
          <a:ext cx="2227634" cy="1581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063">
                  <a:extLst>
                    <a:ext uri="{9D8B030D-6E8A-4147-A177-3AD203B41FA5}">
                      <a16:colId xmlns:a16="http://schemas.microsoft.com/office/drawing/2014/main" val="4206220513"/>
                    </a:ext>
                  </a:extLst>
                </a:gridCol>
                <a:gridCol w="1318571">
                  <a:extLst>
                    <a:ext uri="{9D8B030D-6E8A-4147-A177-3AD203B41FA5}">
                      <a16:colId xmlns:a16="http://schemas.microsoft.com/office/drawing/2014/main" val="30867236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eus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31 476  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26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MultiR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2.57  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054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%Multi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96.54%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02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AvgL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2.63  </a:t>
                      </a:r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34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GooT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74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IDN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0.15%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69235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8D4EDBE-D6DB-560D-A0B2-D5019F65A0B6}"/>
              </a:ext>
            </a:extLst>
          </p:cNvPr>
          <p:cNvGraphicFramePr>
            <a:graphicFrameLocks noGrp="1"/>
          </p:cNvGraphicFramePr>
          <p:nvPr/>
        </p:nvGraphicFramePr>
        <p:xfrm>
          <a:off x="1138136" y="4061387"/>
          <a:ext cx="2140086" cy="25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043">
                  <a:extLst>
                    <a:ext uri="{9D8B030D-6E8A-4147-A177-3AD203B41FA5}">
                      <a16:colId xmlns:a16="http://schemas.microsoft.com/office/drawing/2014/main" val="2742282606"/>
                    </a:ext>
                  </a:extLst>
                </a:gridCol>
                <a:gridCol w="1070043">
                  <a:extLst>
                    <a:ext uri="{9D8B030D-6E8A-4147-A177-3AD203B41FA5}">
                      <a16:colId xmlns:a16="http://schemas.microsoft.com/office/drawing/2014/main" val="42903499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Spanish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36.53%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07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Basque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36.38%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3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English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10.71%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7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French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6.73%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51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Catalan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1.00%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76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German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0.93%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6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Italian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0.53%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16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Portuguese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0.48%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13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Japanese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0.32%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53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Chinese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0.28%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30245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5AE62B6-19EC-1D2A-EC2F-947DB5BED31F}"/>
              </a:ext>
            </a:extLst>
          </p:cNvPr>
          <p:cNvGraphicFramePr>
            <a:graphicFrameLocks noGrp="1"/>
          </p:cNvGraphicFramePr>
          <p:nvPr/>
        </p:nvGraphicFramePr>
        <p:xfrm>
          <a:off x="4348264" y="2220158"/>
          <a:ext cx="2686455" cy="1581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884">
                  <a:extLst>
                    <a:ext uri="{9D8B030D-6E8A-4147-A177-3AD203B41FA5}">
                      <a16:colId xmlns:a16="http://schemas.microsoft.com/office/drawing/2014/main" val="1646822906"/>
                    </a:ext>
                  </a:extLst>
                </a:gridCol>
                <a:gridCol w="1318571">
                  <a:extLst>
                    <a:ext uri="{9D8B030D-6E8A-4147-A177-3AD203B41FA5}">
                      <a16:colId xmlns:a16="http://schemas.microsoft.com/office/drawing/2014/main" val="2656272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quebec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14 572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1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MultiR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1.72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75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%Multi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49.98%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22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AvgL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2.45  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84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GooT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0.35%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23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IDN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7.88%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35757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06BF87B-9B07-4F75-BD12-5F8DE1C9CBEC}"/>
              </a:ext>
            </a:extLst>
          </p:cNvPr>
          <p:cNvGraphicFramePr>
            <a:graphicFrameLocks noGrp="1"/>
          </p:cNvGraphicFramePr>
          <p:nvPr/>
        </p:nvGraphicFramePr>
        <p:xfrm>
          <a:off x="4417168" y="3954382"/>
          <a:ext cx="2548646" cy="25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323">
                  <a:extLst>
                    <a:ext uri="{9D8B030D-6E8A-4147-A177-3AD203B41FA5}">
                      <a16:colId xmlns:a16="http://schemas.microsoft.com/office/drawing/2014/main" val="2974025180"/>
                    </a:ext>
                  </a:extLst>
                </a:gridCol>
                <a:gridCol w="1274323">
                  <a:extLst>
                    <a:ext uri="{9D8B030D-6E8A-4147-A177-3AD203B41FA5}">
                      <a16:colId xmlns:a16="http://schemas.microsoft.com/office/drawing/2014/main" val="10132369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46.16%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86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39.94%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10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4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40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34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Portuguese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89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Japanese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13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Dutch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78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Chinese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87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Korean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739116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E3A8A25-50C0-3679-BBCB-08764AE725A0}"/>
              </a:ext>
            </a:extLst>
          </p:cNvPr>
          <p:cNvGraphicFramePr>
            <a:graphicFrameLocks noGrp="1"/>
          </p:cNvGraphicFramePr>
          <p:nvPr/>
        </p:nvGraphicFramePr>
        <p:xfrm>
          <a:off x="8017213" y="2220158"/>
          <a:ext cx="2686455" cy="164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884">
                  <a:extLst>
                    <a:ext uri="{9D8B030D-6E8A-4147-A177-3AD203B41FA5}">
                      <a16:colId xmlns:a16="http://schemas.microsoft.com/office/drawing/2014/main" val="522040089"/>
                    </a:ext>
                  </a:extLst>
                </a:gridCol>
                <a:gridCol w="1318571">
                  <a:extLst>
                    <a:ext uri="{9D8B030D-6E8A-4147-A177-3AD203B41FA5}">
                      <a16:colId xmlns:a16="http://schemas.microsoft.com/office/drawing/2014/main" val="38818630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paris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20 505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MultiR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2.48  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014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%Multi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46.91%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52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AvgL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4.14  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87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GooT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0.37%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36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IDN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2602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07FFBEA9-74EF-63F4-A19C-8394BC954CBE}"/>
              </a:ext>
            </a:extLst>
          </p:cNvPr>
          <p:cNvGraphicFramePr>
            <a:graphicFrameLocks noGrp="1"/>
          </p:cNvGraphicFramePr>
          <p:nvPr/>
        </p:nvGraphicFramePr>
        <p:xfrm>
          <a:off x="8141239" y="4061387"/>
          <a:ext cx="2548646" cy="25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323">
                  <a:extLst>
                    <a:ext uri="{9D8B030D-6E8A-4147-A177-3AD203B41FA5}">
                      <a16:colId xmlns:a16="http://schemas.microsoft.com/office/drawing/2014/main" val="2761643096"/>
                    </a:ext>
                  </a:extLst>
                </a:gridCol>
                <a:gridCol w="1274323">
                  <a:extLst>
                    <a:ext uri="{9D8B030D-6E8A-4147-A177-3AD203B41FA5}">
                      <a16:colId xmlns:a16="http://schemas.microsoft.com/office/drawing/2014/main" val="33755977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30.57%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79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26.55%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42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6.38%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6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4.79%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807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Italian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3.55%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45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Portuguese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48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Dutch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8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Chinese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264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Japanese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1.88%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51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OTHERL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1.85%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03853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176195F-4EEC-1CCE-1F93-5EBFF85D1CEF}"/>
              </a:ext>
            </a:extLst>
          </p:cNvPr>
          <p:cNvSpPr txBox="1"/>
          <p:nvPr/>
        </p:nvSpPr>
        <p:spPr>
          <a:xfrm>
            <a:off x="3114136" y="439947"/>
            <a:ext cx="477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/>
              <a:t>MECILDI FIRST RESULTS : </a:t>
            </a:r>
            <a:r>
              <a:rPr lang="es-US" sz="2800" b="1" dirty="0" err="1"/>
              <a:t>gTLDs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178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E2D6DA-60DF-431B-A3A9-2EFFF0687CE1}"/>
              </a:ext>
            </a:extLst>
          </p:cNvPr>
          <p:cNvSpPr txBox="1"/>
          <p:nvPr/>
        </p:nvSpPr>
        <p:spPr>
          <a:xfrm>
            <a:off x="2366683" y="466164"/>
            <a:ext cx="7104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n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Quelle sera la future langue d'Internet ? | TextMaster">
            <a:extLst>
              <a:ext uri="{FF2B5EF4-FFF2-40B4-BE49-F238E27FC236}">
                <a16:creationId xmlns:a16="http://schemas.microsoft.com/office/drawing/2014/main" id="{6EC8166D-287D-41B1-AEF0-A2DB6D1B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59" y="2703979"/>
            <a:ext cx="6424053" cy="310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E0CA951-1264-9ED7-F642-79215A454D5A}"/>
              </a:ext>
            </a:extLst>
          </p:cNvPr>
          <p:cNvGraphicFramePr>
            <a:graphicFrameLocks noGrp="1"/>
          </p:cNvGraphicFramePr>
          <p:nvPr/>
        </p:nvGraphicFramePr>
        <p:xfrm>
          <a:off x="767752" y="1901106"/>
          <a:ext cx="2667825" cy="469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275">
                  <a:extLst>
                    <a:ext uri="{9D8B030D-6E8A-4147-A177-3AD203B41FA5}">
                      <a16:colId xmlns:a16="http://schemas.microsoft.com/office/drawing/2014/main" val="2587760810"/>
                    </a:ext>
                  </a:extLst>
                </a:gridCol>
                <a:gridCol w="889275">
                  <a:extLst>
                    <a:ext uri="{9D8B030D-6E8A-4147-A177-3AD203B41FA5}">
                      <a16:colId xmlns:a16="http://schemas.microsoft.com/office/drawing/2014/main" val="2624706615"/>
                    </a:ext>
                  </a:extLst>
                </a:gridCol>
                <a:gridCol w="889275">
                  <a:extLst>
                    <a:ext uri="{9D8B030D-6E8A-4147-A177-3AD203B41FA5}">
                      <a16:colId xmlns:a16="http://schemas.microsoft.com/office/drawing/2014/main" val="1734186678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%PAGES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%SITES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09" marR="5109" marT="5109" marB="0" anchor="b"/>
                </a:tc>
                <a:extLst>
                  <a:ext uri="{0D108BD9-81ED-4DB2-BD59-A6C34878D82A}">
                    <a16:rowId xmlns:a16="http://schemas.microsoft.com/office/drawing/2014/main" val="36132358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100.00%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715.60%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/>
                </a:tc>
                <a:extLst>
                  <a:ext uri="{0D108BD9-81ED-4DB2-BD59-A6C34878D82A}">
                    <a16:rowId xmlns:a16="http://schemas.microsoft.com/office/drawing/2014/main" val="130657829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English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12.66%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90.58%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9582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German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7.26%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51.94%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454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French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7.24%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51.81%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265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Spanish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6.63%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47.48%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7287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Italian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4.87%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34.82%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285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Portuguese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4.13%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29.55%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944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Dutch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3.75%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26.81%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262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Russian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3.05%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21.83%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32246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Polish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2.96%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21.18%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3237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Japanese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2.86%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20.50%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4202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Chinese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2.71%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19.38%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957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Swedish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2.08%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14.88%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8528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Korean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2.03%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14.53%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464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Turkish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1.93%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13.78%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776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Arabic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1.92%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13.76%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473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Czech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1.80%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12.88%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95544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Danish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1.72%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12.30%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53638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Indonesian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1.68%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12.02%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9683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Finnish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1.60%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11.43%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552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Romanian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1.49%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10.70%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0114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Hungarian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1.48%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10.62%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3249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OTHERL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1.45%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10.39%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51358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Ukrainian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1.40%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10.00%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9" marR="5109" marT="510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2209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6D2EB86-447B-153A-AC83-B0AF1C5F8448}"/>
              </a:ext>
            </a:extLst>
          </p:cNvPr>
          <p:cNvSpPr txBox="1"/>
          <p:nvPr/>
        </p:nvSpPr>
        <p:spPr>
          <a:xfrm>
            <a:off x="1319842" y="586596"/>
            <a:ext cx="8327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400" b="1" dirty="0">
                <a:solidFill>
                  <a:schemeClr val="bg1"/>
                </a:solidFill>
              </a:rPr>
              <a:t>FOCUS</a:t>
            </a:r>
            <a:r>
              <a:rPr lang="es-US" sz="2400" b="1" dirty="0"/>
              <a:t>MECILDI FIRST RESULTS : MULTILINGUAL SITES@TRANCO</a:t>
            </a:r>
            <a:endParaRPr lang="en-US" sz="2400" b="1" dirty="0"/>
          </a:p>
          <a:p>
            <a:r>
              <a:rPr lang="es-US" sz="2400" b="1" dirty="0">
                <a:solidFill>
                  <a:schemeClr val="bg1"/>
                </a:solidFill>
              </a:rPr>
              <a:t>AL WEB SITES@TRANCO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10EE88-332E-1E25-7C31-B49757E45910}"/>
              </a:ext>
            </a:extLst>
          </p:cNvPr>
          <p:cNvSpPr txBox="1"/>
          <p:nvPr/>
        </p:nvSpPr>
        <p:spPr>
          <a:xfrm>
            <a:off x="4787660" y="2156604"/>
            <a:ext cx="6771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More than 90% of sites have an English </a:t>
            </a:r>
            <a:r>
              <a:rPr lang="en-US" dirty="0" err="1"/>
              <a:t>versión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 less tan 13% of web pages are in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contradiction here: there are 7.16 languages avg per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Around 50% sites have German, French and Spanish </a:t>
            </a:r>
            <a:r>
              <a:rPr lang="en-US" dirty="0" err="1"/>
              <a:t>versión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Around 1/3 sites have Italian &amp; Portuguese </a:t>
            </a:r>
            <a:r>
              <a:rPr lang="en-US" dirty="0" err="1"/>
              <a:t>versión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1/4 and 1/5 sites have Dutch, Russian, Polish, Japanese and Chinese </a:t>
            </a:r>
            <a:r>
              <a:rPr lang="en-US" dirty="0" err="1"/>
              <a:t>versión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13% is very close to the percentage of L1+L2 speakers amongst total world L1+L2 speakers. (Source Ethnologue 2024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: 14.13% = 1.515 B/ 10.72B)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D2EB86-447B-153A-AC83-B0AF1C5F8448}"/>
              </a:ext>
            </a:extLst>
          </p:cNvPr>
          <p:cNvSpPr txBox="1"/>
          <p:nvPr/>
        </p:nvSpPr>
        <p:spPr>
          <a:xfrm>
            <a:off x="1319842" y="586596"/>
            <a:ext cx="7462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400" b="1" dirty="0">
                <a:solidFill>
                  <a:schemeClr val="bg1"/>
                </a:solidFill>
              </a:rPr>
              <a:t>FOCUS</a:t>
            </a:r>
            <a:r>
              <a:rPr lang="es-US" sz="2400" b="1" dirty="0"/>
              <a:t>MECILDI FIRST RESULTS : A  CLEAR CONFIRMATION</a:t>
            </a:r>
            <a:endParaRPr lang="en-US" sz="2400" b="1" dirty="0"/>
          </a:p>
          <a:p>
            <a:r>
              <a:rPr lang="es-US" sz="2400" b="1" dirty="0">
                <a:solidFill>
                  <a:schemeClr val="bg1"/>
                </a:solidFill>
              </a:rPr>
              <a:t>AL WEB SITES@TRANCO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5F0C9C-445B-4753-4B16-2C2A5EDFA3DF}"/>
              </a:ext>
            </a:extLst>
          </p:cNvPr>
          <p:cNvSpPr txBox="1"/>
          <p:nvPr/>
        </p:nvSpPr>
        <p:spPr>
          <a:xfrm>
            <a:off x="2382355" y="2165230"/>
            <a:ext cx="742729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US" dirty="0"/>
              <a:t>MECILDI CONFIRM OBDILCI’S PREDICTIONS ON ENGLISH (20% OF WEBPAGES)</a:t>
            </a:r>
          </a:p>
          <a:p>
            <a:endParaRPr lang="es-US" dirty="0"/>
          </a:p>
          <a:p>
            <a:r>
              <a:rPr lang="es-US" dirty="0"/>
              <a:t>MECILDI COFIRMS FIRST STUDIES BASED ON DATAPROVIDER.COM</a:t>
            </a:r>
          </a:p>
          <a:p>
            <a:endParaRPr lang="es-US" dirty="0"/>
          </a:p>
          <a:p>
            <a:r>
              <a:rPr lang="es-US" dirty="0"/>
              <a:t>A NEW AVENUE FOR STUDIES ON WEB MULTILINGUALIM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1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E2D6DA-60DF-431B-A3A9-2EFFF0687CE1}"/>
              </a:ext>
            </a:extLst>
          </p:cNvPr>
          <p:cNvSpPr txBox="1"/>
          <p:nvPr/>
        </p:nvSpPr>
        <p:spPr>
          <a:xfrm>
            <a:off x="2366683" y="466164"/>
            <a:ext cx="6307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AI and digital languages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Quelle sera la future langue d'Internet ? | TextMaster">
            <a:extLst>
              <a:ext uri="{FF2B5EF4-FFF2-40B4-BE49-F238E27FC236}">
                <a16:creationId xmlns:a16="http://schemas.microsoft.com/office/drawing/2014/main" id="{6EC8166D-287D-41B1-AEF0-A2DB6D1B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59" y="2703979"/>
            <a:ext cx="6424053" cy="310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2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A612493-FD53-4F4F-AAEE-A48DD497D04E}"/>
              </a:ext>
            </a:extLst>
          </p:cNvPr>
          <p:cNvSpPr txBox="1"/>
          <p:nvPr/>
        </p:nvSpPr>
        <p:spPr>
          <a:xfrm>
            <a:off x="1257300" y="1323975"/>
            <a:ext cx="749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dirty="0"/>
              <a:t>The internet is now the most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 space </a:t>
            </a:r>
            <a:r>
              <a:rPr lang="en" dirty="0"/>
              <a:t>ever created.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27BD1-251F-4795-AF5A-CDB86B771595}"/>
              </a:ext>
            </a:extLst>
          </p:cNvPr>
          <p:cNvSpPr/>
          <p:nvPr/>
        </p:nvSpPr>
        <p:spPr>
          <a:xfrm>
            <a:off x="1257299" y="2274838"/>
            <a:ext cx="8313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dirty="0"/>
              <a:t>The lingua franca of the internet is not English, but </a:t>
            </a:r>
            <a:r>
              <a:rPr lang="en" b="1" dirty="0"/>
              <a:t>translation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120A3-7BE3-4D13-BCC3-8FA8953863A4}"/>
              </a:ext>
            </a:extLst>
          </p:cNvPr>
          <p:cNvSpPr/>
          <p:nvPr/>
        </p:nvSpPr>
        <p:spPr>
          <a:xfrm>
            <a:off x="1200150" y="3200554"/>
            <a:ext cx="773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dirty="0"/>
              <a:t>WE ARE LIVING THROUGH </a:t>
            </a:r>
            <a:r>
              <a:rPr lang="en" b="1" dirty="0"/>
              <a:t>A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</a:t>
            </a:r>
            <a:r>
              <a:rPr lang="en" b="1" dirty="0"/>
              <a:t> </a:t>
            </a:r>
            <a:r>
              <a:rPr lang="en" dirty="0"/>
              <a:t>IN THE FIELD OF TRANSLATION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124B9-D2F1-4F1D-82CC-039BE8E7323E}"/>
              </a:ext>
            </a:extLst>
          </p:cNvPr>
          <p:cNvSpPr/>
          <p:nvPr/>
        </p:nvSpPr>
        <p:spPr>
          <a:xfrm>
            <a:off x="1257300" y="3965632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dirty="0"/>
              <a:t>AND THE BEGINNING OF A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 SHIFT </a:t>
            </a:r>
            <a:r>
              <a:rPr lang="en" dirty="0"/>
              <a:t>WITH LANGUAGES:</a:t>
            </a:r>
          </a:p>
          <a:p>
            <a:r>
              <a:rPr lang="en" dirty="0"/>
              <a:t>FROM INTERCOMPREHENSION SUPPORT TO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AI-ASSISTED TRANSLATION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B15C6F7-1240-47D3-987A-DCC8897CE9EE}"/>
              </a:ext>
            </a:extLst>
          </p:cNvPr>
          <p:cNvSpPr/>
          <p:nvPr/>
        </p:nvSpPr>
        <p:spPr>
          <a:xfrm>
            <a:off x="10001250" y="2921169"/>
            <a:ext cx="1600200" cy="1517481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C8D59D-B439-4D56-AB3D-3FB25519692C}"/>
              </a:ext>
            </a:extLst>
          </p:cNvPr>
          <p:cNvSpPr txBox="1"/>
          <p:nvPr/>
        </p:nvSpPr>
        <p:spPr>
          <a:xfrm>
            <a:off x="10440514" y="3261241"/>
            <a:ext cx="72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721A556-1792-4007-A013-211C74BDCCA7}"/>
              </a:ext>
            </a:extLst>
          </p:cNvPr>
          <p:cNvSpPr/>
          <p:nvPr/>
        </p:nvSpPr>
        <p:spPr>
          <a:xfrm flipH="1">
            <a:off x="8991600" y="3429000"/>
            <a:ext cx="1009650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6E3DBA-37C1-41DC-9C31-EA553AD9FA60}"/>
              </a:ext>
            </a:extLst>
          </p:cNvPr>
          <p:cNvSpPr txBox="1"/>
          <p:nvPr/>
        </p:nvSpPr>
        <p:spPr>
          <a:xfrm>
            <a:off x="9571013" y="4409390"/>
            <a:ext cx="246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/>
              <a:t>Augmented intelligence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719300-7456-4AA3-8551-143309D8FAC0}"/>
              </a:ext>
            </a:extLst>
          </p:cNvPr>
          <p:cNvSpPr txBox="1"/>
          <p:nvPr/>
        </p:nvSpPr>
        <p:spPr>
          <a:xfrm>
            <a:off x="4261701" y="4832469"/>
            <a:ext cx="203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b="1" dirty="0">
                <a:solidFill>
                  <a:srgbClr val="C00000"/>
                </a:solidFill>
              </a:rPr>
              <a:t>HOWEVER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DBBC64-B7B3-4B90-9CC1-D209641FA415}"/>
              </a:ext>
            </a:extLst>
          </p:cNvPr>
          <p:cNvSpPr txBox="1"/>
          <p:nvPr/>
        </p:nvSpPr>
        <p:spPr>
          <a:xfrm>
            <a:off x="297425" y="5869351"/>
            <a:ext cx="10538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b="1" dirty="0">
                <a:solidFill>
                  <a:srgbClr val="C00000"/>
                </a:solidFill>
              </a:rPr>
              <a:t>THE CHALLENGE OF INTEGRATING </a:t>
            </a:r>
            <a:r>
              <a:rPr lang="e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MINORITY LANGUAGES </a:t>
            </a:r>
            <a:r>
              <a:rPr lang="en" sz="2400" b="1" dirty="0" err="1">
                <a:solidFill>
                  <a:srgbClr val="C00000"/>
                </a:solidFill>
              </a:rPr>
              <a:t>REMAINS </a:t>
            </a:r>
            <a:r>
              <a:rPr lang="en" sz="2400" b="1" dirty="0">
                <a:solidFill>
                  <a:srgbClr val="C00000"/>
                </a:solidFill>
              </a:rPr>
              <a:t>IMMENSE</a:t>
            </a:r>
          </a:p>
          <a:p>
            <a:pPr algn="ctr"/>
            <a:r>
              <a:rPr lang="en" sz="2400" b="1" dirty="0">
                <a:solidFill>
                  <a:srgbClr val="C00000"/>
                </a:solidFill>
              </a:rPr>
              <a:t>MORE THAN 95% OF LANGUAGES = LESS THAN 5% OF SPEAKERS…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E410AB-0D5C-86B4-269F-8A163A25E54C}"/>
              </a:ext>
            </a:extLst>
          </p:cNvPr>
          <p:cNvSpPr txBox="1"/>
          <p:nvPr/>
        </p:nvSpPr>
        <p:spPr>
          <a:xfrm>
            <a:off x="2103647" y="248380"/>
            <a:ext cx="746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1" dirty="0"/>
              <a:t>AI AND LINGUISTIC DIVERSITY ON THE INTERNET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2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  <p:bldP spid="9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5161766" y="855287"/>
            <a:ext cx="2194560" cy="731520"/>
          </a:xfrm>
          <a:prstGeom prst="trapezoid">
            <a:avLst/>
          </a:prstGeom>
          <a:solidFill>
            <a:srgbClr val="E6C8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200" b="1" dirty="0">
                <a:solidFill>
                  <a:srgbClr val="FFFF00"/>
                </a:solidFill>
              </a:rPr>
              <a:t>LLM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837433" y="1678247"/>
            <a:ext cx="2852928" cy="731520"/>
          </a:xfrm>
          <a:prstGeom prst="trapezoid">
            <a:avLst/>
          </a:prstGeom>
          <a:solidFill>
            <a:srgbClr val="D7BEF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400" b="1" dirty="0">
                <a:solidFill>
                  <a:srgbClr val="00B050"/>
                </a:solidFill>
              </a:rPr>
              <a:t>CORPUS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4541520" y="2573251"/>
            <a:ext cx="3511296" cy="731520"/>
          </a:xfrm>
          <a:prstGeom prst="trapezoid">
            <a:avLst/>
          </a:prstGeom>
          <a:solidFill>
            <a:srgbClr val="C8B4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</a:rPr>
              <a:t>DISCOVERABILITY</a:t>
            </a:r>
            <a:endParaRPr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4212336" y="3506848"/>
            <a:ext cx="4169664" cy="731520"/>
          </a:xfrm>
          <a:prstGeom prst="trapezoid">
            <a:avLst/>
          </a:prstGeom>
          <a:solidFill>
            <a:srgbClr val="B9AAF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400" b="1" dirty="0">
                <a:solidFill>
                  <a:srgbClr val="7030A0"/>
                </a:solidFill>
              </a:rPr>
              <a:t>CONTENTS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883152" y="4480560"/>
            <a:ext cx="4828032" cy="731520"/>
          </a:xfrm>
          <a:prstGeom prst="trapezoid">
            <a:avLst/>
          </a:prstGeom>
          <a:solidFill>
            <a:srgbClr val="AAA0E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Trapezoid 6"/>
          <p:cNvSpPr/>
          <p:nvPr/>
        </p:nvSpPr>
        <p:spPr>
          <a:xfrm>
            <a:off x="3515846" y="5303520"/>
            <a:ext cx="5486400" cy="731520"/>
          </a:xfrm>
          <a:prstGeom prst="trapezoid">
            <a:avLst/>
          </a:prstGeom>
          <a:solidFill>
            <a:srgbClr val="9B96E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400" b="1" dirty="0"/>
              <a:t>DIGITAL EXISTENCE (UNICODE)</a:t>
            </a:r>
            <a:endParaRPr sz="2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AF41E4-ACAD-4079-AE83-A83F7F62B68C}"/>
              </a:ext>
            </a:extLst>
          </p:cNvPr>
          <p:cNvSpPr txBox="1"/>
          <p:nvPr/>
        </p:nvSpPr>
        <p:spPr>
          <a:xfrm>
            <a:off x="4410655" y="4565303"/>
            <a:ext cx="369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b="1" dirty="0"/>
              <a:t>TECHNOLOGICAL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774F6-6AF6-4872-B9BC-D30AF0DF4CB3}"/>
              </a:ext>
            </a:extLst>
          </p:cNvPr>
          <p:cNvSpPr/>
          <p:nvPr/>
        </p:nvSpPr>
        <p:spPr>
          <a:xfrm>
            <a:off x="1662545" y="6195753"/>
            <a:ext cx="9066900" cy="18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C1C3CA-18E2-4B1E-A66C-23986DA21992}"/>
              </a:ext>
            </a:extLst>
          </p:cNvPr>
          <p:cNvSpPr txBox="1"/>
          <p:nvPr/>
        </p:nvSpPr>
        <p:spPr>
          <a:xfrm>
            <a:off x="9512348" y="5442529"/>
            <a:ext cx="24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750 OBDILCI estimate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B089B1-7C68-4F92-8E56-1420F7C71924}"/>
              </a:ext>
            </a:extLst>
          </p:cNvPr>
          <p:cNvSpPr txBox="1"/>
          <p:nvPr/>
        </p:nvSpPr>
        <p:spPr>
          <a:xfrm>
            <a:off x="11129818" y="61043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7500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1B53ED-2F02-4089-BD3A-848BA55FD5C8}"/>
              </a:ext>
            </a:extLst>
          </p:cNvPr>
          <p:cNvSpPr txBox="1"/>
          <p:nvPr/>
        </p:nvSpPr>
        <p:spPr>
          <a:xfrm>
            <a:off x="8876144" y="4660670"/>
            <a:ext cx="218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250 Google Translate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67B3DF-B7C9-47A3-8078-EC6C5C056C72}"/>
              </a:ext>
            </a:extLst>
          </p:cNvPr>
          <p:cNvSpPr txBox="1"/>
          <p:nvPr/>
        </p:nvSpPr>
        <p:spPr>
          <a:xfrm>
            <a:off x="8517221" y="369414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343 </a:t>
            </a:r>
            <a:r>
              <a:rPr lang="en" b="1" dirty="0" err="1"/>
              <a:t>Wikipedia</a:t>
            </a:r>
            <a:endParaRPr lang="fr-FR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D7CC7A-AF6C-4E70-A3F5-4C9C22B3A201}"/>
              </a:ext>
            </a:extLst>
          </p:cNvPr>
          <p:cNvSpPr txBox="1"/>
          <p:nvPr/>
        </p:nvSpPr>
        <p:spPr>
          <a:xfrm>
            <a:off x="8169209" y="270479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100?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1508CD-8CAA-4DB1-B996-39BE1B571EB4}"/>
              </a:ext>
            </a:extLst>
          </p:cNvPr>
          <p:cNvSpPr txBox="1"/>
          <p:nvPr/>
        </p:nvSpPr>
        <p:spPr>
          <a:xfrm>
            <a:off x="7789763" y="193061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50?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3F21DE-A259-4406-BAEA-B77C80D59B72}"/>
              </a:ext>
            </a:extLst>
          </p:cNvPr>
          <p:cNvSpPr txBox="1"/>
          <p:nvPr/>
        </p:nvSpPr>
        <p:spPr>
          <a:xfrm>
            <a:off x="7427308" y="101582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20?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EEFE8A-E551-4CEB-A43B-BEAA67D5AB23}"/>
              </a:ext>
            </a:extLst>
          </p:cNvPr>
          <p:cNvSpPr txBox="1"/>
          <p:nvPr/>
        </p:nvSpPr>
        <p:spPr>
          <a:xfrm>
            <a:off x="332509" y="508000"/>
            <a:ext cx="33078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" b="1" dirty="0"/>
              <a:t>LEVELS OF </a:t>
            </a:r>
            <a:br>
              <a:rPr lang="fr-FR" b="1" dirty="0"/>
            </a:br>
            <a:r>
              <a:rPr lang="en" b="1" dirty="0"/>
              <a:t>LANGUAGE DIGITIZATION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F3460175-F42B-432D-8705-70EBEA47EADE}"/>
              </a:ext>
            </a:extLst>
          </p:cNvPr>
          <p:cNvSpPr/>
          <p:nvPr/>
        </p:nvSpPr>
        <p:spPr>
          <a:xfrm rot="10800000">
            <a:off x="2189018" y="1246909"/>
            <a:ext cx="286327" cy="4948844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06D2E4-A6BF-4117-BAB0-A3BF6ABEA5C4}"/>
              </a:ext>
            </a:extLst>
          </p:cNvPr>
          <p:cNvSpPr txBox="1"/>
          <p:nvPr/>
        </p:nvSpPr>
        <p:spPr>
          <a:xfrm>
            <a:off x="4650383" y="0"/>
            <a:ext cx="231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200" b="1" dirty="0"/>
              <a:t>REFERENCES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181526-BA22-4FC4-BB17-9013543D9F4F}"/>
              </a:ext>
            </a:extLst>
          </p:cNvPr>
          <p:cNvSpPr txBox="1"/>
          <p:nvPr/>
        </p:nvSpPr>
        <p:spPr>
          <a:xfrm>
            <a:off x="221044" y="897006"/>
            <a:ext cx="10881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Pimienta, D., 2022. </a:t>
            </a:r>
            <a:r>
              <a:rPr lang="en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Resource: Indicators on the presence of languages in the Internet </a:t>
            </a:r>
            <a:r>
              <a:rPr lang="en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Proceedings of the 1st Annual Meeting of the ELRA/ISCA Interest Group on Underfunded Languages; June 24-25, 2022; Marseille, France. pp. 83–91. </a:t>
            </a:r>
            <a:r>
              <a:rPr lang="en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https://aclanthology.org/2022.sigul-1.11/</a:t>
            </a:r>
            <a:endParaRPr lang="en" sz="1400" u="sng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version: </a:t>
            </a:r>
            <a:r>
              <a:rPr lang="en" sz="1400" u="sng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https://obdilci.org/wp-content/uploads/2024/01/Res.Ind_.lang_.Internet.fr_.pdf</a:t>
            </a:r>
            <a:r>
              <a:rPr lang="en" sz="1400" u="sng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" sz="1400" u="sng" dirty="0">
              <a:solidFill>
                <a:srgbClr val="0563C1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Pimienta, D., Blanco, A., Müller de Oliveira, G., 2023. </a:t>
            </a:r>
            <a:r>
              <a:rPr lang="e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behind the unprecedented production of indicators of the presence of languages in the Internet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Frontiers in Research Metrics and Analytics. Flight. 8 </a:t>
            </a:r>
            <a:r>
              <a:rPr lang="en" sz="1400" dirty="0"/>
              <a:t>- </a:t>
            </a:r>
            <a:r>
              <a:rPr lang="en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https://doi.org/10.3389/frma.2023.1149347 -</a:t>
            </a:r>
            <a:endParaRPr lang="fr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version :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https://obdilci.org/wp-content/uploads/2024/01/METHODV3.fr_.pdf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Pimienta, D. 2024 . </a:t>
            </a:r>
            <a:r>
              <a:rPr lang="e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true that more than half the Web contents are in English? If Web multilingualism is paid due attention then no!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Forum for Linguistic studies, Vol. 6, Iss. 5 - </a:t>
            </a:r>
            <a:r>
              <a:rPr lang="en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https://doi.org/10.30564/fls.v6i5.7144</a:t>
            </a:r>
            <a:endParaRPr lang="e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version :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https://obdilci.org/wp-content/uploads/2024/11/FLS-7144-6-5.en_.fr_.docx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Pimienta, D. 2025. </a:t>
            </a:r>
            <a:r>
              <a:rPr lang="e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and comparisons of all methods for the measurement of languages online and implications on Internet's lingua franca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LT4ALL2025, Paris-UNESCO ,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https://obdilci.org/wp-content/uploads/2025/01/LangOnlineReport.do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cx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 version :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https://obdilci.org/wp-content/uploads/2025/07/LangOnlineReport.en_.fr_.pdf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Pimienta, D. 2026. </a:t>
            </a:r>
            <a:r>
              <a:rPr lang="e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 diversity on the Internet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"From Babel to Artificial Intelligence – Multilingualism from Dante to the Present Day </a:t>
            </a:r>
            <a:r>
              <a:rPr lang="e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Christian Tremblay, José Carlos </a:t>
            </a:r>
            <a:r>
              <a:rPr lang="e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Herreras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Multilingualism Collection, published by the European Observatory of Multilingualism. ISBN: 9791042488130 – 1/2026 -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https://obdilci.org/wp-content/uploads/2026/01/BabelIA-DLI.pdf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 D., Field M., 2026.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MECILDI: computing languages and multilingualism indicators of any series of web sites with due attention to web multilingualism - Application on TRANCO and comparation with W3Techs,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Preprint </a:t>
            </a:r>
            <a:r>
              <a:rPr lang="en-US" sz="1600" b="0" i="0" dirty="0">
                <a:solidFill>
                  <a:srgbClr val="525254"/>
                </a:solidFill>
                <a:effectLst/>
                <a:latin typeface="Inter Var"/>
                <a:hlinkClick r:id="rId11"/>
              </a:rPr>
              <a:t>https://doi.org/10.13140/RG.2.2.33908.10886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9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EC00EB0-3488-4D39-905B-6520A0CFA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467353"/>
              </p:ext>
            </p:extLst>
          </p:nvPr>
        </p:nvGraphicFramePr>
        <p:xfrm>
          <a:off x="489527" y="1385455"/>
          <a:ext cx="10196946" cy="341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58B4675-99E7-43C2-8A22-7AD5C8AE2836}"/>
              </a:ext>
            </a:extLst>
          </p:cNvPr>
          <p:cNvSpPr/>
          <p:nvPr/>
        </p:nvSpPr>
        <p:spPr>
          <a:xfrm>
            <a:off x="1113127" y="4800600"/>
            <a:ext cx="895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</a:rPr>
              <a:t>7613 6267</a:t>
            </a:r>
            <a:r>
              <a:rPr lang="en" dirty="0"/>
              <a:t>             </a:t>
            </a: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</a:rPr>
              <a:t>5189</a:t>
            </a:r>
            <a:r>
              <a:rPr lang="en" dirty="0"/>
              <a:t>           </a:t>
            </a: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</a:rPr>
              <a:t>3205</a:t>
            </a:r>
            <a:r>
              <a:rPr lang="en" dirty="0"/>
              <a:t>          </a:t>
            </a: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</a:rPr>
              <a:t>1406</a:t>
            </a:r>
            <a:r>
              <a:rPr lang="en" dirty="0"/>
              <a:t>              </a:t>
            </a: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</a:rPr>
              <a:t>447</a:t>
            </a:r>
            <a:r>
              <a:rPr lang="en" dirty="0"/>
              <a:t>             </a:t>
            </a: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</a:rPr>
              <a:t>125</a:t>
            </a:r>
            <a:r>
              <a:rPr lang="en" dirty="0"/>
              <a:t>             </a:t>
            </a: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  <a:r>
              <a:rPr lang="en" dirty="0"/>
              <a:t>                  </a:t>
            </a: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91FE5F-E39C-42C7-8C59-6B2E771DC39B}"/>
              </a:ext>
            </a:extLst>
          </p:cNvPr>
          <p:cNvSpPr txBox="1"/>
          <p:nvPr/>
        </p:nvSpPr>
        <p:spPr>
          <a:xfrm>
            <a:off x="1016000" y="5861961"/>
            <a:ext cx="62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Source: Ethnologue 2024, before grouping the macro-languages</a:t>
            </a:r>
          </a:p>
        </p:txBody>
      </p:sp>
    </p:spTree>
    <p:extLst>
      <p:ext uri="{BB962C8B-B14F-4D97-AF65-F5344CB8AC3E}">
        <p14:creationId xmlns:p14="http://schemas.microsoft.com/office/powerpoint/2010/main" val="21650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F9B656-81E8-4E70-A23E-2CCAA65BFDD7}"/>
              </a:ext>
            </a:extLst>
          </p:cNvPr>
          <p:cNvSpPr txBox="1"/>
          <p:nvPr/>
        </p:nvSpPr>
        <p:spPr>
          <a:xfrm>
            <a:off x="4049906" y="583786"/>
            <a:ext cx="396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200" b="1" dirty="0"/>
              <a:t>The linguistic paradox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86E05AB-A9D7-4283-B3DF-1DD3C5AC6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84507"/>
              </p:ext>
            </p:extLst>
          </p:nvPr>
        </p:nvGraphicFramePr>
        <p:xfrm>
          <a:off x="3404132" y="2881448"/>
          <a:ext cx="5820737" cy="3224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125">
                  <a:extLst>
                    <a:ext uri="{9D8B030D-6E8A-4147-A177-3AD203B41FA5}">
                      <a16:colId xmlns:a16="http://schemas.microsoft.com/office/drawing/2014/main" val="4221202509"/>
                    </a:ext>
                  </a:extLst>
                </a:gridCol>
                <a:gridCol w="2101806">
                  <a:extLst>
                    <a:ext uri="{9D8B030D-6E8A-4147-A177-3AD203B41FA5}">
                      <a16:colId xmlns:a16="http://schemas.microsoft.com/office/drawing/2014/main" val="3457694052"/>
                    </a:ext>
                  </a:extLst>
                </a:gridCol>
                <a:gridCol w="2101806">
                  <a:extLst>
                    <a:ext uri="{9D8B030D-6E8A-4147-A177-3AD203B41FA5}">
                      <a16:colId xmlns:a16="http://schemas.microsoft.com/office/drawing/2014/main" val="1781126603"/>
                    </a:ext>
                  </a:extLst>
                </a:gridCol>
              </a:tblGrid>
              <a:tr h="353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L1&gt;1M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25746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LANGUAGES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7,226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9169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4.6%</a:t>
                      </a:r>
                      <a:endParaRPr lang="fr-F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20484"/>
                  </a:ext>
                </a:extLst>
              </a:tr>
              <a:tr h="664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L1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7,062,906,326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7,433,499,219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30740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95.0%</a:t>
                      </a:r>
                      <a:endParaRPr lang="fr-F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57588"/>
                  </a:ext>
                </a:extLst>
              </a:tr>
              <a:tr h="664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SPEAKERS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L1+L2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10,303,359,711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10,725,223,758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85601"/>
                  </a:ext>
                </a:extLst>
              </a:tr>
              <a:tr h="481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96.1%</a:t>
                      </a:r>
                      <a:endParaRPr lang="fr-F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9412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6A4CD4E-94B8-43E3-84CB-356A1E35F18B}"/>
              </a:ext>
            </a:extLst>
          </p:cNvPr>
          <p:cNvSpPr txBox="1"/>
          <p:nvPr/>
        </p:nvSpPr>
        <p:spPr>
          <a:xfrm>
            <a:off x="2270276" y="6435746"/>
            <a:ext cx="62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Source: Ethnologue 2024, before grouping the macro-languages</a:t>
            </a:r>
          </a:p>
        </p:txBody>
      </p:sp>
      <p:pic>
        <p:nvPicPr>
          <p:cNvPr id="7170" name="Picture 2" descr="Difference Between a Balanced and Unbalanced Rating Scales – Data Force">
            <a:extLst>
              <a:ext uri="{FF2B5EF4-FFF2-40B4-BE49-F238E27FC236}">
                <a16:creationId xmlns:a16="http://schemas.microsoft.com/office/drawing/2014/main" id="{4BBEF49D-794D-471A-BC03-A278F123B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7" y="1005443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7E82F80-45B0-4A7F-B5F1-10B37AAD057A}"/>
              </a:ext>
            </a:extLst>
          </p:cNvPr>
          <p:cNvSpPr txBox="1"/>
          <p:nvPr/>
        </p:nvSpPr>
        <p:spPr>
          <a:xfrm>
            <a:off x="5179894" y="1886505"/>
            <a:ext cx="851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200" b="1" dirty="0"/>
              <a:t>LANGUAGES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23BD5C-031C-4170-AF2E-CB4F654FCA3F}"/>
              </a:ext>
            </a:extLst>
          </p:cNvPr>
          <p:cNvSpPr txBox="1"/>
          <p:nvPr/>
        </p:nvSpPr>
        <p:spPr>
          <a:xfrm>
            <a:off x="6160655" y="1916454"/>
            <a:ext cx="806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200" b="1" dirty="0"/>
              <a:t>Speakers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8207592-4ED5-4287-84E0-5FDCB72E3764}"/>
              </a:ext>
            </a:extLst>
          </p:cNvPr>
          <p:cNvCxnSpPr/>
          <p:nvPr/>
        </p:nvCxnSpPr>
        <p:spPr>
          <a:xfrm>
            <a:off x="9868938" y="4421402"/>
            <a:ext cx="789826" cy="563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C4CF24E-F24C-4A52-8A30-3D48BBEE318D}"/>
              </a:ext>
            </a:extLst>
          </p:cNvPr>
          <p:cNvCxnSpPr>
            <a:cxnSpLocks/>
          </p:cNvCxnSpPr>
          <p:nvPr/>
        </p:nvCxnSpPr>
        <p:spPr>
          <a:xfrm flipV="1">
            <a:off x="9868938" y="5101540"/>
            <a:ext cx="789826" cy="39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D4D2BD9-7B75-4393-AD09-49A1A69B7A04}"/>
              </a:ext>
            </a:extLst>
          </p:cNvPr>
          <p:cNvSpPr txBox="1"/>
          <p:nvPr/>
        </p:nvSpPr>
        <p:spPr>
          <a:xfrm>
            <a:off x="10732655" y="491687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>
                <a:highlight>
                  <a:srgbClr val="FFFF00"/>
                </a:highlight>
              </a:rPr>
              <a:t>1.43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5AD09B-88CC-418E-87BF-01CAA22BD659}"/>
              </a:ext>
            </a:extLst>
          </p:cNvPr>
          <p:cNvSpPr txBox="1"/>
          <p:nvPr/>
        </p:nvSpPr>
        <p:spPr>
          <a:xfrm>
            <a:off x="9834078" y="4379945"/>
            <a:ext cx="239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b="1" dirty="0">
                <a:highlight>
                  <a:srgbClr val="FFFF00"/>
                </a:highlight>
              </a:rPr>
              <a:t>Multilingualism rate</a:t>
            </a:r>
          </a:p>
        </p:txBody>
      </p:sp>
    </p:spTree>
    <p:extLst>
      <p:ext uri="{BB962C8B-B14F-4D97-AF65-F5344CB8AC3E}">
        <p14:creationId xmlns:p14="http://schemas.microsoft.com/office/powerpoint/2010/main" val="110070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BB084B-CFD4-47F2-9AC7-9898052096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65376"/>
            <a:ext cx="10533888" cy="49926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9B0995-B632-4305-B0A6-1FDA47C2F3F0}"/>
              </a:ext>
            </a:extLst>
          </p:cNvPr>
          <p:cNvSpPr txBox="1"/>
          <p:nvPr/>
        </p:nvSpPr>
        <p:spPr>
          <a:xfrm>
            <a:off x="4088167" y="464213"/>
            <a:ext cx="396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200" b="1" dirty="0"/>
              <a:t>The linguistic paradox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9B1DA2-FE20-4B5F-86E5-12557168CE5C}"/>
              </a:ext>
            </a:extLst>
          </p:cNvPr>
          <p:cNvSpPr txBox="1"/>
          <p:nvPr/>
        </p:nvSpPr>
        <p:spPr>
          <a:xfrm>
            <a:off x="2556696" y="1865376"/>
            <a:ext cx="61411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" sz="2800" dirty="0"/>
              <a:t>NUMBER OF LANGUAGES AVAILABLE ONLINE: ~ 10%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54A26E-B051-481D-A6D6-98B023FBA3B7}"/>
              </a:ext>
            </a:extLst>
          </p:cNvPr>
          <p:cNvSpPr txBox="1"/>
          <p:nvPr/>
        </p:nvSpPr>
        <p:spPr>
          <a:xfrm>
            <a:off x="10427855" y="37222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0F1D06-4169-4391-A53A-BE90D7006FEA}"/>
              </a:ext>
            </a:extLst>
          </p:cNvPr>
          <p:cNvSpPr txBox="1"/>
          <p:nvPr/>
        </p:nvSpPr>
        <p:spPr>
          <a:xfrm>
            <a:off x="9087454" y="3260590"/>
            <a:ext cx="12388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" sz="1200" dirty="0"/>
              <a:t>Source: OBDILCI</a:t>
            </a:r>
          </a:p>
          <a:p>
            <a:r>
              <a:rPr lang="en" sz="1200" dirty="0"/>
              <a:t>Elaboration </a:t>
            </a:r>
            <a:r>
              <a:rPr lang="en" sz="1200" dirty="0" err="1"/>
              <a:t>based on</a:t>
            </a:r>
            <a:endParaRPr lang="fr-FR" sz="1200" dirty="0"/>
          </a:p>
          <a:p>
            <a:r>
              <a:rPr lang="en" sz="1200" dirty="0"/>
              <a:t>UNICODE data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CEEDBB-CCFA-45C9-A0B3-8933AA820F8C}"/>
              </a:ext>
            </a:extLst>
          </p:cNvPr>
          <p:cNvSpPr txBox="1"/>
          <p:nvPr/>
        </p:nvSpPr>
        <p:spPr>
          <a:xfrm>
            <a:off x="1126235" y="6393787"/>
            <a:ext cx="85869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" sz="1400" b="1" dirty="0">
                <a:solidFill>
                  <a:srgbClr val="0070C0"/>
                </a:solidFill>
              </a:rPr>
              <a:t>English                                      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</a:rPr>
              <a:t>European languages             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</a:rPr>
              <a:t>Asian languages + Arabic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r>
              <a:rPr lang="en" sz="1400" b="1" dirty="0">
                <a:solidFill>
                  <a:srgbClr val="7030A0"/>
                </a:solidFill>
              </a:rPr>
              <a:t>MULTILINGUALISM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11700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375804-AEF1-4304-8B82-799C7BD2DD91}"/>
              </a:ext>
            </a:extLst>
          </p:cNvPr>
          <p:cNvSpPr txBox="1"/>
          <p:nvPr/>
        </p:nvSpPr>
        <p:spPr>
          <a:xfrm>
            <a:off x="2451100" y="279543"/>
            <a:ext cx="9879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200" b="1" dirty="0"/>
              <a:t>The myth of English as the lingua franca of the Internet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AB2579-B17C-45F0-868D-8099A64AD5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4717" y="1534073"/>
            <a:ext cx="10733103" cy="530884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94428C2-C2C0-44DE-BA62-4C284B742106}"/>
              </a:ext>
            </a:extLst>
          </p:cNvPr>
          <p:cNvCxnSpPr/>
          <p:nvPr/>
        </p:nvCxnSpPr>
        <p:spPr>
          <a:xfrm>
            <a:off x="3124940" y="3045040"/>
            <a:ext cx="24768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906110D-BF7D-4B7E-B98A-648DDE505A7B}"/>
              </a:ext>
            </a:extLst>
          </p:cNvPr>
          <p:cNvCxnSpPr/>
          <p:nvPr/>
        </p:nvCxnSpPr>
        <p:spPr>
          <a:xfrm>
            <a:off x="5619750" y="3076575"/>
            <a:ext cx="581025" cy="8001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AFABA6-902F-465F-AF36-81FF6A7B5CC7}"/>
              </a:ext>
            </a:extLst>
          </p:cNvPr>
          <p:cNvCxnSpPr/>
          <p:nvPr/>
        </p:nvCxnSpPr>
        <p:spPr>
          <a:xfrm>
            <a:off x="6200773" y="3876675"/>
            <a:ext cx="46958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043289A-9342-4193-9FF6-C7218097194C}"/>
              </a:ext>
            </a:extLst>
          </p:cNvPr>
          <p:cNvSpPr txBox="1"/>
          <p:nvPr/>
        </p:nvSpPr>
        <p:spPr>
          <a:xfrm>
            <a:off x="8458200" y="1349407"/>
            <a:ext cx="170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>
                <a:solidFill>
                  <a:srgbClr val="FF0000"/>
                </a:solidFill>
              </a:rPr>
              <a:t>ENGLISH@MEDIA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458008-214C-4D07-8BEB-14744F61A896}"/>
              </a:ext>
            </a:extLst>
          </p:cNvPr>
          <p:cNvSpPr txBox="1"/>
          <p:nvPr/>
        </p:nvSpPr>
        <p:spPr>
          <a:xfrm>
            <a:off x="9541965" y="1684878"/>
            <a:ext cx="1609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>
                <a:solidFill>
                  <a:srgbClr val="FF0000"/>
                </a:solidFill>
              </a:rPr>
              <a:t>Source: W3Techs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DF1D40-C465-4DAD-99FE-ECCE26292A31}"/>
              </a:ext>
            </a:extLst>
          </p:cNvPr>
          <p:cNvSpPr txBox="1"/>
          <p:nvPr/>
        </p:nvSpPr>
        <p:spPr>
          <a:xfrm>
            <a:off x="8802749" y="2408836"/>
            <a:ext cx="1011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" sz="1600" dirty="0"/>
              <a:t>SOURCE:</a:t>
            </a:r>
          </a:p>
        </p:txBody>
      </p:sp>
      <p:pic>
        <p:nvPicPr>
          <p:cNvPr id="5122" name="Picture 2" descr="ENGLISH AS LINGUA FRANCA? | Simanaitis Says">
            <a:extLst>
              <a:ext uri="{FF2B5EF4-FFF2-40B4-BE49-F238E27FC236}">
                <a16:creationId xmlns:a16="http://schemas.microsoft.com/office/drawing/2014/main" id="{8B11F067-08E0-4905-BCB3-E0D27147A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32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96DA5E-00E4-441A-BB7D-9748FC5BB74B}"/>
              </a:ext>
            </a:extLst>
          </p:cNvPr>
          <p:cNvSpPr txBox="1"/>
          <p:nvPr/>
        </p:nvSpPr>
        <p:spPr>
          <a:xfrm>
            <a:off x="4452603" y="2090992"/>
            <a:ext cx="2334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" b="1" dirty="0">
                <a:solidFill>
                  <a:srgbClr val="0070C0"/>
                </a:solidFill>
              </a:rPr>
              <a:t>% ENGLISH @ WEB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5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7FD2350-D695-4033-BCED-94DEC8754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00586"/>
              </p:ext>
            </p:extLst>
          </p:nvPr>
        </p:nvGraphicFramePr>
        <p:xfrm>
          <a:off x="180536" y="1699048"/>
          <a:ext cx="11830927" cy="3987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647">
                  <a:extLst>
                    <a:ext uri="{9D8B030D-6E8A-4147-A177-3AD203B41FA5}">
                      <a16:colId xmlns:a16="http://schemas.microsoft.com/office/drawing/2014/main" val="21691249"/>
                    </a:ext>
                  </a:extLst>
                </a:gridCol>
                <a:gridCol w="1100831">
                  <a:extLst>
                    <a:ext uri="{9D8B030D-6E8A-4147-A177-3AD203B41FA5}">
                      <a16:colId xmlns:a16="http://schemas.microsoft.com/office/drawing/2014/main" val="200092080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3560590554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val="546168421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19561274"/>
                    </a:ext>
                  </a:extLst>
                </a:gridCol>
                <a:gridCol w="1162998">
                  <a:extLst>
                    <a:ext uri="{9D8B030D-6E8A-4147-A177-3AD203B41FA5}">
                      <a16:colId xmlns:a16="http://schemas.microsoft.com/office/drawing/2014/main" val="3652281440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601469311"/>
                    </a:ext>
                  </a:extLst>
                </a:gridCol>
                <a:gridCol w="1278385">
                  <a:extLst>
                    <a:ext uri="{9D8B030D-6E8A-4147-A177-3AD203B41FA5}">
                      <a16:colId xmlns:a16="http://schemas.microsoft.com/office/drawing/2014/main" val="1479622717"/>
                    </a:ext>
                  </a:extLst>
                </a:gridCol>
                <a:gridCol w="1083051">
                  <a:extLst>
                    <a:ext uri="{9D8B030D-6E8A-4147-A177-3AD203B41FA5}">
                      <a16:colId xmlns:a16="http://schemas.microsoft.com/office/drawing/2014/main" val="3070593044"/>
                    </a:ext>
                  </a:extLst>
                </a:gridCol>
              </a:tblGrid>
              <a:tr h="66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 family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Africa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Americas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Arab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Asia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Europe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Pacific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Not included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TOTAL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3044"/>
                  </a:ext>
                </a:extLst>
              </a:tr>
              <a:tr h="66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Connected 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0070C0"/>
                          </a:solidFill>
                          <a:effectLst/>
                        </a:rPr>
                        <a:t>36.3%</a:t>
                      </a:r>
                      <a:endParaRPr lang="fr-FR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69.0%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68.0%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60.8%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FF0000"/>
                          </a:solidFill>
                          <a:effectLst/>
                        </a:rPr>
                        <a:t>89.2%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62.2%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49.5%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>
                          <a:effectLst/>
                        </a:rPr>
                        <a:t>64.2%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96330"/>
                  </a:ext>
                </a:extLst>
              </a:tr>
              <a:tr h="47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Contents​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4.2%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0.3%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3.6%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44.3%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FF0000"/>
                          </a:solidFill>
                          <a:effectLst/>
                        </a:rPr>
                        <a:t>45.9%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0.03%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1.7%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>
                          <a:effectLst/>
                        </a:rPr>
                        <a:t>100%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78184"/>
                  </a:ext>
                </a:extLst>
              </a:tr>
              <a:tr h="47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Virtual Presence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0070C0"/>
                          </a:solidFill>
                          <a:effectLst/>
                        </a:rPr>
                        <a:t>0.4</a:t>
                      </a:r>
                      <a:endParaRPr lang="fr-FR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0.8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0.9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0.9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0.5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0.5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>
                          <a:effectLst/>
                        </a:rPr>
                        <a:t>1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48738"/>
                  </a:ext>
                </a:extLst>
              </a:tr>
              <a:tr h="47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0070C0"/>
                          </a:solidFill>
                          <a:effectLst/>
                        </a:rPr>
                        <a:t>0.6</a:t>
                      </a:r>
                      <a:endParaRPr lang="fr-FR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0.8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0.8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0.9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FF0000"/>
                          </a:solidFill>
                          <a:effectLst/>
                        </a:rPr>
                        <a:t>1.2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0.7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0.7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>
                          <a:effectLst/>
                        </a:rPr>
                        <a:t>1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48164"/>
                  </a:ext>
                </a:extLst>
              </a:tr>
              <a:tr h="31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Speakers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11.7%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0.4%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4.1%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FF0000"/>
                          </a:solidFill>
                          <a:effectLst/>
                        </a:rPr>
                        <a:t>48.4%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32.1%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0.05%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3.4%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>
                          <a:effectLst/>
                        </a:rPr>
                        <a:t>100%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775720"/>
                  </a:ext>
                </a:extLst>
              </a:tr>
              <a:tr h="441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Connected speakers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6.7%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0.4%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4.3%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dirty="0">
                          <a:solidFill>
                            <a:srgbClr val="FF0000"/>
                          </a:solidFill>
                          <a:effectLst/>
                        </a:rPr>
                        <a:t>47.5%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38.5%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0.04%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2.6%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>
                          <a:effectLst/>
                        </a:rPr>
                        <a:t>100%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1805"/>
                  </a:ext>
                </a:extLst>
              </a:tr>
              <a:tr h="47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languages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152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8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1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147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51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2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>
                          <a:effectLst/>
                        </a:rPr>
                        <a:t> 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" sz="2000" b="1" dirty="0">
                          <a:effectLst/>
                        </a:rPr>
                        <a:t>361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318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E573879-8084-43E8-8C3E-DCD0DD185979}"/>
              </a:ext>
            </a:extLst>
          </p:cNvPr>
          <p:cNvSpPr/>
          <p:nvPr/>
        </p:nvSpPr>
        <p:spPr>
          <a:xfrm>
            <a:off x="6498085" y="3079441"/>
            <a:ext cx="676275" cy="5238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8878E9E-D008-422F-8B4E-0FAEC91148DE}"/>
              </a:ext>
            </a:extLst>
          </p:cNvPr>
          <p:cNvSpPr/>
          <p:nvPr/>
        </p:nvSpPr>
        <p:spPr>
          <a:xfrm>
            <a:off x="7574802" y="3079440"/>
            <a:ext cx="676275" cy="5238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F88644-DCBA-4E8F-8BB7-A460062ACA9B}"/>
              </a:ext>
            </a:extLst>
          </p:cNvPr>
          <p:cNvSpPr txBox="1"/>
          <p:nvPr/>
        </p:nvSpPr>
        <p:spPr>
          <a:xfrm>
            <a:off x="3676650" y="495300"/>
            <a:ext cx="59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b="1" dirty="0"/>
              <a:t>CYBER-GEOGRAPHY OF LANGUAGE FAMILIES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9AAAD8B-D9D3-4A9B-8AF6-1827F19E0805}"/>
              </a:ext>
            </a:extLst>
          </p:cNvPr>
          <p:cNvSpPr/>
          <p:nvPr/>
        </p:nvSpPr>
        <p:spPr>
          <a:xfrm>
            <a:off x="3419683" y="2618265"/>
            <a:ext cx="676275" cy="5238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1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E2D6DA-60DF-431B-A3A9-2EFFF0687CE1}"/>
              </a:ext>
            </a:extLst>
          </p:cNvPr>
          <p:cNvSpPr txBox="1"/>
          <p:nvPr/>
        </p:nvSpPr>
        <p:spPr>
          <a:xfrm>
            <a:off x="2366683" y="466164"/>
            <a:ext cx="7916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Multilingualism in the Internet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CC5682-631F-422B-8406-187BC71C1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2" y="2160494"/>
            <a:ext cx="7046259" cy="46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66CE97A-AD31-4F1B-8BC2-952DFCF024D7}"/>
              </a:ext>
            </a:extLst>
          </p:cNvPr>
          <p:cNvSpPr txBox="1"/>
          <p:nvPr/>
        </p:nvSpPr>
        <p:spPr>
          <a:xfrm>
            <a:off x="498186" y="373371"/>
            <a:ext cx="837011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" dirty="0"/>
              <a:t>THE REALITY OF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MULTILINGUALISM ON THE INTERNET </a:t>
            </a:r>
            <a:r>
              <a:rPr lang="en" dirty="0"/>
              <a:t>IS BOTH: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dirty="0"/>
              <a:t>THE CAUSE OF THE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</a:t>
            </a:r>
            <a:r>
              <a:rPr lang="en" dirty="0"/>
              <a:t>BIAS IN LINGUISTIC DATA ON THE INTERNET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dirty="0"/>
              <a:t>THE INTERNET 'S BEST-HIDDEN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CBB7F0-DE0F-42B2-987B-8F2A03D91E6A}"/>
              </a:ext>
            </a:extLst>
          </p:cNvPr>
          <p:cNvSpPr txBox="1"/>
          <p:nvPr/>
        </p:nvSpPr>
        <p:spPr>
          <a:xfrm>
            <a:off x="753322" y="3640110"/>
            <a:ext cx="104497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OBDILCI SUCCEEDED IN 2025 and 2026 IN LAUNCHING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" dirty="0"/>
              <a:t>ON THIS SUBJECT: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dirty="0"/>
              <a:t>THE RESULTS ARE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dirty="0"/>
              <a:t>HOWEVER, THEY ARE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</a:t>
            </a:r>
            <a:r>
              <a:rPr lang="en" dirty="0"/>
              <a:t>AND ALLOW US TO SHOW A FIRST IMAGE CHARACTERIZED BY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VERY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VARIATION </a:t>
            </a:r>
            <a:r>
              <a:rPr lang="en" dirty="0"/>
              <a:t>DEPENDING ON COUNTRIES AND LANGUAGES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In any case, the figures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quite high on average </a:t>
            </a:r>
            <a:r>
              <a:rPr lang="en" dirty="0"/>
              <a:t>, and it's a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growth model.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dirty="0"/>
              <a:t>A CONCLUSION THAT THE INTERNET COULD BE (OR SOON BECOME) THE MOST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 </a:t>
            </a:r>
            <a:r>
              <a:rPr lang="en" dirty="0"/>
              <a:t>PLACE</a:t>
            </a:r>
          </a:p>
          <a:p>
            <a:pPr lvl="1"/>
            <a:r>
              <a:rPr lang="en" dirty="0"/>
              <a:t>HAVING NEVER EXISTED ON EARTH.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A5F8691-A8F8-410E-8146-BFEF3173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98" y="373371"/>
            <a:ext cx="3274489" cy="24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 descr="Coffre trésor pirate GOLDBAY">
            <a:extLst>
              <a:ext uri="{FF2B5EF4-FFF2-40B4-BE49-F238E27FC236}">
                <a16:creationId xmlns:a16="http://schemas.microsoft.com/office/drawing/2014/main" id="{3833F889-8098-4D87-96E5-CC630AE3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08" y="1850699"/>
            <a:ext cx="1881996" cy="18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99ED1B-433A-5B85-08C4-F001F6AF1E22}"/>
              </a:ext>
            </a:extLst>
          </p:cNvPr>
          <p:cNvSpPr txBox="1"/>
          <p:nvPr/>
        </p:nvSpPr>
        <p:spPr>
          <a:xfrm>
            <a:off x="2490446" y="6177403"/>
            <a:ext cx="728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>
                <a:highlight>
                  <a:srgbClr val="FFFF00"/>
                </a:highlight>
              </a:rPr>
              <a:t>SOURCES: 2025, DATAPROVIDER.COM DATABASE + 2026, MECILDI/OBDILCI 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1220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6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2|0.2|0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62571</TotalTime>
  <Words>3173</Words>
  <Application>Microsoft Office PowerPoint</Application>
  <PresentationFormat>Grand écran</PresentationFormat>
  <Paragraphs>1102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Abadi</vt:lpstr>
      <vt:lpstr>Aptos Narrow</vt:lpstr>
      <vt:lpstr>Arial</vt:lpstr>
      <vt:lpstr>Calibri</vt:lpstr>
      <vt:lpstr>Calibri Light</vt:lpstr>
      <vt:lpstr>Courier New</vt:lpstr>
      <vt:lpstr>DM Sans</vt:lpstr>
      <vt:lpstr>Inter Var</vt:lpstr>
      <vt:lpstr>system-ui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Pimienta</dc:creator>
  <cp:lastModifiedBy>Daniel Pimienta</cp:lastModifiedBy>
  <cp:revision>126</cp:revision>
  <dcterms:created xsi:type="dcterms:W3CDTF">2025-04-14T15:28:37Z</dcterms:created>
  <dcterms:modified xsi:type="dcterms:W3CDTF">2026-06-12T13:48:31Z</dcterms:modified>
</cp:coreProperties>
</file>