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523" r:id="rId3"/>
    <p:sldId id="259" r:id="rId4"/>
    <p:sldId id="524" r:id="rId5"/>
    <p:sldId id="257" r:id="rId6"/>
    <p:sldId id="525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doc\Proyectos\Lenguas-Culturas\LC2025\FR\D&#233;moLangu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doc\Proyectos\Lenguas-Culturas\LC2025\FR\D&#233;moLangu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" sz="1800" b="1" i="0" baseline="0" dirty="0">
                <a:effectLst/>
              </a:rPr>
              <a:t>NOMBRE DE LANGUES PAR RAPPORT AU NOMBRE DE LOCUTEURS</a:t>
            </a:r>
            <a:endParaRPr lang="fr-F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Table_of_Languages!$K$3:$K$11</c:f>
              <c:strCache>
                <c:ptCount val="9"/>
                <c:pt idx="0">
                  <c:v>TOTAL</c:v>
                </c:pt>
                <c:pt idx="1">
                  <c:v>L1+L2 &gt; 100</c:v>
                </c:pt>
                <c:pt idx="2">
                  <c:v>L1+L2 &gt; 1K</c:v>
                </c:pt>
                <c:pt idx="3">
                  <c:v>L1+L2 &gt; 10K</c:v>
                </c:pt>
                <c:pt idx="4">
                  <c:v>L1+L2 &gt; 100K</c:v>
                </c:pt>
                <c:pt idx="5">
                  <c:v>L1+L2 &gt; 1M</c:v>
                </c:pt>
                <c:pt idx="6">
                  <c:v>L1+L2 &gt; 10M</c:v>
                </c:pt>
                <c:pt idx="7">
                  <c:v>L1+L2 &gt; 100M</c:v>
                </c:pt>
                <c:pt idx="8">
                  <c:v>L1+L2 &gt; 1G</c:v>
                </c:pt>
              </c:strCache>
            </c:strRef>
          </c:cat>
          <c:val>
            <c:numRef>
              <c:f>Table_of_Languages!$L$3:$L$11</c:f>
              <c:numCache>
                <c:formatCode>General</c:formatCode>
                <c:ptCount val="9"/>
                <c:pt idx="0">
                  <c:v>7613</c:v>
                </c:pt>
                <c:pt idx="1">
                  <c:v>6267</c:v>
                </c:pt>
                <c:pt idx="2">
                  <c:v>5189</c:v>
                </c:pt>
                <c:pt idx="3">
                  <c:v>3205</c:v>
                </c:pt>
                <c:pt idx="4">
                  <c:v>1406</c:v>
                </c:pt>
                <c:pt idx="5">
                  <c:v>447</c:v>
                </c:pt>
                <c:pt idx="6">
                  <c:v>125</c:v>
                </c:pt>
                <c:pt idx="7">
                  <c:v>15</c:v>
                </c:pt>
                <c:pt idx="8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76-41A1-B709-F84A0DD1E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267152"/>
        <c:axId val="525323312"/>
      </c:lineChart>
      <c:catAx>
        <c:axId val="53126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5323312"/>
        <c:crosses val="autoZero"/>
        <c:auto val="1"/>
        <c:lblAlgn val="ctr"/>
        <c:lblOffset val="100"/>
        <c:noMultiLvlLbl val="0"/>
      </c:catAx>
      <c:valAx>
        <c:axId val="525323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1267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" sz="2800" b="1" i="0" baseline="0" dirty="0">
                <a:effectLst/>
              </a:rPr>
              <a:t>LANGUES AVEC EXISTENCE NUMERIQUE</a:t>
            </a:r>
            <a:endParaRPr lang="fr-FR" sz="20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4.1211554910656582E-2"/>
          <c:y val="0.17468745836560381"/>
          <c:w val="0.94508826466277251"/>
          <c:h val="0.7231344496353742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Table_of_Languages!$K$3:$K$11</c:f>
              <c:strCache>
                <c:ptCount val="9"/>
                <c:pt idx="0">
                  <c:v>TOTAL</c:v>
                </c:pt>
                <c:pt idx="1">
                  <c:v>L1+L2 &gt; 100</c:v>
                </c:pt>
                <c:pt idx="2">
                  <c:v>L1+L2 &gt; 1K</c:v>
                </c:pt>
                <c:pt idx="3">
                  <c:v>L1+L2 &gt; 10K</c:v>
                </c:pt>
                <c:pt idx="4">
                  <c:v>L1+L2 &gt; 100K</c:v>
                </c:pt>
                <c:pt idx="5">
                  <c:v>L1+L2 &gt; 1M</c:v>
                </c:pt>
                <c:pt idx="6">
                  <c:v>L1+L2 &gt; 10M</c:v>
                </c:pt>
                <c:pt idx="7">
                  <c:v>L1+L2 &gt; 100M</c:v>
                </c:pt>
                <c:pt idx="8">
                  <c:v>L1+L2 &gt; 1G</c:v>
                </c:pt>
              </c:strCache>
            </c:strRef>
          </c:cat>
          <c:val>
            <c:numRef>
              <c:f>Table_of_Languages!$L$3:$L$11</c:f>
              <c:numCache>
                <c:formatCode>General</c:formatCode>
                <c:ptCount val="9"/>
                <c:pt idx="0">
                  <c:v>7613</c:v>
                </c:pt>
                <c:pt idx="1">
                  <c:v>6267</c:v>
                </c:pt>
                <c:pt idx="2">
                  <c:v>5189</c:v>
                </c:pt>
                <c:pt idx="3">
                  <c:v>3205</c:v>
                </c:pt>
                <c:pt idx="4">
                  <c:v>1406</c:v>
                </c:pt>
                <c:pt idx="5">
                  <c:v>447</c:v>
                </c:pt>
                <c:pt idx="6">
                  <c:v>125</c:v>
                </c:pt>
                <c:pt idx="7">
                  <c:v>15</c:v>
                </c:pt>
                <c:pt idx="8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76-41A1-B709-F84A0DD1E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267152"/>
        <c:axId val="525323312"/>
      </c:lineChart>
      <c:catAx>
        <c:axId val="53126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5323312"/>
        <c:crosses val="autoZero"/>
        <c:auto val="1"/>
        <c:lblAlgn val="ctr"/>
        <c:lblOffset val="100"/>
        <c:noMultiLvlLbl val="0"/>
      </c:catAx>
      <c:valAx>
        <c:axId val="525323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1267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D1318-66B7-491A-90F4-C73284DE50A1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CC004-D59B-4BF4-B11E-12D41927B8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6556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46AC2-9014-4950-98BE-81BF37C8904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869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46AC2-9014-4950-98BE-81BF37C8904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495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41D801-DACF-455E-A922-C790647528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F3816D-02F2-4328-90C6-E76D3F811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3AF2CF-ED70-462C-90D9-55F01C6FC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54B96A-24DE-401B-8992-AB6C9D9B8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79CF7D-C42E-4CC5-8852-1DC173A6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93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0041BA-E9FC-4665-B445-2E3C0AB6A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65E94D9-0B93-4C28-B503-D3197660C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4D9075-13F0-4329-8A98-978A255FA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885198-3BBD-4B8D-8F7C-0FD8AB64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C72CD9-33FF-4F06-93CC-948C6767A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40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DA2B96C-8A07-444F-BC0F-DCEB9D4F85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A7F0C0-5025-4EF3-ADFC-14AD63D4D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E7BF3E-EB02-4825-9660-7B5C78AA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0A688F-F25A-4320-8492-F1B7554CA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9669E-DA11-4027-9481-7B9D7B3BC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540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7E9C01-ACD7-4054-9D0F-ED312D646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DF1CEC-710C-4018-A987-C177774BE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8113BE-AFE1-4FD5-A417-786156625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3EC354-4EB6-4B10-B079-0508A00BF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E05384-7DB4-4384-A49F-A496B698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22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1CA6CF-922C-451E-A277-1C8D09AD4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88DAF48-2090-431E-9CB4-B013E939D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8B7208-1189-4F64-B31C-907966D2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63243F-F4F3-43D8-822B-CD436D66F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580F01-7C9A-4336-9BA1-75A9C4EBD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416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2E8540-845B-4697-B8F0-37836E9ED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CA3496-7157-459E-A03A-075F6EB60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928AFA-6B2C-4241-A473-C55B11FAA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A1BF00-62E8-498F-8DB8-A2D865F75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42DCC6E-D168-47AC-A6ED-653FC44A3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E438E1-FE91-46EC-BF0D-D886827E0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95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BC079D-BED4-4498-8767-40D0D0544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D5D766-068E-4F3E-A397-1D41CEDDE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43A054-B98C-44D3-A1F0-AC19975E4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9FA245C-9D70-4760-ADE5-5B4948D43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C272F29-748A-4A6D-8ABA-44A69BD873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467C6B0-4860-44E4-9285-A12E47385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46582D-E7E5-4A66-90F4-4A38F98A4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25DC92D-47C4-4A82-8580-6C9B993E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2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997AF8-E9C6-4F0F-B94E-474524F89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357E29-48A4-4C61-BCE3-29BA1CC4A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B420BD-4F8D-4C70-B9C2-9676B278E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D819CD3-8D83-4741-BF03-6CDE6E5EF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605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106ACF-039C-4B45-BFD5-9BB9F74C1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D619EE-A99E-4BF7-A7C8-927D7B2D4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DF8DBA-BC49-4E8B-9D33-7875E319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70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9AEAC9-FEC7-483A-8B7B-00007009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3E57DB-381F-4BF5-8268-BDBEC01F1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ED4F9DE-D412-416F-930C-3ED324BAC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C4F017-A66C-4716-A0B4-DF30EE8B5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53475E8-F02F-454E-ABEE-0CC11A007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8D9672-267D-479A-BEDB-F41318DF9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74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1B4C35-4202-429D-923B-A48E54CA5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200D54E-25B7-4403-A99D-5AE8E036F4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1393EF-ACB5-4B9F-BC06-7BB357FBA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BA03F3-7AA8-4235-8521-1876D2025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36939B-E6C2-4858-9355-BD70C2D9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6F57F5-9AA5-4173-B789-829EE0EA0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88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9290B2E-62F2-441D-A3F2-1385551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F91131-81FC-4FA1-827A-B0BE6F3C3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B284FD-B38F-47C2-B3B4-647A905FA3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8F2A9-C500-4142-BFD2-22ACFDA421CB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AD01E1-0A04-4C28-BE89-E041842A5A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0542CC-9E09-46E3-8892-55BA0040B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91A62-4846-417C-9A64-9582AE866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11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B7843792-5920-4881-AF24-435E36E8B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8999"/>
            <a:ext cx="9144000" cy="3239655"/>
          </a:xfrm>
        </p:spPr>
        <p:txBody>
          <a:bodyPr>
            <a:normAutofit fontScale="92500" lnSpcReduction="10000"/>
          </a:bodyPr>
          <a:lstStyle/>
          <a:p>
            <a:r>
              <a:rPr lang="fr-FR" sz="3600" b="1" dirty="0"/>
              <a:t>Daniel Pimienta</a:t>
            </a:r>
          </a:p>
          <a:p>
            <a:endParaRPr lang="fr-FR" sz="3600" b="1" dirty="0"/>
          </a:p>
          <a:p>
            <a:endParaRPr lang="fr-FR" sz="3600" b="1" dirty="0"/>
          </a:p>
          <a:p>
            <a:endParaRPr lang="fr-FR" sz="3600" b="1" dirty="0"/>
          </a:p>
          <a:p>
            <a:endParaRPr lang="fr-FR" sz="3600" b="1" dirty="0"/>
          </a:p>
          <a:p>
            <a:r>
              <a:rPr lang="fr-FR" sz="3600" b="1" dirty="0"/>
              <a:t> Langue numérique: être ou ne pas être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B6A1836-E814-4E12-A25D-44DEAE3DF42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755820" y="1359456"/>
            <a:ext cx="11150488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RÉUNION PRÉPARATOIRE</a:t>
            </a:r>
            <a:b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</a:t>
            </a: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L’ATELIER FRANCOPHONE MULTI-ACTEURS POUR DES  MODÈLES DE LANGAGE </a:t>
            </a:r>
            <a:b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OUVERTS, INCLUSIFS ET ANCRÉS DANS LA DIVERSITÉ LINGUISTIQUE ET CULTURELLE. </a:t>
            </a:r>
            <a:b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NEW YORK - 16 DÉCEMBRE 2025 DE 13H30 À 15H</a:t>
            </a:r>
            <a:endParaRPr kumimoji="0" lang="fr-FR" alt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Gráfico 7">
            <a:extLst>
              <a:ext uri="{FF2B5EF4-FFF2-40B4-BE49-F238E27FC236}">
                <a16:creationId xmlns:a16="http://schemas.microsoft.com/office/drawing/2014/main" id="{1F944C90-F309-4637-AD76-FDA4362E2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593" y="3915356"/>
            <a:ext cx="3992814" cy="1707299"/>
          </a:xfrm>
          <a:prstGeom prst="rect">
            <a:avLst/>
          </a:prstGeom>
        </p:spPr>
      </p:pic>
      <p:pic>
        <p:nvPicPr>
          <p:cNvPr id="1029" name="Picture 5" descr="Organisation internationale de la francophonie – Centre Culturel Canadien –  Paris">
            <a:extLst>
              <a:ext uri="{FF2B5EF4-FFF2-40B4-BE49-F238E27FC236}">
                <a16:creationId xmlns:a16="http://schemas.microsoft.com/office/drawing/2014/main" id="{37D5A6C3-B2AD-48CC-95F8-4B18F595D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362" y="0"/>
            <a:ext cx="334327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434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9EC00EB0-3488-4D39-905B-6520A0CFAD66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89527" y="1385455"/>
          <a:ext cx="10196946" cy="3415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58B4675-99E7-43C2-8A22-7AD5C8AE2836}"/>
              </a:ext>
            </a:extLst>
          </p:cNvPr>
          <p:cNvSpPr/>
          <p:nvPr/>
        </p:nvSpPr>
        <p:spPr>
          <a:xfrm>
            <a:off x="1113127" y="4800600"/>
            <a:ext cx="8953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7613 	6267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5189</a:t>
            </a:r>
            <a:r>
              <a:rPr lang="fr" dirty="0"/>
              <a:t>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3205</a:t>
            </a:r>
            <a:r>
              <a:rPr lang="fr" dirty="0"/>
              <a:t>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1406</a:t>
            </a:r>
            <a:r>
              <a:rPr lang="fr" dirty="0"/>
              <a:t> 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447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125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15</a:t>
            </a:r>
            <a:r>
              <a:rPr lang="fr" dirty="0"/>
              <a:t>     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2</a:t>
            </a:r>
            <a:r>
              <a:rPr lang="fr" dirty="0"/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E91FE5F-E39C-42C7-8C59-6B2E771DC39B}"/>
              </a:ext>
            </a:extLst>
          </p:cNvPr>
          <p:cNvSpPr txBox="1"/>
          <p:nvPr/>
        </p:nvSpPr>
        <p:spPr>
          <a:xfrm>
            <a:off x="1016000" y="5861961"/>
            <a:ext cx="623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dirty="0"/>
              <a:t>Source : Ethnologue 2024, avant de regrouper les macro-langages</a:t>
            </a:r>
          </a:p>
        </p:txBody>
      </p:sp>
    </p:spTree>
    <p:extLst>
      <p:ext uri="{BB962C8B-B14F-4D97-AF65-F5344CB8AC3E}">
        <p14:creationId xmlns:p14="http://schemas.microsoft.com/office/powerpoint/2010/main" val="216509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7F9B656-81E8-4E70-A23E-2CCAA65BFDD7}"/>
              </a:ext>
            </a:extLst>
          </p:cNvPr>
          <p:cNvSpPr txBox="1"/>
          <p:nvPr/>
        </p:nvSpPr>
        <p:spPr>
          <a:xfrm>
            <a:off x="4049906" y="583786"/>
            <a:ext cx="3962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3200" b="1" dirty="0"/>
              <a:t>Le paradoxe linguistique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286E05AB-A9D7-4283-B3DF-1DD3C5AC6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953320"/>
              </p:ext>
            </p:extLst>
          </p:nvPr>
        </p:nvGraphicFramePr>
        <p:xfrm>
          <a:off x="2270276" y="3081805"/>
          <a:ext cx="7598662" cy="2078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125">
                  <a:extLst>
                    <a:ext uri="{9D8B030D-6E8A-4147-A177-3AD203B41FA5}">
                      <a16:colId xmlns:a16="http://schemas.microsoft.com/office/drawing/2014/main" val="4221202509"/>
                    </a:ext>
                  </a:extLst>
                </a:gridCol>
                <a:gridCol w="2101806">
                  <a:extLst>
                    <a:ext uri="{9D8B030D-6E8A-4147-A177-3AD203B41FA5}">
                      <a16:colId xmlns:a16="http://schemas.microsoft.com/office/drawing/2014/main" val="3457694052"/>
                    </a:ext>
                  </a:extLst>
                </a:gridCol>
                <a:gridCol w="1777925">
                  <a:extLst>
                    <a:ext uri="{9D8B030D-6E8A-4147-A177-3AD203B41FA5}">
                      <a16:colId xmlns:a16="http://schemas.microsoft.com/office/drawing/2014/main" val="3385984038"/>
                    </a:ext>
                  </a:extLst>
                </a:gridCol>
                <a:gridCol w="2101806">
                  <a:extLst>
                    <a:ext uri="{9D8B030D-6E8A-4147-A177-3AD203B41FA5}">
                      <a16:colId xmlns:a16="http://schemas.microsoft.com/office/drawing/2014/main" val="1781126603"/>
                    </a:ext>
                  </a:extLst>
                </a:gridCol>
              </a:tblGrid>
              <a:tr h="353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L1&gt;1M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L1&lt;1M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325746"/>
                  </a:ext>
                </a:extLst>
              </a:tr>
              <a:tr h="353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LANGUES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336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effectLst/>
                        </a:rPr>
                        <a:t>6 890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7 226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89169"/>
                  </a:ext>
                </a:extLst>
              </a:tr>
              <a:tr h="353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4,6%</a:t>
                      </a:r>
                      <a:endParaRPr lang="fr-FR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effectLst/>
                        </a:rPr>
                        <a:t>95,4%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120484"/>
                  </a:ext>
                </a:extLst>
              </a:tr>
              <a:tr h="664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LOCUTEURS</a:t>
                      </a: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 L1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7 062 906 326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effectLst/>
                        </a:rPr>
                        <a:t>370 592 893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7 433 499 219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930740"/>
                  </a:ext>
                </a:extLst>
              </a:tr>
              <a:tr h="353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95,0%</a:t>
                      </a:r>
                      <a:endParaRPr lang="fr-FR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effectLst/>
                        </a:rPr>
                        <a:t>5,0%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357588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96A4CD4E-94B8-43E3-84CB-356A1E35F18B}"/>
              </a:ext>
            </a:extLst>
          </p:cNvPr>
          <p:cNvSpPr txBox="1"/>
          <p:nvPr/>
        </p:nvSpPr>
        <p:spPr>
          <a:xfrm>
            <a:off x="2270276" y="5667891"/>
            <a:ext cx="623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dirty="0"/>
              <a:t>Source : Ethnologue 2024, avant de regrouper les macro-langages</a:t>
            </a:r>
          </a:p>
        </p:txBody>
      </p:sp>
      <p:pic>
        <p:nvPicPr>
          <p:cNvPr id="7170" name="Picture 2" descr="Difference Between a Balanced and Unbalanced Rating Scales – Data Force">
            <a:extLst>
              <a:ext uri="{FF2B5EF4-FFF2-40B4-BE49-F238E27FC236}">
                <a16:creationId xmlns:a16="http://schemas.microsoft.com/office/drawing/2014/main" id="{4BBEF49D-794D-471A-BC03-A278F123B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4207" y="1005443"/>
            <a:ext cx="259080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7E82F80-45B0-4A7F-B5F1-10B37AAD057A}"/>
              </a:ext>
            </a:extLst>
          </p:cNvPr>
          <p:cNvSpPr txBox="1"/>
          <p:nvPr/>
        </p:nvSpPr>
        <p:spPr>
          <a:xfrm>
            <a:off x="5179894" y="1886505"/>
            <a:ext cx="8514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1200" b="1" dirty="0"/>
              <a:t>Langues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23BD5C-031C-4170-AF2E-CB4F654FCA3F}"/>
              </a:ext>
            </a:extLst>
          </p:cNvPr>
          <p:cNvSpPr txBox="1"/>
          <p:nvPr/>
        </p:nvSpPr>
        <p:spPr>
          <a:xfrm>
            <a:off x="6160655" y="1916454"/>
            <a:ext cx="8061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1200" b="1" dirty="0"/>
              <a:t>Locuteurs</a:t>
            </a:r>
          </a:p>
        </p:txBody>
      </p:sp>
    </p:spTree>
    <p:extLst>
      <p:ext uri="{BB962C8B-B14F-4D97-AF65-F5344CB8AC3E}">
        <p14:creationId xmlns:p14="http://schemas.microsoft.com/office/powerpoint/2010/main" val="1100704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9EC00EB0-3488-4D39-905B-6520A0CFAD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9623681"/>
              </p:ext>
            </p:extLst>
          </p:nvPr>
        </p:nvGraphicFramePr>
        <p:xfrm>
          <a:off x="502738" y="1385455"/>
          <a:ext cx="10196946" cy="3415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58B4675-99E7-43C2-8A22-7AD5C8AE2836}"/>
              </a:ext>
            </a:extLst>
          </p:cNvPr>
          <p:cNvSpPr/>
          <p:nvPr/>
        </p:nvSpPr>
        <p:spPr>
          <a:xfrm>
            <a:off x="1113127" y="4800600"/>
            <a:ext cx="8953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7613 	6267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5189</a:t>
            </a:r>
            <a:r>
              <a:rPr lang="fr" dirty="0"/>
              <a:t>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3205</a:t>
            </a:r>
            <a:r>
              <a:rPr lang="fr" dirty="0"/>
              <a:t>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1406</a:t>
            </a:r>
            <a:r>
              <a:rPr lang="fr" dirty="0"/>
              <a:t> 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447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125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15</a:t>
            </a:r>
            <a:r>
              <a:rPr lang="fr" dirty="0"/>
              <a:t>     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2</a:t>
            </a:r>
            <a:r>
              <a:rPr lang="fr" dirty="0"/>
              <a:t>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7DC2AFF-D381-4E71-BD4A-CA8EC5B8A689}"/>
              </a:ext>
            </a:extLst>
          </p:cNvPr>
          <p:cNvSpPr txBox="1"/>
          <p:nvPr/>
        </p:nvSpPr>
        <p:spPr>
          <a:xfrm>
            <a:off x="6096000" y="4097438"/>
            <a:ext cx="460368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                                                                                                                             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AC4A3E1-DB7E-4ADE-A798-61FA3BA295D4}"/>
              </a:ext>
            </a:extLst>
          </p:cNvPr>
          <p:cNvSpPr txBox="1"/>
          <p:nvPr/>
        </p:nvSpPr>
        <p:spPr>
          <a:xfrm>
            <a:off x="659757" y="5602147"/>
            <a:ext cx="9818585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/>
              <a:t>Hypothèse simplificatrice : les langues de plus d’un million de locuteurs ont une existence numérique</a:t>
            </a:r>
          </a:p>
          <a:p>
            <a:endParaRPr lang="fr-FR" b="1" dirty="0"/>
          </a:p>
          <a:p>
            <a:r>
              <a:rPr lang="fr-FR" b="1" dirty="0"/>
              <a:t>Il y a bien sûr des exceptions des 2 côtés mais c’est une vérité statistique approximative 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A4AC4199-5EED-4750-AC87-27E7AD29D9D5}"/>
              </a:ext>
            </a:extLst>
          </p:cNvPr>
          <p:cNvCxnSpPr/>
          <p:nvPr/>
        </p:nvCxnSpPr>
        <p:spPr>
          <a:xfrm>
            <a:off x="5833641" y="1990846"/>
            <a:ext cx="2338086" cy="1990845"/>
          </a:xfrm>
          <a:prstGeom prst="straightConnector1">
            <a:avLst/>
          </a:prstGeom>
          <a:ln w="44450">
            <a:solidFill>
              <a:schemeClr val="accent4">
                <a:lumMod val="20000"/>
                <a:lumOff val="80000"/>
              </a:schemeClr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095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>
            <a:off x="5161766" y="855287"/>
            <a:ext cx="2194560" cy="731520"/>
          </a:xfrm>
          <a:prstGeom prst="trapezoid">
            <a:avLst/>
          </a:prstGeom>
          <a:solidFill>
            <a:srgbClr val="E6C8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FF00"/>
                </a:solidFill>
              </a:rPr>
              <a:t>LLM</a:t>
            </a:r>
            <a:endParaRPr b="1" dirty="0">
              <a:solidFill>
                <a:srgbClr val="FFFF00"/>
              </a:solidFill>
            </a:endParaRPr>
          </a:p>
        </p:txBody>
      </p:sp>
      <p:sp>
        <p:nvSpPr>
          <p:cNvPr id="3" name="Trapezoid 2"/>
          <p:cNvSpPr/>
          <p:nvPr/>
        </p:nvSpPr>
        <p:spPr>
          <a:xfrm>
            <a:off x="4837433" y="1678247"/>
            <a:ext cx="2852928" cy="731520"/>
          </a:xfrm>
          <a:prstGeom prst="trapezoid">
            <a:avLst/>
          </a:prstGeom>
          <a:solidFill>
            <a:srgbClr val="D7BEFA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B050"/>
                </a:solidFill>
              </a:rPr>
              <a:t>CORPUS</a:t>
            </a:r>
            <a:endParaRPr sz="2400" b="1" dirty="0">
              <a:solidFill>
                <a:srgbClr val="00B050"/>
              </a:solidFill>
            </a:endParaRPr>
          </a:p>
        </p:txBody>
      </p:sp>
      <p:sp>
        <p:nvSpPr>
          <p:cNvPr id="4" name="Trapezoid 3"/>
          <p:cNvSpPr/>
          <p:nvPr/>
        </p:nvSpPr>
        <p:spPr>
          <a:xfrm>
            <a:off x="4541520" y="2573251"/>
            <a:ext cx="3511296" cy="731520"/>
          </a:xfrm>
          <a:prstGeom prst="trapezoid">
            <a:avLst/>
          </a:prstGeom>
          <a:solidFill>
            <a:srgbClr val="C8B4F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accent4">
                    <a:lumMod val="50000"/>
                  </a:schemeClr>
                </a:solidFill>
              </a:rPr>
              <a:t>DÉCOUVRABILITÉ</a:t>
            </a:r>
            <a:endParaRPr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rapezoid 4"/>
          <p:cNvSpPr/>
          <p:nvPr/>
        </p:nvSpPr>
        <p:spPr>
          <a:xfrm>
            <a:off x="4212336" y="3506848"/>
            <a:ext cx="4169664" cy="731520"/>
          </a:xfrm>
          <a:prstGeom prst="trapezoid">
            <a:avLst/>
          </a:prstGeom>
          <a:solidFill>
            <a:srgbClr val="B9AAF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7030A0"/>
                </a:solidFill>
              </a:rPr>
              <a:t>CONTENUS</a:t>
            </a:r>
            <a:endParaRPr sz="2400" b="1" dirty="0">
              <a:solidFill>
                <a:srgbClr val="7030A0"/>
              </a:solidFill>
            </a:endParaRPr>
          </a:p>
        </p:txBody>
      </p:sp>
      <p:sp>
        <p:nvSpPr>
          <p:cNvPr id="6" name="Trapezoid 5"/>
          <p:cNvSpPr/>
          <p:nvPr/>
        </p:nvSpPr>
        <p:spPr>
          <a:xfrm>
            <a:off x="3883152" y="4480560"/>
            <a:ext cx="4828032" cy="731520"/>
          </a:xfrm>
          <a:prstGeom prst="trapezoid">
            <a:avLst/>
          </a:prstGeom>
          <a:solidFill>
            <a:srgbClr val="AAA0EB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7" name="Trapezoid 6"/>
          <p:cNvSpPr/>
          <p:nvPr/>
        </p:nvSpPr>
        <p:spPr>
          <a:xfrm>
            <a:off x="3515846" y="5303520"/>
            <a:ext cx="5486400" cy="731520"/>
          </a:xfrm>
          <a:prstGeom prst="trapezoid">
            <a:avLst/>
          </a:prstGeom>
          <a:solidFill>
            <a:srgbClr val="9B96E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EXISTENCE NUMÉRIQUE (UNICODE)</a:t>
            </a:r>
            <a:endParaRPr sz="24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EAF41E4-ACAD-4079-AE83-A83F7F62B68C}"/>
              </a:ext>
            </a:extLst>
          </p:cNvPr>
          <p:cNvSpPr txBox="1"/>
          <p:nvPr/>
        </p:nvSpPr>
        <p:spPr>
          <a:xfrm>
            <a:off x="4410655" y="4565303"/>
            <a:ext cx="369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SUPPORT TECHNOLOGIQUE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F774F6-6AF6-4872-B9BC-D30AF0DF4CB3}"/>
              </a:ext>
            </a:extLst>
          </p:cNvPr>
          <p:cNvSpPr/>
          <p:nvPr/>
        </p:nvSpPr>
        <p:spPr>
          <a:xfrm>
            <a:off x="1662545" y="6195753"/>
            <a:ext cx="9066900" cy="186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2C1C3CA-18E2-4B1E-A66C-23986DA21992}"/>
              </a:ext>
            </a:extLst>
          </p:cNvPr>
          <p:cNvSpPr txBox="1"/>
          <p:nvPr/>
        </p:nvSpPr>
        <p:spPr>
          <a:xfrm>
            <a:off x="9512348" y="5442529"/>
            <a:ext cx="2434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750 estimation OBDILCI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FB089B1-7C68-4F92-8E56-1420F7C71924}"/>
              </a:ext>
            </a:extLst>
          </p:cNvPr>
          <p:cNvSpPr txBox="1"/>
          <p:nvPr/>
        </p:nvSpPr>
        <p:spPr>
          <a:xfrm>
            <a:off x="11129818" y="610437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7500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41B53ED-2F02-4089-BD3A-848BA55FD5C8}"/>
              </a:ext>
            </a:extLst>
          </p:cNvPr>
          <p:cNvSpPr txBox="1"/>
          <p:nvPr/>
        </p:nvSpPr>
        <p:spPr>
          <a:xfrm>
            <a:off x="8876144" y="4660670"/>
            <a:ext cx="2184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250 Google Translate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B67B3DF-B7C9-47A3-8078-EC6C5C056C72}"/>
              </a:ext>
            </a:extLst>
          </p:cNvPr>
          <p:cNvSpPr txBox="1"/>
          <p:nvPr/>
        </p:nvSpPr>
        <p:spPr>
          <a:xfrm>
            <a:off x="8517221" y="3694145"/>
            <a:ext cx="155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343 </a:t>
            </a:r>
            <a:r>
              <a:rPr lang="fr-FR" b="1" dirty="0" err="1"/>
              <a:t>Wikipedia</a:t>
            </a:r>
            <a:endParaRPr lang="fr-FR" b="1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ED7CC7A-AF6C-4E70-A3F5-4C9C22B3A201}"/>
              </a:ext>
            </a:extLst>
          </p:cNvPr>
          <p:cNvSpPr txBox="1"/>
          <p:nvPr/>
        </p:nvSpPr>
        <p:spPr>
          <a:xfrm>
            <a:off x="8169209" y="2704792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100 ?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B1508CD-8CAA-4DB1-B996-39BE1B571EB4}"/>
              </a:ext>
            </a:extLst>
          </p:cNvPr>
          <p:cNvSpPr txBox="1"/>
          <p:nvPr/>
        </p:nvSpPr>
        <p:spPr>
          <a:xfrm>
            <a:off x="7789763" y="193061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50?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83F21DE-A259-4406-BAEA-B77C80D59B72}"/>
              </a:ext>
            </a:extLst>
          </p:cNvPr>
          <p:cNvSpPr txBox="1"/>
          <p:nvPr/>
        </p:nvSpPr>
        <p:spPr>
          <a:xfrm>
            <a:off x="7427308" y="1015822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20?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7EEFE8A-E551-4CEB-A43B-BEAA67D5AB23}"/>
              </a:ext>
            </a:extLst>
          </p:cNvPr>
          <p:cNvSpPr txBox="1"/>
          <p:nvPr/>
        </p:nvSpPr>
        <p:spPr>
          <a:xfrm>
            <a:off x="332509" y="508000"/>
            <a:ext cx="3307893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/>
              <a:t>LES NIVEAUX DE NUMÉRISATION</a:t>
            </a:r>
            <a:br>
              <a:rPr lang="fr-FR" b="1" dirty="0"/>
            </a:br>
            <a:r>
              <a:rPr lang="fr-FR" b="1" dirty="0"/>
              <a:t>DES LANGUES</a:t>
            </a:r>
          </a:p>
        </p:txBody>
      </p:sp>
      <p:sp>
        <p:nvSpPr>
          <p:cNvPr id="20" name="Flèche : bas 19">
            <a:extLst>
              <a:ext uri="{FF2B5EF4-FFF2-40B4-BE49-F238E27FC236}">
                <a16:creationId xmlns:a16="http://schemas.microsoft.com/office/drawing/2014/main" id="{F3460175-F42B-432D-8705-70EBEA47EADE}"/>
              </a:ext>
            </a:extLst>
          </p:cNvPr>
          <p:cNvSpPr/>
          <p:nvPr/>
        </p:nvSpPr>
        <p:spPr>
          <a:xfrm rot="10800000">
            <a:off x="2189018" y="1246909"/>
            <a:ext cx="286327" cy="4948844"/>
          </a:xfrm>
          <a:prstGeom prst="down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st-ce que la taille, ça compte vraiment ?">
            <a:extLst>
              <a:ext uri="{FF2B5EF4-FFF2-40B4-BE49-F238E27FC236}">
                <a16:creationId xmlns:a16="http://schemas.microsoft.com/office/drawing/2014/main" id="{B9A271DE-136B-4F2E-A071-5A115D70C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767" y="2452688"/>
            <a:ext cx="10023676" cy="418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BCF2053-B3CC-49EC-9027-1817C95C5B68}"/>
              </a:ext>
            </a:extLst>
          </p:cNvPr>
          <p:cNvSpPr txBox="1"/>
          <p:nvPr/>
        </p:nvSpPr>
        <p:spPr>
          <a:xfrm>
            <a:off x="108758" y="972274"/>
            <a:ext cx="111186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POUR CONCLURE : DANS CE DOMAINE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TAILLE COMPTE </a:t>
            </a:r>
            <a: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</a:t>
            </a:r>
            <a:r>
              <a:rPr lang="fr-FR" sz="2400" b="1" dirty="0"/>
              <a:t>NORMEMENT</a:t>
            </a:r>
          </a:p>
        </p:txBody>
      </p:sp>
    </p:spTree>
    <p:extLst>
      <p:ext uri="{BB962C8B-B14F-4D97-AF65-F5344CB8AC3E}">
        <p14:creationId xmlns:p14="http://schemas.microsoft.com/office/powerpoint/2010/main" val="1701222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219</Words>
  <Application>Microsoft Office PowerPoint</Application>
  <PresentationFormat>Grand écran</PresentationFormat>
  <Paragraphs>60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Thème Office</vt:lpstr>
      <vt:lpstr>RÉUNION PRÉPARATOIRE A L’ATELIER FRANCOPHONE MULTI-ACTEURS POUR DES  MODÈLES DE LANGAGE  OUVERTS, INCLUSIFS ET ANCRÉS DANS LA DIVERSITÉ LINGUISTIQUE ET CULTURELLE.  NEW YORK - 16 DÉCEMBRE 2025 DE 13H30 À 15H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 Pimienta</dc:creator>
  <cp:lastModifiedBy>Daniel Pimienta</cp:lastModifiedBy>
  <cp:revision>10</cp:revision>
  <dcterms:created xsi:type="dcterms:W3CDTF">2025-12-12T09:46:46Z</dcterms:created>
  <dcterms:modified xsi:type="dcterms:W3CDTF">2025-12-12T11:25:50Z</dcterms:modified>
</cp:coreProperties>
</file>