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2" r:id="rId4"/>
    <p:sldId id="258" r:id="rId5"/>
    <p:sldId id="269" r:id="rId6"/>
    <p:sldId id="264" r:id="rId7"/>
    <p:sldId id="259" r:id="rId8"/>
    <p:sldId id="260" r:id="rId9"/>
    <p:sldId id="261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52B470-C9C3-4A7A-8759-835CE5AAE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2E96E5-0897-4797-99CA-1351CE648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4CE516-F680-4723-8EB2-EF2682C9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7D40-41E4-405D-AAF9-72B7058BB3E0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27E659-92EB-4CDE-8920-8FFD7932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BEB58-52BC-432D-BBDA-1F0436CD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B213-08B1-405F-8D72-B26F786EB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61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9C75E-C4D7-496E-B401-1A8E40271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BB47EB-1750-4F67-904D-B48C95F19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DD19E0-F2D0-4EA4-8B02-3A9C8344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7D40-41E4-405D-AAF9-72B7058BB3E0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A1E27C-9217-4A4B-8DDE-C410FF03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EF045F-2C5C-449E-B58C-A18A8977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B213-08B1-405F-8D72-B26F786EB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78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C0ED5D-606A-4CB1-B509-61AA3BC94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B3E016-B659-46C5-AFD3-4FA25A057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FF8A10-2302-4D66-9741-4C97D9AB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7D40-41E4-405D-AAF9-72B7058BB3E0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D6837A-99B7-4646-B9F0-058F26B5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A1E16C-C977-4FB0-B5AB-C7FD38B0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B213-08B1-405F-8D72-B26F786EB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09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94089-318C-4DF6-B2F1-2834E5D1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2D2081-D305-4FEC-BE12-E92690335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86938C-54DF-417A-AE70-8C06A14A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7D40-41E4-405D-AAF9-72B7058BB3E0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A35BD0-3269-4818-A01A-D3A769EF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1FD59-4DE1-4034-BC91-F81BA8A1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B213-08B1-405F-8D72-B26F786EB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55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830B8-08A9-4DED-9949-AFA5C012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BC712A-652F-4BB5-A1EB-72F0C117F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C34CBA-8653-40D7-BDEC-B9CBB8CF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7D40-41E4-405D-AAF9-72B7058BB3E0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018A17-3D46-4784-AD1F-D9FF4D04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1487EF-F5D0-4B30-A6FE-ED1D1318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B213-08B1-405F-8D72-B26F786EB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83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3FEBE-603E-4D2F-A306-7063F6EC0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2A434D-399B-45F3-8213-241BE8565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03C210-0679-4774-9091-FEB8F7FB1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65A8B3-1586-4CB8-9F88-3A142D859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7D40-41E4-405D-AAF9-72B7058BB3E0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C4B4C4-5A97-4B4F-9868-01D6279F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D704DD-7F23-4E51-987D-58D96074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B213-08B1-405F-8D72-B26F786EB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30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306F5-0111-4435-9252-EE12899E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07F2D2-901F-4B0A-9279-C3A883643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B795D2-0C34-4B78-8C90-05656C293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66CA8A-2A68-4073-81A7-273A11977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7351F1-6AF8-40F6-BC87-56E78CD61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78C560-1C01-4177-A00C-4F7CC17C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7D40-41E4-405D-AAF9-72B7058BB3E0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086E29-CACF-4190-AFCF-B12C9584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B4B08D-882D-475F-A92A-32DEA9EC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B213-08B1-405F-8D72-B26F786EB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46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8FCDE-7D59-4D2F-88EB-597D5662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4C8ED3-DD26-4A01-83FC-E5DE4557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7D40-41E4-405D-AAF9-72B7058BB3E0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8C1F84-0794-48A5-AEA9-43C4079F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EF7374-F0CF-4865-BAB9-4350BB7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B213-08B1-405F-8D72-B26F786EB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55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762D906-C7BF-4DFB-AB3E-5A2B0F5B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7D40-41E4-405D-AAF9-72B7058BB3E0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B58796-3AB4-42BB-AA9B-605BCD22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6814CF-8636-4DB5-848A-30CCEEE2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B213-08B1-405F-8D72-B26F786EB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19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220A8-5350-4CAB-AB63-FCD9B5E8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93295E-FD52-4336-860D-B38FF64AD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A8378A-0043-4E27-A7A9-3092C60C6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88DB70-1A63-484F-89A4-62DDFC38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7D40-41E4-405D-AAF9-72B7058BB3E0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5962A8-AD70-40DF-B72D-52A05B84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F40CCF-D828-4B14-8199-A247A866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B213-08B1-405F-8D72-B26F786EB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19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49FBA-A065-4AC2-ABB7-59250854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AC9761-7B2D-4C1B-9EA7-0DDAA21AF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5F58D9-2358-47A7-A9D1-2BA3B889E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6B9AC-CA38-4354-BB95-0C352B49B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7D40-41E4-405D-AAF9-72B7058BB3E0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BC08F6-2931-4EEF-A86D-7BC876C6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0C1A5F-E639-45C7-A586-ADE42F07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B213-08B1-405F-8D72-B26F786EB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89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C68911B-AE81-42F8-BF89-00D040A5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FC717C-F250-4F88-82DA-25988D97D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B97F7-15FF-4481-8F69-319C07D12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7D40-41E4-405D-AAF9-72B7058BB3E0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533B1C-33A2-43CC-BD22-8E58F1271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4DC237-1706-445F-AB1E-6A10F7F42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0B213-08B1-405F-8D72-B26F786EB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41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2.sigul-1.11/" TargetMode="External"/><Relationship Id="rId7" Type="http://schemas.openxmlformats.org/officeDocument/2006/relationships/hyperlink" Target="https://obdilci.org/wp-content/uploads/2025/01/LangOnlineReport.docx" TargetMode="External"/><Relationship Id="rId2" Type="http://schemas.openxmlformats.org/officeDocument/2006/relationships/hyperlink" Target="http://unesdoc.unesco.org/ulis/cgi-bin/ulis.pl?catno=18701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30564/fls.v6i5.7144" TargetMode="External"/><Relationship Id="rId5" Type="http://schemas.openxmlformats.org/officeDocument/2006/relationships/hyperlink" Target="https://doi.org/10.3389/frma.2023.1149347" TargetMode="External"/><Relationship Id="rId4" Type="http://schemas.openxmlformats.org/officeDocument/2006/relationships/hyperlink" Target="https://loop.frontiersin.org/people/229404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dilci.org/projects/main/methods" TargetMode="External"/><Relationship Id="rId2" Type="http://schemas.openxmlformats.org/officeDocument/2006/relationships/hyperlink" Target="https://www.obdilci.org/projects/main/englishweb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bdilci.org/projects/other/WebMultilinguism" TargetMode="External"/><Relationship Id="rId4" Type="http://schemas.openxmlformats.org/officeDocument/2006/relationships/hyperlink" Target="https://funredes.org/presentation/LT4ALL2025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T4All 2025">
            <a:extLst>
              <a:ext uri="{FF2B5EF4-FFF2-40B4-BE49-F238E27FC236}">
                <a16:creationId xmlns:a16="http://schemas.microsoft.com/office/drawing/2014/main" id="{CD87B55F-B81F-4967-89B8-538CBA442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64" y="126503"/>
            <a:ext cx="6458017" cy="2431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CD5240-7C7B-43D6-9999-FF0C1E0229DB}"/>
              </a:ext>
            </a:extLst>
          </p:cNvPr>
          <p:cNvSpPr/>
          <p:nvPr/>
        </p:nvSpPr>
        <p:spPr>
          <a:xfrm>
            <a:off x="2603384" y="2782669"/>
            <a:ext cx="73291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000000"/>
                </a:solidFill>
                <a:effectLst/>
                <a:latin typeface="Fira Sans"/>
              </a:rPr>
              <a:t>Session 5</a:t>
            </a:r>
            <a:br>
              <a:rPr lang="fr-FR" b="0" i="0" dirty="0">
                <a:solidFill>
                  <a:srgbClr val="000000"/>
                </a:solidFill>
                <a:effectLst/>
                <a:latin typeface="Fira Sans"/>
              </a:rPr>
            </a:br>
            <a:r>
              <a:rPr lang="fr-FR" b="0" i="1" dirty="0">
                <a:solidFill>
                  <a:srgbClr val="000000"/>
                </a:solidFill>
                <a:effectLst/>
                <a:latin typeface="Fira Sans"/>
              </a:rPr>
              <a:t>Communication over Multilingualism: AI-based Translation vs Lingua Franca?</a:t>
            </a:r>
            <a:endParaRPr lang="fr-FR" b="0" i="0" dirty="0">
              <a:solidFill>
                <a:srgbClr val="000000"/>
              </a:solidFill>
              <a:effectLst/>
              <a:latin typeface="Fira San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070608-C17D-4E45-9F0C-BB3923CAD21F}"/>
              </a:ext>
            </a:extLst>
          </p:cNvPr>
          <p:cNvSpPr txBox="1"/>
          <p:nvPr/>
        </p:nvSpPr>
        <p:spPr>
          <a:xfrm>
            <a:off x="2147582" y="4379053"/>
            <a:ext cx="4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3BAFC95-E004-499B-8780-B48D63FD66B9}"/>
              </a:ext>
            </a:extLst>
          </p:cNvPr>
          <p:cNvSpPr txBox="1"/>
          <p:nvPr/>
        </p:nvSpPr>
        <p:spPr>
          <a:xfrm>
            <a:off x="216349" y="4099670"/>
            <a:ext cx="11975651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/>
              <a:t>Daniel Pimienta - pimienta@funredes.org</a:t>
            </a:r>
          </a:p>
          <a:p>
            <a:r>
              <a:rPr lang="en-US" b="1"/>
              <a:t>Observatory of Linguistic and Cultural Diversity on the Internet - https://obdilci.org</a:t>
            </a:r>
          </a:p>
          <a:p>
            <a:endParaRPr lang="en-US" b="1"/>
          </a:p>
          <a:p>
            <a:r>
              <a:rPr lang="en-US" sz="2800" b="1"/>
              <a:t>Inventory and comparisons of all methods for the measure of languages online </a:t>
            </a:r>
          </a:p>
          <a:p>
            <a:r>
              <a:rPr lang="en-US" sz="2800" b="1"/>
              <a:t>and implications on Internet’s lingua franca</a:t>
            </a:r>
            <a:endParaRPr lang="en-US" sz="2800"/>
          </a:p>
        </p:txBody>
      </p:sp>
      <p:pic>
        <p:nvPicPr>
          <p:cNvPr id="8" name="Gráfico 2">
            <a:extLst>
              <a:ext uri="{FF2B5EF4-FFF2-40B4-BE49-F238E27FC236}">
                <a16:creationId xmlns:a16="http://schemas.microsoft.com/office/drawing/2014/main" id="{02693658-08B7-4561-9774-B916AEC7D3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contrast="-1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5564" y="1171633"/>
            <a:ext cx="3052256" cy="13867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165D935-A536-4AF5-A5B0-E8FB439A1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" y="31231"/>
            <a:ext cx="2917158" cy="13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0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9D5C04-AAC3-4384-BD94-AE95BA82E754}"/>
              </a:ext>
            </a:extLst>
          </p:cNvPr>
          <p:cNvSpPr txBox="1"/>
          <p:nvPr/>
        </p:nvSpPr>
        <p:spPr>
          <a:xfrm>
            <a:off x="3203739" y="392640"/>
            <a:ext cx="620291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/>
              <a:t>CONCLUSION 1: AI ASSISTED LANGUAGE TOOLS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EB56E2-EA6F-4BA8-9E94-48E03DCCAB66}"/>
              </a:ext>
            </a:extLst>
          </p:cNvPr>
          <p:cNvSpPr/>
          <p:nvPr/>
        </p:nvSpPr>
        <p:spPr>
          <a:xfrm>
            <a:off x="3102049" y="2105833"/>
            <a:ext cx="8892074" cy="2802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 represents a tremendous leap forward in the field of languages online.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Tasks that were once costly and difficult to implement are now accessible and inexpensive</a:t>
            </a:r>
          </a:p>
          <a:p>
            <a:pPr algn="just"/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Generating initial translations of documents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losing formatting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multilingual versions of websites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Organizing videos on platforms with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subtitles in many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Integrating automatic interpretation into online meetings platforms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these capabilities to face-to-face conferences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04D298-2BC5-4C42-B4BB-3923DDB8D50D}"/>
              </a:ext>
            </a:extLst>
          </p:cNvPr>
          <p:cNvSpPr txBox="1"/>
          <p:nvPr/>
        </p:nvSpPr>
        <p:spPr>
          <a:xfrm>
            <a:off x="3550373" y="5355772"/>
            <a:ext cx="585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</a:rPr>
              <a:t>This the start of a </a:t>
            </a:r>
            <a:r>
              <a:rPr lang="fr-FR" b="1" dirty="0" err="1">
                <a:highlight>
                  <a:srgbClr val="FFFF00"/>
                </a:highlight>
              </a:rPr>
              <a:t>deep</a:t>
            </a:r>
            <a:r>
              <a:rPr lang="fr-FR" b="1" dirty="0">
                <a:highlight>
                  <a:srgbClr val="FFFF00"/>
                </a:highlight>
              </a:rPr>
              <a:t> paradigm shift for  </a:t>
            </a:r>
            <a:r>
              <a:rPr lang="fr-FR" b="1" dirty="0" err="1">
                <a:highlight>
                  <a:srgbClr val="FFFF00"/>
                </a:highlight>
              </a:rPr>
              <a:t>language’s</a:t>
            </a:r>
            <a:r>
              <a:rPr lang="fr-FR" b="1" dirty="0">
                <a:highlight>
                  <a:srgbClr val="FFFF00"/>
                </a:highlight>
              </a:rPr>
              <a:t> online</a:t>
            </a:r>
          </a:p>
        </p:txBody>
      </p:sp>
      <p:pic>
        <p:nvPicPr>
          <p:cNvPr id="7170" name="Picture 2" descr="A Paradigm Shift in Event Education | Explore, Sunway University">
            <a:extLst>
              <a:ext uri="{FF2B5EF4-FFF2-40B4-BE49-F238E27FC236}">
                <a16:creationId xmlns:a16="http://schemas.microsoft.com/office/drawing/2014/main" id="{8964D377-2C98-49A0-8087-FB29EE80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53754" cy="16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1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9D5C04-AAC3-4384-BD94-AE95BA82E754}"/>
              </a:ext>
            </a:extLst>
          </p:cNvPr>
          <p:cNvSpPr txBox="1"/>
          <p:nvPr/>
        </p:nvSpPr>
        <p:spPr>
          <a:xfrm>
            <a:off x="3203739" y="392640"/>
            <a:ext cx="620291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/>
              <a:t>CONCLUSION 2: AI ASSISTED LANGUAGE TOOLS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EB56E2-EA6F-4BA8-9E94-48E03DCCAB66}"/>
              </a:ext>
            </a:extLst>
          </p:cNvPr>
          <p:cNvSpPr/>
          <p:nvPr/>
        </p:nvSpPr>
        <p:spPr>
          <a:xfrm>
            <a:off x="335901" y="1339725"/>
            <a:ext cx="67460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This shift occurs together the boost of multilingualism in the Web.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04D298-2BC5-4C42-B4BB-3923DDB8D50D}"/>
              </a:ext>
            </a:extLst>
          </p:cNvPr>
          <p:cNvSpPr txBox="1"/>
          <p:nvPr/>
        </p:nvSpPr>
        <p:spPr>
          <a:xfrm>
            <a:off x="1343608" y="5094514"/>
            <a:ext cx="847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</a:rPr>
              <a:t>The lingua franca of the Internet </a:t>
            </a:r>
            <a:r>
              <a:rPr lang="fr-FR" b="1" dirty="0" err="1">
                <a:highlight>
                  <a:srgbClr val="FFFF00"/>
                </a:highlight>
              </a:rPr>
              <a:t>is</a:t>
            </a:r>
            <a:r>
              <a:rPr lang="fr-FR" b="1" dirty="0">
                <a:highlight>
                  <a:srgbClr val="FFFF00"/>
                </a:highlight>
              </a:rPr>
              <a:t> multilingualism </a:t>
            </a:r>
            <a:r>
              <a:rPr lang="fr-FR" b="1" dirty="0" err="1">
                <a:highlight>
                  <a:srgbClr val="FFFF00"/>
                </a:highlight>
              </a:rPr>
              <a:t>boosted</a:t>
            </a:r>
            <a:r>
              <a:rPr lang="fr-FR" b="1" dirty="0">
                <a:highlight>
                  <a:srgbClr val="FFFF00"/>
                </a:highlight>
              </a:rPr>
              <a:t> by AI based </a:t>
            </a:r>
            <a:r>
              <a:rPr lang="fr-FR" b="1" dirty="0" err="1">
                <a:highlight>
                  <a:srgbClr val="FFFF00"/>
                </a:highlight>
              </a:rPr>
              <a:t>language</a:t>
            </a:r>
            <a:r>
              <a:rPr lang="fr-FR" b="1" dirty="0">
                <a:highlight>
                  <a:srgbClr val="FFFF00"/>
                </a:highlight>
              </a:rPr>
              <a:t> </a:t>
            </a:r>
            <a:r>
              <a:rPr lang="fr-FR" b="1" dirty="0" err="1">
                <a:highlight>
                  <a:srgbClr val="FFFF00"/>
                </a:highlight>
              </a:rPr>
              <a:t>tools</a:t>
            </a:r>
            <a:r>
              <a:rPr lang="fr-FR" b="1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8194" name="Picture 2" descr="Top Internet Users By Languages Worldwide - VerboLabs">
            <a:extLst>
              <a:ext uri="{FF2B5EF4-FFF2-40B4-BE49-F238E27FC236}">
                <a16:creationId xmlns:a16="http://schemas.microsoft.com/office/drawing/2014/main" id="{F15BEAFD-7018-4A05-9C8F-74C781B65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55" y="1763486"/>
            <a:ext cx="5195286" cy="29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8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BC7FFD-2279-4034-A486-3AE0937AFC79}"/>
              </a:ext>
            </a:extLst>
          </p:cNvPr>
          <p:cNvSpPr/>
          <p:nvPr/>
        </p:nvSpPr>
        <p:spPr>
          <a:xfrm>
            <a:off x="273698" y="1147994"/>
            <a:ext cx="11644604" cy="5109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ARCHEOLOGY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 Pimienta, D., Prado, D., and Blanco, Á. (2009).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Twelve Years of Measuring Linguistic Diversity on the Internet: Balance and Perspectives. Paris: UNESCO publications for the World Summit on the Information Society. 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http://unesdoc.unesco.org/ulis/cgi-bin/ulis.pl?catno=187016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 Pimienta, D. (2022). Resource: Indicators on the Presence of Languages in Internet, In Proceedings of the 1st Annual Meeting of the ELRA/ISCA Special Interest Group on Under-Resourced Languages, Marseille. European Language Resources Association. 83–91.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https://aclanthology.org/2022.sigul-1.11/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METHOD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Pimienta, D.,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Müller de Oliveira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G., and Blanco, Á. (2023). The method behind the unprecedented production of indicators of the presence of languages in the Internet Front. Res.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Metr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Anal., 17 May 2023 Sec. Research Methods Vol. 8 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https://doi.org/10.3389/frma.2023.1149347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UNBIAS W3TECHS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Pimienta, D. (2024). Is it true that more than half the Web contents are in English? If Web multilingualism is paid due attention then no! Forum for Linguistic studies, Vol. 6 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5 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https://doi.org/10.30564/fls.v6i5.7144</a:t>
            </a:r>
            <a:endParaRPr lang="en-US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THIS PAPER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Pimienta, D. (2025).</a:t>
            </a:r>
            <a:r>
              <a:rPr lang="en-US" dirty="0">
                <a:latin typeface="Times New Roman" panose="02020603050405020304" pitchFamily="18" charset="0"/>
              </a:rPr>
              <a:t> Inventory and comparisons of all methods for the measure of languages online and implications on Internet lingua franca –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hlinkClick r:id="rId7"/>
              </a:rPr>
              <a:t>https://obdilci.org/wp-content/uploads/2025/01/LangOnlineReport.docx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4F3503-305F-416D-A62B-6E39D7060CB7}"/>
              </a:ext>
            </a:extLst>
          </p:cNvPr>
          <p:cNvSpPr txBox="1"/>
          <p:nvPr/>
        </p:nvSpPr>
        <p:spPr>
          <a:xfrm>
            <a:off x="2780522" y="2612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ABEE09-DE32-4C40-90E0-ADC638556D12}"/>
              </a:ext>
            </a:extLst>
          </p:cNvPr>
          <p:cNvSpPr txBox="1"/>
          <p:nvPr/>
        </p:nvSpPr>
        <p:spPr>
          <a:xfrm>
            <a:off x="3713584" y="261257"/>
            <a:ext cx="428412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b="1" dirty="0"/>
              <a:t>RECOMMENDED READINGS</a:t>
            </a:r>
          </a:p>
        </p:txBody>
      </p:sp>
    </p:spTree>
    <p:extLst>
      <p:ext uri="{BB962C8B-B14F-4D97-AF65-F5344CB8AC3E}">
        <p14:creationId xmlns:p14="http://schemas.microsoft.com/office/powerpoint/2010/main" val="137830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FFA483-A882-429E-BE69-6864FDBEDF1A}"/>
              </a:ext>
            </a:extLst>
          </p:cNvPr>
          <p:cNvSpPr/>
          <p:nvPr/>
        </p:nvSpPr>
        <p:spPr>
          <a:xfrm>
            <a:off x="547410" y="1508840"/>
            <a:ext cx="79087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UNBIAS W3TECHS WEBPAGE: </a:t>
            </a:r>
            <a:r>
              <a:rPr lang="fr-FR" dirty="0">
                <a:hlinkClick r:id="rId2"/>
              </a:rPr>
              <a:t>https://obdilci.org/projects/main/englishweb</a:t>
            </a:r>
            <a:r>
              <a:rPr lang="fr-FR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F08B7D-2ED9-449A-B288-5E016FEF251C}"/>
              </a:ext>
            </a:extLst>
          </p:cNvPr>
          <p:cNvSpPr/>
          <p:nvPr/>
        </p:nvSpPr>
        <p:spPr>
          <a:xfrm>
            <a:off x="547410" y="2228671"/>
            <a:ext cx="8133445" cy="2369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THIS PRESENTATION WEBPAGE:  </a:t>
            </a:r>
            <a:r>
              <a:rPr lang="fr-FR" dirty="0">
                <a:hlinkClick r:id="rId3"/>
              </a:rPr>
              <a:t>https://obdilci.org/projects/main/methods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>
                <a:latin typeface="Times New Roman" panose="02020603050405020304" pitchFamily="18" charset="0"/>
              </a:rPr>
              <a:t>THIS PRESENTATION PPT: </a:t>
            </a:r>
            <a:r>
              <a:rPr lang="fr-F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https://funredes.org/presentation/LT4ALL2025.pptx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2000" b="1" dirty="0"/>
              <a:t>FUTURE STUDIES </a:t>
            </a:r>
            <a:r>
              <a:rPr lang="fr-FR" sz="2000" dirty="0"/>
              <a:t>:  </a:t>
            </a:r>
            <a:r>
              <a:rPr lang="fr-FR" sz="2000" dirty="0">
                <a:hlinkClick r:id="rId5"/>
              </a:rPr>
              <a:t>https://obdilci.org/projects/other/WebMultilinguism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E9FD5D-A4FF-4889-9824-873464774E43}"/>
              </a:ext>
            </a:extLst>
          </p:cNvPr>
          <p:cNvSpPr txBox="1"/>
          <p:nvPr/>
        </p:nvSpPr>
        <p:spPr>
          <a:xfrm>
            <a:off x="4581331" y="503853"/>
            <a:ext cx="287033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b="1" dirty="0"/>
              <a:t>FASTER</a:t>
            </a:r>
            <a:r>
              <a:rPr lang="fr-FR" b="1" dirty="0"/>
              <a:t> </a:t>
            </a:r>
            <a:r>
              <a:rPr lang="fr-FR" sz="2800" b="1" dirty="0"/>
              <a:t>READINGS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0432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30D03D4-4BB9-4BB1-AB5A-83065641F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390566"/>
              </p:ext>
            </p:extLst>
          </p:nvPr>
        </p:nvGraphicFramePr>
        <p:xfrm>
          <a:off x="316477" y="1169863"/>
          <a:ext cx="11155086" cy="5066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831">
                  <a:extLst>
                    <a:ext uri="{9D8B030D-6E8A-4147-A177-3AD203B41FA5}">
                      <a16:colId xmlns:a16="http://schemas.microsoft.com/office/drawing/2014/main" val="110606428"/>
                    </a:ext>
                  </a:extLst>
                </a:gridCol>
                <a:gridCol w="1716654">
                  <a:extLst>
                    <a:ext uri="{9D8B030D-6E8A-4147-A177-3AD203B41FA5}">
                      <a16:colId xmlns:a16="http://schemas.microsoft.com/office/drawing/2014/main" val="1423468164"/>
                    </a:ext>
                  </a:extLst>
                </a:gridCol>
                <a:gridCol w="1671430">
                  <a:extLst>
                    <a:ext uri="{9D8B030D-6E8A-4147-A177-3AD203B41FA5}">
                      <a16:colId xmlns:a16="http://schemas.microsoft.com/office/drawing/2014/main" val="3212094991"/>
                    </a:ext>
                  </a:extLst>
                </a:gridCol>
                <a:gridCol w="1613836">
                  <a:extLst>
                    <a:ext uri="{9D8B030D-6E8A-4147-A177-3AD203B41FA5}">
                      <a16:colId xmlns:a16="http://schemas.microsoft.com/office/drawing/2014/main" val="394984758"/>
                    </a:ext>
                  </a:extLst>
                </a:gridCol>
                <a:gridCol w="1326754">
                  <a:extLst>
                    <a:ext uri="{9D8B030D-6E8A-4147-A177-3AD203B41FA5}">
                      <a16:colId xmlns:a16="http://schemas.microsoft.com/office/drawing/2014/main" val="1490112864"/>
                    </a:ext>
                  </a:extLst>
                </a:gridCol>
                <a:gridCol w="1500042">
                  <a:extLst>
                    <a:ext uri="{9D8B030D-6E8A-4147-A177-3AD203B41FA5}">
                      <a16:colId xmlns:a16="http://schemas.microsoft.com/office/drawing/2014/main" val="3098433489"/>
                    </a:ext>
                  </a:extLst>
                </a:gridCol>
                <a:gridCol w="1492539">
                  <a:extLst>
                    <a:ext uri="{9D8B030D-6E8A-4147-A177-3AD203B41FA5}">
                      <a16:colId xmlns:a16="http://schemas.microsoft.com/office/drawing/2014/main" val="1110088557"/>
                    </a:ext>
                  </a:extLst>
                </a:gridCol>
              </a:tblGrid>
              <a:tr h="592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W3TECHS</a:t>
                      </a:r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DATA</a:t>
                      </a:r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PROVIDER</a:t>
                      </a:r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NET</a:t>
                      </a:r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SWEEPER</a:t>
                      </a:r>
                      <a:endParaRPr lang="fr-FR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IONAN</a:t>
                      </a:r>
                      <a:endParaRPr lang="fr-FR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UNIV.</a:t>
                      </a:r>
                      <a:endParaRPr lang="fr-FR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OBDILCI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OBDILCI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MECILDI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204469"/>
                  </a:ext>
                </a:extLst>
              </a:tr>
              <a:tr h="289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COM</a:t>
                      </a:r>
                      <a:endParaRPr lang="fr-F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COM</a:t>
                      </a:r>
                      <a:endParaRPr lang="fr-F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COM</a:t>
                      </a:r>
                      <a:endParaRPr lang="fr-F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EDU</a:t>
                      </a:r>
                      <a:endParaRPr lang="fr-F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ORG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ORG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689889"/>
                  </a:ext>
                </a:extLst>
              </a:tr>
              <a:tr h="289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(2011)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 (2023)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 (2023)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 (2020)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Yearly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(2017)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plan (2025)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92287"/>
                  </a:ext>
                </a:extLst>
              </a:tr>
              <a:tr h="482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# LANG.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40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107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47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1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</a:rPr>
                        <a:t>361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141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361475"/>
                  </a:ext>
                </a:extLst>
              </a:tr>
              <a:tr h="542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SAMPLE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 M sites</a:t>
                      </a:r>
                      <a:endParaRPr lang="fr-FR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(TRANCO)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99M</a:t>
                      </a:r>
                      <a:endParaRPr lang="fr-FR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Sites 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12B </a:t>
                      </a:r>
                      <a:endParaRPr lang="fr-FR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Pages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0.1M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INDIRECT</a:t>
                      </a:r>
                      <a:endParaRPr lang="fr-FR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TRANCO</a:t>
                      </a:r>
                      <a:endParaRPr lang="fr-FR" sz="20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32131"/>
                  </a:ext>
                </a:extLst>
              </a:tr>
              <a:tr h="428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PEER REVIEW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NO</a:t>
                      </a:r>
                      <a:endParaRPr lang="fr-FR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NO</a:t>
                      </a:r>
                      <a:endParaRPr lang="fr-FR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NO</a:t>
                      </a:r>
                      <a:endParaRPr lang="fr-FR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YES</a:t>
                      </a:r>
                      <a:endParaRPr lang="fr-F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YES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WILL BE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62792"/>
                  </a:ext>
                </a:extLst>
              </a:tr>
              <a:tr h="428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BIAS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Manag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NO</a:t>
                      </a:r>
                      <a:endParaRPr lang="fr-FR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NO</a:t>
                      </a:r>
                      <a:endParaRPr lang="fr-FR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NO?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YES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YES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YES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996280"/>
                  </a:ext>
                </a:extLst>
              </a:tr>
              <a:tr h="289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BIAS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HUGE </a:t>
                      </a:r>
                      <a:endParaRPr lang="fr-FR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HUGE BUT…</a:t>
                      </a:r>
                      <a:endParaRPr lang="fr-FR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WEAK?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WEAK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NO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96076"/>
                  </a:ext>
                </a:extLst>
              </a:tr>
              <a:tr h="289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DISCOVER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HUGE</a:t>
                      </a:r>
                      <a:endParaRPr lang="fr-F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MEDIUM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LOW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LOW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GROWING</a:t>
                      </a:r>
                      <a:endParaRPr lang="fr-F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134387"/>
                  </a:ext>
                </a:extLst>
              </a:tr>
              <a:tr h="289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USED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HUGE</a:t>
                      </a:r>
                      <a:endParaRPr lang="fr-F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LOW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58374"/>
                  </a:ext>
                </a:extLst>
              </a:tr>
              <a:tr h="385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ENGLISH %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58%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51%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26%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28%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20%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06632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66EAA95-86BD-474C-B4AD-DF2ABAE42D7F}"/>
              </a:ext>
            </a:extLst>
          </p:cNvPr>
          <p:cNvSpPr txBox="1"/>
          <p:nvPr/>
        </p:nvSpPr>
        <p:spPr>
          <a:xfrm>
            <a:off x="4470731" y="257320"/>
            <a:ext cx="36033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PLAYERS COMPARISON</a:t>
            </a:r>
          </a:p>
        </p:txBody>
      </p:sp>
      <p:pic>
        <p:nvPicPr>
          <p:cNvPr id="1028" name="Picture 4" descr="The New OCD: Obsessive Comparison Disorder | Meadows Behavioral Healthcare">
            <a:extLst>
              <a:ext uri="{FF2B5EF4-FFF2-40B4-BE49-F238E27FC236}">
                <a16:creationId xmlns:a16="http://schemas.microsoft.com/office/drawing/2014/main" id="{9974AC08-C9B0-4E6D-ACF2-2953BA51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47000" cy="10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D5C26E5-228B-4BC7-9B47-D2B5FCEB17E3}"/>
              </a:ext>
            </a:extLst>
          </p:cNvPr>
          <p:cNvSpPr txBox="1"/>
          <p:nvPr/>
        </p:nvSpPr>
        <p:spPr>
          <a:xfrm>
            <a:off x="961053" y="633907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Multilingualism </a:t>
            </a:r>
            <a:r>
              <a:rPr lang="fr-FR" b="1" dirty="0" err="1">
                <a:solidFill>
                  <a:srgbClr val="0070C0"/>
                </a:solidFill>
              </a:rPr>
              <a:t>bias</a:t>
            </a:r>
            <a:r>
              <a:rPr lang="fr-FR" b="1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4671864-91CC-4028-8C98-729198A6E9F1}"/>
              </a:ext>
            </a:extLst>
          </p:cNvPr>
          <p:cNvCxnSpPr>
            <a:cxnSpLocks/>
          </p:cNvCxnSpPr>
          <p:nvPr/>
        </p:nvCxnSpPr>
        <p:spPr>
          <a:xfrm flipH="1" flipV="1">
            <a:off x="2641600" y="4867564"/>
            <a:ext cx="297544" cy="1607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FC5563A-5C32-4992-989D-DFE46CDF8D01}"/>
              </a:ext>
            </a:extLst>
          </p:cNvPr>
          <p:cNvCxnSpPr>
            <a:cxnSpLocks/>
          </p:cNvCxnSpPr>
          <p:nvPr/>
        </p:nvCxnSpPr>
        <p:spPr>
          <a:xfrm flipV="1">
            <a:off x="2939143" y="4867564"/>
            <a:ext cx="1124857" cy="1607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4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2602D8F-FF2C-45F8-863E-6224F43F6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4489"/>
              </p:ext>
            </p:extLst>
          </p:nvPr>
        </p:nvGraphicFramePr>
        <p:xfrm>
          <a:off x="213502" y="1176719"/>
          <a:ext cx="8934275" cy="1767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786">
                  <a:extLst>
                    <a:ext uri="{9D8B030D-6E8A-4147-A177-3AD203B41FA5}">
                      <a16:colId xmlns:a16="http://schemas.microsoft.com/office/drawing/2014/main" val="3216348567"/>
                    </a:ext>
                  </a:extLst>
                </a:gridCol>
                <a:gridCol w="1692135">
                  <a:extLst>
                    <a:ext uri="{9D8B030D-6E8A-4147-A177-3AD203B41FA5}">
                      <a16:colId xmlns:a16="http://schemas.microsoft.com/office/drawing/2014/main" val="3102356202"/>
                    </a:ext>
                  </a:extLst>
                </a:gridCol>
                <a:gridCol w="1420793">
                  <a:extLst>
                    <a:ext uri="{9D8B030D-6E8A-4147-A177-3AD203B41FA5}">
                      <a16:colId xmlns:a16="http://schemas.microsoft.com/office/drawing/2014/main" val="1100713718"/>
                    </a:ext>
                  </a:extLst>
                </a:gridCol>
                <a:gridCol w="1386526">
                  <a:extLst>
                    <a:ext uri="{9D8B030D-6E8A-4147-A177-3AD203B41FA5}">
                      <a16:colId xmlns:a16="http://schemas.microsoft.com/office/drawing/2014/main" val="3186071246"/>
                    </a:ext>
                  </a:extLst>
                </a:gridCol>
                <a:gridCol w="1174707">
                  <a:extLst>
                    <a:ext uri="{9D8B030D-6E8A-4147-A177-3AD203B41FA5}">
                      <a16:colId xmlns:a16="http://schemas.microsoft.com/office/drawing/2014/main" val="2158686774"/>
                    </a:ext>
                  </a:extLst>
                </a:gridCol>
                <a:gridCol w="1845328">
                  <a:extLst>
                    <a:ext uri="{9D8B030D-6E8A-4147-A177-3AD203B41FA5}">
                      <a16:colId xmlns:a16="http://schemas.microsoft.com/office/drawing/2014/main" val="28956608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</a:rPr>
                        <a:t>W3TECHS</a:t>
                      </a:r>
                      <a:endParaRPr lang="fr-FR" sz="2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</a:rPr>
                        <a:t>1/2023</a:t>
                      </a:r>
                      <a:endParaRPr lang="fr-F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</a:rPr>
                        <a:t>DATA</a:t>
                      </a:r>
                      <a:endParaRPr lang="fr-FR" sz="2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</a:rPr>
                        <a:t>PROVIDER</a:t>
                      </a:r>
                      <a:endParaRPr lang="fr-FR" sz="2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</a:rPr>
                        <a:t>1/23</a:t>
                      </a:r>
                      <a:endParaRPr lang="fr-F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SWEEPER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6/23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IONAN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Univ. 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</a:rPr>
                        <a:t>OBDILCI</a:t>
                      </a:r>
                      <a:endParaRPr lang="fr-FR" sz="2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</a:rPr>
                        <a:t>Main </a:t>
                      </a:r>
                      <a:endParaRPr lang="fr-FR" sz="2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</a:rPr>
                        <a:t>5/2023</a:t>
                      </a:r>
                      <a:endParaRPr lang="fr-FR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MECILDI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 Pre-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study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5/2024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00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tx1"/>
                          </a:solidFill>
                          <a:effectLst/>
                        </a:rPr>
                        <a:t>57.7%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51%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26.3%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28.4%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20%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29%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3955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F3121EC-908F-4DD1-AF75-76DB64BE54F3}"/>
              </a:ext>
            </a:extLst>
          </p:cNvPr>
          <p:cNvSpPr txBox="1"/>
          <p:nvPr/>
        </p:nvSpPr>
        <p:spPr>
          <a:xfrm>
            <a:off x="1552025" y="5552803"/>
            <a:ext cx="5638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highlight>
                  <a:srgbClr val="FFFF00"/>
                </a:highlight>
              </a:rPr>
              <a:t>27% &lt; ENGLISH@WEB &lt; 20%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8CA4D23-9B6A-44AB-B93F-D5CE14A79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59837"/>
              </p:ext>
            </p:extLst>
          </p:nvPr>
        </p:nvGraphicFramePr>
        <p:xfrm>
          <a:off x="213502" y="3013253"/>
          <a:ext cx="8934275" cy="651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786">
                  <a:extLst>
                    <a:ext uri="{9D8B030D-6E8A-4147-A177-3AD203B41FA5}">
                      <a16:colId xmlns:a16="http://schemas.microsoft.com/office/drawing/2014/main" val="1124635387"/>
                    </a:ext>
                  </a:extLst>
                </a:gridCol>
                <a:gridCol w="1692135">
                  <a:extLst>
                    <a:ext uri="{9D8B030D-6E8A-4147-A177-3AD203B41FA5}">
                      <a16:colId xmlns:a16="http://schemas.microsoft.com/office/drawing/2014/main" val="3932200042"/>
                    </a:ext>
                  </a:extLst>
                </a:gridCol>
                <a:gridCol w="1420793">
                  <a:extLst>
                    <a:ext uri="{9D8B030D-6E8A-4147-A177-3AD203B41FA5}">
                      <a16:colId xmlns:a16="http://schemas.microsoft.com/office/drawing/2014/main" val="3534096566"/>
                    </a:ext>
                  </a:extLst>
                </a:gridCol>
                <a:gridCol w="1386526">
                  <a:extLst>
                    <a:ext uri="{9D8B030D-6E8A-4147-A177-3AD203B41FA5}">
                      <a16:colId xmlns:a16="http://schemas.microsoft.com/office/drawing/2014/main" val="1110933821"/>
                    </a:ext>
                  </a:extLst>
                </a:gridCol>
                <a:gridCol w="1174707">
                  <a:extLst>
                    <a:ext uri="{9D8B030D-6E8A-4147-A177-3AD203B41FA5}">
                      <a16:colId xmlns:a16="http://schemas.microsoft.com/office/drawing/2014/main" val="2768559953"/>
                    </a:ext>
                  </a:extLst>
                </a:gridCol>
                <a:gridCol w="1845328">
                  <a:extLst>
                    <a:ext uri="{9D8B030D-6E8A-4147-A177-3AD203B41FA5}">
                      <a16:colId xmlns:a16="http://schemas.microsoft.com/office/drawing/2014/main" val="23786037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fr-FR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solidFill>
                            <a:schemeClr val="tx1"/>
                          </a:solidFill>
                          <a:effectLst/>
                        </a:rPr>
                        <a:t>26.3%</a:t>
                      </a:r>
                      <a:endParaRPr lang="fr-FR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 ?</a:t>
                      </a:r>
                    </a:p>
                  </a:txBody>
                  <a:tcPr marL="76200" marR="76200" marT="76200" marB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fr-FR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fr-FR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51110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9846EBB-2027-4692-9D89-D61C49D71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660772"/>
              </p:ext>
            </p:extLst>
          </p:nvPr>
        </p:nvGraphicFramePr>
        <p:xfrm>
          <a:off x="213502" y="3733457"/>
          <a:ext cx="8934275" cy="1181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786">
                  <a:extLst>
                    <a:ext uri="{9D8B030D-6E8A-4147-A177-3AD203B41FA5}">
                      <a16:colId xmlns:a16="http://schemas.microsoft.com/office/drawing/2014/main" val="1662967970"/>
                    </a:ext>
                  </a:extLst>
                </a:gridCol>
                <a:gridCol w="1692135">
                  <a:extLst>
                    <a:ext uri="{9D8B030D-6E8A-4147-A177-3AD203B41FA5}">
                      <a16:colId xmlns:a16="http://schemas.microsoft.com/office/drawing/2014/main" val="1282497128"/>
                    </a:ext>
                  </a:extLst>
                </a:gridCol>
                <a:gridCol w="1420793">
                  <a:extLst>
                    <a:ext uri="{9D8B030D-6E8A-4147-A177-3AD203B41FA5}">
                      <a16:colId xmlns:a16="http://schemas.microsoft.com/office/drawing/2014/main" val="581296719"/>
                    </a:ext>
                  </a:extLst>
                </a:gridCol>
                <a:gridCol w="1386526">
                  <a:extLst>
                    <a:ext uri="{9D8B030D-6E8A-4147-A177-3AD203B41FA5}">
                      <a16:colId xmlns:a16="http://schemas.microsoft.com/office/drawing/2014/main" val="3935342901"/>
                    </a:ext>
                  </a:extLst>
                </a:gridCol>
                <a:gridCol w="1174707">
                  <a:extLst>
                    <a:ext uri="{9D8B030D-6E8A-4147-A177-3AD203B41FA5}">
                      <a16:colId xmlns:a16="http://schemas.microsoft.com/office/drawing/2014/main" val="3745102021"/>
                    </a:ext>
                  </a:extLst>
                </a:gridCol>
                <a:gridCol w="1845328">
                  <a:extLst>
                    <a:ext uri="{9D8B030D-6E8A-4147-A177-3AD203B41FA5}">
                      <a16:colId xmlns:a16="http://schemas.microsoft.com/office/drawing/2014/main" val="27674155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of iceberg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SELECTION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countries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SELECTION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 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ccTLD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</a:rPr>
                        <a:t>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of iceberg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94068"/>
                  </a:ext>
                </a:extLst>
              </a:tr>
            </a:tbl>
          </a:graphicData>
        </a:graphic>
      </p:graphicFrame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C316E9ED-412A-4CCE-9194-FE4D5535F0E5}"/>
              </a:ext>
            </a:extLst>
          </p:cNvPr>
          <p:cNvSpPr/>
          <p:nvPr/>
        </p:nvSpPr>
        <p:spPr>
          <a:xfrm rot="10800000">
            <a:off x="9310800" y="2299599"/>
            <a:ext cx="1484851" cy="369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159590C1-559B-4755-A53B-45D560C5CAC9}"/>
              </a:ext>
            </a:extLst>
          </p:cNvPr>
          <p:cNvSpPr/>
          <p:nvPr/>
        </p:nvSpPr>
        <p:spPr>
          <a:xfrm rot="10800000">
            <a:off x="9387699" y="3207414"/>
            <a:ext cx="1484851" cy="369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3C99FA18-4BC9-4A0A-A08C-069B53DB072F}"/>
              </a:ext>
            </a:extLst>
          </p:cNvPr>
          <p:cNvSpPr/>
          <p:nvPr/>
        </p:nvSpPr>
        <p:spPr>
          <a:xfrm rot="10800000">
            <a:off x="9540099" y="4098450"/>
            <a:ext cx="1484851" cy="369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03D212C-2921-453C-8D94-D68C9A0E4550}"/>
              </a:ext>
            </a:extLst>
          </p:cNvPr>
          <p:cNvSpPr txBox="1"/>
          <p:nvPr/>
        </p:nvSpPr>
        <p:spPr>
          <a:xfrm>
            <a:off x="9527683" y="2114824"/>
            <a:ext cx="120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RAW DATA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297768-BD1B-4364-A4D5-7EB6D4F2425B}"/>
              </a:ext>
            </a:extLst>
          </p:cNvPr>
          <p:cNvSpPr txBox="1"/>
          <p:nvPr/>
        </p:nvSpPr>
        <p:spPr>
          <a:xfrm>
            <a:off x="9603257" y="294417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UNBIASED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FBB88B3-B770-48B9-9441-B866919BDA78}"/>
              </a:ext>
            </a:extLst>
          </p:cNvPr>
          <p:cNvSpPr txBox="1"/>
          <p:nvPr/>
        </p:nvSpPr>
        <p:spPr>
          <a:xfrm>
            <a:off x="9764786" y="3826395"/>
            <a:ext cx="1311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REMAINING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BIAS</a:t>
            </a:r>
          </a:p>
        </p:txBody>
      </p:sp>
      <p:pic>
        <p:nvPicPr>
          <p:cNvPr id="3075" name="Picture 3" descr="English Language Learning Solutions: A Comprehensive Guide">
            <a:extLst>
              <a:ext uri="{FF2B5EF4-FFF2-40B4-BE49-F238E27FC236}">
                <a16:creationId xmlns:a16="http://schemas.microsoft.com/office/drawing/2014/main" id="{3B744A62-FD9C-482E-AAD6-BC7CD12E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" y="15069"/>
            <a:ext cx="1549053" cy="8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D71179F-2D40-4006-9FDF-F4198607535E}"/>
              </a:ext>
            </a:extLst>
          </p:cNvPr>
          <p:cNvSpPr txBox="1"/>
          <p:nvPr/>
        </p:nvSpPr>
        <p:spPr>
          <a:xfrm>
            <a:off x="8390691" y="5582130"/>
            <a:ext cx="3867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0070C0"/>
                </a:solidFill>
              </a:rPr>
              <a:t>Unbias</a:t>
            </a:r>
            <a:r>
              <a:rPr lang="fr-FR" b="1" dirty="0">
                <a:solidFill>
                  <a:srgbClr val="0070C0"/>
                </a:solidFill>
              </a:rPr>
              <a:t> = </a:t>
            </a:r>
            <a:r>
              <a:rPr lang="fr-FR" b="1" dirty="0" err="1">
                <a:solidFill>
                  <a:srgbClr val="0070C0"/>
                </a:solidFill>
              </a:rPr>
              <a:t>bias</a:t>
            </a:r>
            <a:r>
              <a:rPr lang="fr-FR" b="1" dirty="0">
                <a:solidFill>
                  <a:srgbClr val="0070C0"/>
                </a:solidFill>
              </a:rPr>
              <a:t> / rate of multilingualism 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97E8691-2786-4384-BECE-981B731B59C2}"/>
              </a:ext>
            </a:extLst>
          </p:cNvPr>
          <p:cNvCxnSpPr/>
          <p:nvPr/>
        </p:nvCxnSpPr>
        <p:spPr>
          <a:xfrm flipH="1" flipV="1">
            <a:off x="11024950" y="3498980"/>
            <a:ext cx="983548" cy="2238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F038F3C6-672E-4360-BB03-AC68762A4431}"/>
              </a:ext>
            </a:extLst>
          </p:cNvPr>
          <p:cNvSpPr txBox="1"/>
          <p:nvPr/>
        </p:nvSpPr>
        <p:spPr>
          <a:xfrm>
            <a:off x="3844212" y="410547"/>
            <a:ext cx="486832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(L1+L2)(English)@EU = 2x(L1+L2(English)@world</a:t>
            </a:r>
            <a:r>
              <a:rPr lang="fr-FR" dirty="0"/>
              <a:t>)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E9379E5-9F69-4AE0-9675-093068A414E7}"/>
              </a:ext>
            </a:extLst>
          </p:cNvPr>
          <p:cNvCxnSpPr/>
          <p:nvPr/>
        </p:nvCxnSpPr>
        <p:spPr>
          <a:xfrm>
            <a:off x="5906278" y="793102"/>
            <a:ext cx="93306" cy="1691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07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1CE4509-B18E-40F0-B867-D7A65F133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13753"/>
              </p:ext>
            </p:extLst>
          </p:nvPr>
        </p:nvGraphicFramePr>
        <p:xfrm>
          <a:off x="3342754" y="116367"/>
          <a:ext cx="8539994" cy="6625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338">
                  <a:extLst>
                    <a:ext uri="{9D8B030D-6E8A-4147-A177-3AD203B41FA5}">
                      <a16:colId xmlns:a16="http://schemas.microsoft.com/office/drawing/2014/main" val="104852145"/>
                    </a:ext>
                  </a:extLst>
                </a:gridCol>
                <a:gridCol w="1895912">
                  <a:extLst>
                    <a:ext uri="{9D8B030D-6E8A-4147-A177-3AD203B41FA5}">
                      <a16:colId xmlns:a16="http://schemas.microsoft.com/office/drawing/2014/main" val="3918305910"/>
                    </a:ext>
                  </a:extLst>
                </a:gridCol>
                <a:gridCol w="2223083">
                  <a:extLst>
                    <a:ext uri="{9D8B030D-6E8A-4147-A177-3AD203B41FA5}">
                      <a16:colId xmlns:a16="http://schemas.microsoft.com/office/drawing/2014/main" val="1703516508"/>
                    </a:ext>
                  </a:extLst>
                </a:gridCol>
                <a:gridCol w="1979803">
                  <a:extLst>
                    <a:ext uri="{9D8B030D-6E8A-4147-A177-3AD203B41FA5}">
                      <a16:colId xmlns:a16="http://schemas.microsoft.com/office/drawing/2014/main" val="1558841318"/>
                    </a:ext>
                  </a:extLst>
                </a:gridCol>
                <a:gridCol w="2088858">
                  <a:extLst>
                    <a:ext uri="{9D8B030D-6E8A-4147-A177-3AD203B41FA5}">
                      <a16:colId xmlns:a16="http://schemas.microsoft.com/office/drawing/2014/main" val="1698860485"/>
                    </a:ext>
                  </a:extLst>
                </a:gridCol>
              </a:tblGrid>
              <a:tr h="632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W3TECHS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11/2024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DATAPROVIDER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 1/23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NETSWEEPER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6/23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OBDILCI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5/2024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164198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English 49.4%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English 51.3%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English 26.3%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English 20.4%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2600074378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Spanish 6%</a:t>
                      </a:r>
                      <a:endParaRPr lang="fr-F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Chinese 10.3%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Chinese 19.8%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Chinese 18.9%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3429274826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2D050"/>
                          </a:solidFill>
                          <a:effectLst/>
                        </a:rPr>
                        <a:t>German 5.6%</a:t>
                      </a:r>
                      <a:endParaRPr lang="fr-FR" sz="1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2D050"/>
                          </a:solidFill>
                          <a:effectLst/>
                        </a:rPr>
                        <a:t>German 7.3%</a:t>
                      </a:r>
                      <a:endParaRPr lang="fr-FR" sz="1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Spanish 8.1%</a:t>
                      </a:r>
                      <a:endParaRPr lang="fr-F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Spanish 7.7%</a:t>
                      </a:r>
                      <a:endParaRPr lang="fr-F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1712908865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Japanese 5%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Spanish 3.9%</a:t>
                      </a:r>
                      <a:endParaRPr lang="fr-F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</a:rPr>
                        <a:t>Arabic 5%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Hindi 3.8%</a:t>
                      </a:r>
                      <a:endParaRPr lang="fr-FR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264232909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French 4.4%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Japanese 3.7%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Portuguese 4%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Russian 3.7%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483483169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Russian 4%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French 3.4%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Malay 3.4%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</a:rPr>
                        <a:t>Arabic 3.7%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3395878899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7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Portuguese 3.8%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Russian 2.8%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French 3.3%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French 3.4%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2016006473"/>
                  </a:ext>
                </a:extLst>
              </a:tr>
              <a:tr h="4118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Italian 2.7%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Portuguese 2.7%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Japanese 3%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Portuguese 3.1%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3468703607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Dutch 2.1%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Dutch 2.0%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Russian 2.8%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Japanese 2.2%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2155456260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Polish 1.8%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Italian 1.9%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2D050"/>
                          </a:solidFill>
                          <a:effectLst/>
                        </a:rPr>
                        <a:t>German 2.1%</a:t>
                      </a:r>
                      <a:endParaRPr lang="fr-FR" sz="1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2D050"/>
                          </a:solidFill>
                          <a:effectLst/>
                        </a:rPr>
                        <a:t>German 2.2%</a:t>
                      </a:r>
                      <a:endParaRPr lang="fr-FR" sz="16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1320269776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Turkish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Korean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Malay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217916089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Persian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Turkish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Bengali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3161672203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Chinese 1.2%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Italian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Turkish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3196287344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Vietnamese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Romanian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Italian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3323992683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Malay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Persian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Vietnamese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92" marR="57092" marT="57092" marB="57092"/>
                </a:tc>
                <a:extLst>
                  <a:ext uri="{0D108BD9-81ED-4DB2-BD59-A6C34878D82A}">
                    <a16:rowId xmlns:a16="http://schemas.microsoft.com/office/drawing/2014/main" val="3952668153"/>
                  </a:ext>
                </a:extLst>
              </a:tr>
            </a:tbl>
          </a:graphicData>
        </a:graphic>
      </p:graphicFrame>
      <p:pic>
        <p:nvPicPr>
          <p:cNvPr id="2050" name="Picture 2" descr="Languages of the Future">
            <a:extLst>
              <a:ext uri="{FF2B5EF4-FFF2-40B4-BE49-F238E27FC236}">
                <a16:creationId xmlns:a16="http://schemas.microsoft.com/office/drawing/2014/main" id="{7E0BEF79-B132-4102-BC2C-95C813B8C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" y="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8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E8FABFB-25E9-4B5F-8C4A-D5D17982C52F}"/>
              </a:ext>
            </a:extLst>
          </p:cNvPr>
          <p:cNvSpPr txBox="1"/>
          <p:nvPr/>
        </p:nvSpPr>
        <p:spPr>
          <a:xfrm>
            <a:off x="3965510" y="363894"/>
            <a:ext cx="300293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b="1" dirty="0"/>
              <a:t>PLANS FOR 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840DB4-E6F7-458E-862E-F02B20EFEF8D}"/>
              </a:ext>
            </a:extLst>
          </p:cNvPr>
          <p:cNvSpPr txBox="1"/>
          <p:nvPr/>
        </p:nvSpPr>
        <p:spPr>
          <a:xfrm>
            <a:off x="880049" y="1436915"/>
            <a:ext cx="917385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Cooperation </a:t>
            </a:r>
            <a:r>
              <a:rPr lang="en-US" b="1" dirty="0" err="1"/>
              <a:t>Dataprovider</a:t>
            </a:r>
            <a:r>
              <a:rPr lang="en-US" b="1" dirty="0"/>
              <a:t>/</a:t>
            </a:r>
            <a:r>
              <a:rPr lang="en-US" b="1" dirty="0" err="1"/>
              <a:t>Obdilci</a:t>
            </a:r>
            <a:r>
              <a:rPr lang="en-US" b="1" dirty="0"/>
              <a:t> </a:t>
            </a:r>
            <a:r>
              <a:rPr lang="en-US" dirty="0"/>
              <a:t>will offer a new results for the full set of websites (163 M) </a:t>
            </a:r>
          </a:p>
          <a:p>
            <a:r>
              <a:rPr lang="en-US" dirty="0"/>
              <a:t>with multilingualism bias removed.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MECILDI</a:t>
            </a:r>
            <a:r>
              <a:rPr lang="en-US" dirty="0"/>
              <a:t> will offer </a:t>
            </a:r>
            <a:r>
              <a:rPr lang="en-US" dirty="0" err="1"/>
              <a:t>Tranco</a:t>
            </a:r>
            <a:r>
              <a:rPr lang="en-US" dirty="0"/>
              <a:t> based results without multilingualism bias.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5084E46-2DAA-4B0C-B51F-EFDC12BE92A9}"/>
              </a:ext>
            </a:extLst>
          </p:cNvPr>
          <p:cNvSpPr txBox="1"/>
          <p:nvPr/>
        </p:nvSpPr>
        <p:spPr>
          <a:xfrm>
            <a:off x="1090921" y="4012163"/>
            <a:ext cx="8752115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rate of multilingualism </a:t>
            </a:r>
            <a:r>
              <a:rPr lang="en-US" dirty="0"/>
              <a:t>of the whole WWW and of </a:t>
            </a:r>
            <a:r>
              <a:rPr lang="en-US" dirty="0" err="1"/>
              <a:t>Tranco</a:t>
            </a:r>
            <a:r>
              <a:rPr lang="en-US" dirty="0"/>
              <a:t> will be revealed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more precise percentage for </a:t>
            </a:r>
            <a:r>
              <a:rPr lang="en-US" b="1" dirty="0"/>
              <a:t>English</a:t>
            </a:r>
            <a:r>
              <a:rPr lang="en-US" dirty="0"/>
              <a:t> will be obtained, </a:t>
            </a:r>
            <a:r>
              <a:rPr lang="en-US" dirty="0" err="1"/>
              <a:t>bewtween</a:t>
            </a:r>
            <a:r>
              <a:rPr lang="en-US" dirty="0"/>
              <a:t> 20% and 27%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Chinese</a:t>
            </a:r>
            <a:r>
              <a:rPr lang="en-US" dirty="0"/>
              <a:t> percentage around 20% will be confirmed or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Obdilci</a:t>
            </a:r>
            <a:r>
              <a:rPr lang="en-US" dirty="0"/>
              <a:t> </a:t>
            </a:r>
            <a:r>
              <a:rPr lang="en-US" b="1" dirty="0"/>
              <a:t>model</a:t>
            </a:r>
            <a:r>
              <a:rPr lang="en-US" dirty="0"/>
              <a:t> will be challenged or </a:t>
            </a:r>
            <a:r>
              <a:rPr lang="en-US" dirty="0" err="1"/>
              <a:t>conforted</a:t>
            </a:r>
            <a:r>
              <a:rPr lang="fr-FR" dirty="0"/>
              <a:t>.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40468388-5F44-43C3-B439-2AB6B3340334}"/>
              </a:ext>
            </a:extLst>
          </p:cNvPr>
          <p:cNvSpPr/>
          <p:nvPr/>
        </p:nvSpPr>
        <p:spPr>
          <a:xfrm>
            <a:off x="4562669" y="2939143"/>
            <a:ext cx="643813" cy="961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1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6231650-D4EA-4FEC-A6F8-24C750038324}"/>
              </a:ext>
            </a:extLst>
          </p:cNvPr>
          <p:cNvSpPr txBox="1"/>
          <p:nvPr/>
        </p:nvSpPr>
        <p:spPr>
          <a:xfrm>
            <a:off x="3959604" y="411061"/>
            <a:ext cx="176439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b="1" dirty="0"/>
              <a:t>SO WHAT?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4A73CA-4E7A-40BD-9129-6007A355A092}"/>
              </a:ext>
            </a:extLst>
          </p:cNvPr>
          <p:cNvSpPr txBox="1"/>
          <p:nvPr/>
        </p:nvSpPr>
        <p:spPr>
          <a:xfrm>
            <a:off x="125834" y="1257483"/>
            <a:ext cx="11471217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Caution with data on the web without checking method and biases. Bet on </a:t>
            </a:r>
            <a:r>
              <a:rPr lang="en-US" sz="2000" b="1" dirty="0"/>
              <a:t>peer-reviewed</a:t>
            </a:r>
            <a:r>
              <a:rPr lang="en-US" sz="2000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multilingual</a:t>
            </a:r>
            <a:r>
              <a:rPr lang="en-US" sz="2000" dirty="0"/>
              <a:t> nature of the Web cant be forgotten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English@web</a:t>
            </a:r>
            <a:r>
              <a:rPr lang="en-US" sz="2000" dirty="0"/>
              <a:t> is </a:t>
            </a:r>
            <a:r>
              <a:rPr lang="en-US" sz="2000" b="1" dirty="0"/>
              <a:t>half what media rep</a:t>
            </a:r>
            <a:r>
              <a:rPr lang="en-US" sz="2000" dirty="0"/>
              <a:t>eat not because it decreases but because more languages are coming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Why is </a:t>
            </a:r>
            <a:r>
              <a:rPr lang="en-US" sz="2000" b="1" dirty="0"/>
              <a:t>Chinese</a:t>
            </a:r>
            <a:r>
              <a:rPr lang="en-US" sz="2000" dirty="0"/>
              <a:t> contents are so underestimated by some methods when Chinese speakers are the most?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2025</a:t>
            </a:r>
            <a:r>
              <a:rPr lang="en-US" sz="2000" dirty="0"/>
              <a:t> will bring definitive light on those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The </a:t>
            </a:r>
            <a:r>
              <a:rPr lang="en-US" sz="2000" b="1" dirty="0">
                <a:highlight>
                  <a:srgbClr val="FFFF00"/>
                </a:highlight>
              </a:rPr>
              <a:t>lingua franca of the Web is multilingualism boosted by AI powered translation</a:t>
            </a:r>
          </a:p>
        </p:txBody>
      </p:sp>
      <p:pic>
        <p:nvPicPr>
          <p:cNvPr id="6148" name="Picture 4" descr="Traduction par IA ou humaine ? Et si on combinait les deux ?">
            <a:extLst>
              <a:ext uri="{FF2B5EF4-FFF2-40B4-BE49-F238E27FC236}">
                <a16:creationId xmlns:a16="http://schemas.microsoft.com/office/drawing/2014/main" id="{A066DEEE-244E-4910-8928-6CBA22D5B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99" y="5058561"/>
            <a:ext cx="4318654" cy="17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9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1321168-1AD4-428F-BE4A-C03EB8DAEB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4008" y="511728"/>
            <a:ext cx="10578518" cy="596457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940CD6B-3DE3-408F-AE61-305CC4FBE752}"/>
              </a:ext>
            </a:extLst>
          </p:cNvPr>
          <p:cNvSpPr txBox="1"/>
          <p:nvPr/>
        </p:nvSpPr>
        <p:spPr>
          <a:xfrm>
            <a:off x="9204" y="6488668"/>
            <a:ext cx="16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OBDILCI</a:t>
            </a:r>
          </a:p>
        </p:txBody>
      </p:sp>
    </p:spTree>
    <p:extLst>
      <p:ext uri="{BB962C8B-B14F-4D97-AF65-F5344CB8AC3E}">
        <p14:creationId xmlns:p14="http://schemas.microsoft.com/office/powerpoint/2010/main" val="330215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9E75081-A45E-401F-837B-9C4303C85C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8404" y="-109202"/>
            <a:ext cx="11157358" cy="602329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326CB7E-0E7B-4F75-BF1C-64462A7410EF}"/>
              </a:ext>
            </a:extLst>
          </p:cNvPr>
          <p:cNvSpPr txBox="1"/>
          <p:nvPr/>
        </p:nvSpPr>
        <p:spPr>
          <a:xfrm>
            <a:off x="11023539" y="120388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750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F1F8E74-F293-4018-8492-3B801AEA3113}"/>
              </a:ext>
            </a:extLst>
          </p:cNvPr>
          <p:cNvCxnSpPr>
            <a:cxnSpLocks/>
          </p:cNvCxnSpPr>
          <p:nvPr/>
        </p:nvCxnSpPr>
        <p:spPr>
          <a:xfrm flipV="1">
            <a:off x="10860754" y="637597"/>
            <a:ext cx="325570" cy="755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30F9C2CD-1A60-4400-8CD5-DCDDEC66662A}"/>
              </a:ext>
            </a:extLst>
          </p:cNvPr>
          <p:cNvSpPr/>
          <p:nvPr/>
        </p:nvSpPr>
        <p:spPr>
          <a:xfrm>
            <a:off x="1293515" y="5956183"/>
            <a:ext cx="2483142" cy="209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ABE20074-2809-4213-AE7E-18D31C054870}"/>
              </a:ext>
            </a:extLst>
          </p:cNvPr>
          <p:cNvSpPr/>
          <p:nvPr/>
        </p:nvSpPr>
        <p:spPr>
          <a:xfrm>
            <a:off x="6142138" y="5780980"/>
            <a:ext cx="2876027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50B35C0-6D48-455A-97A6-7CBCB69B0FF5}"/>
              </a:ext>
            </a:extLst>
          </p:cNvPr>
          <p:cNvSpPr/>
          <p:nvPr/>
        </p:nvSpPr>
        <p:spPr>
          <a:xfrm>
            <a:off x="3776658" y="5830832"/>
            <a:ext cx="2342412" cy="38492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F32A1574-BF55-465D-8755-6BA45B601225}"/>
              </a:ext>
            </a:extLst>
          </p:cNvPr>
          <p:cNvSpPr/>
          <p:nvPr/>
        </p:nvSpPr>
        <p:spPr>
          <a:xfrm>
            <a:off x="9018165" y="5654113"/>
            <a:ext cx="2824293" cy="67771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55E9FD0-EB7D-4593-88AE-BEEA88442EDA}"/>
              </a:ext>
            </a:extLst>
          </p:cNvPr>
          <p:cNvSpPr txBox="1"/>
          <p:nvPr/>
        </p:nvSpPr>
        <p:spPr>
          <a:xfrm>
            <a:off x="1194318" y="6215760"/>
            <a:ext cx="104092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 ENGLISH DOMINANCE</a:t>
            </a:r>
            <a:r>
              <a:rPr lang="fr-FR" dirty="0"/>
              <a:t>      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EUROPEAN LANGUAGES</a:t>
            </a:r>
            <a:r>
              <a:rPr lang="fr-FR" dirty="0"/>
              <a:t>  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ASIAN LANGUAGES AND ARABIC    </a:t>
            </a:r>
            <a:r>
              <a:rPr lang="fr-FR" dirty="0">
                <a:solidFill>
                  <a:srgbClr val="7030A0"/>
                </a:solidFill>
              </a:rPr>
              <a:t>MULTILINGUALISM </a:t>
            </a:r>
            <a:r>
              <a:rPr lang="fr-FR" dirty="0"/>
              <a:t> 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C8426CAD-1CDC-49DE-A5BE-061943244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248295"/>
              </p:ext>
            </p:extLst>
          </p:nvPr>
        </p:nvGraphicFramePr>
        <p:xfrm>
          <a:off x="1429346" y="1122222"/>
          <a:ext cx="6361715" cy="1780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801">
                  <a:extLst>
                    <a:ext uri="{9D8B030D-6E8A-4147-A177-3AD203B41FA5}">
                      <a16:colId xmlns:a16="http://schemas.microsoft.com/office/drawing/2014/main" val="202783715"/>
                    </a:ext>
                  </a:extLst>
                </a:gridCol>
                <a:gridCol w="1737093">
                  <a:extLst>
                    <a:ext uri="{9D8B030D-6E8A-4147-A177-3AD203B41FA5}">
                      <a16:colId xmlns:a16="http://schemas.microsoft.com/office/drawing/2014/main" val="3795815046"/>
                    </a:ext>
                  </a:extLst>
                </a:gridCol>
                <a:gridCol w="1621886">
                  <a:extLst>
                    <a:ext uri="{9D8B030D-6E8A-4147-A177-3AD203B41FA5}">
                      <a16:colId xmlns:a16="http://schemas.microsoft.com/office/drawing/2014/main" val="2919027220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3113098903"/>
                    </a:ext>
                  </a:extLst>
                </a:gridCol>
              </a:tblGrid>
              <a:tr h="249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L1&gt;1M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L1&lt;1M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341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LANGUAGES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336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4.6%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6 890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95.4%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7 226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3586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L1 SPEAKERS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7 062 906 326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95.0%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370 592 893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7 433 499 219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6543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L1+L2 SPEAKERS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10 303 359 711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96.1%</a:t>
                      </a:r>
                      <a:endParaRPr lang="fr-FR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421 864 047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3.9%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10 725 223 758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054178"/>
                  </a:ext>
                </a:extLst>
              </a:tr>
            </a:tbl>
          </a:graphicData>
        </a:graphic>
      </p:graphicFrame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86E7F8C-00A7-4200-97CC-4FEE9007D682}"/>
              </a:ext>
            </a:extLst>
          </p:cNvPr>
          <p:cNvCxnSpPr/>
          <p:nvPr/>
        </p:nvCxnSpPr>
        <p:spPr>
          <a:xfrm flipV="1">
            <a:off x="2164702" y="2952298"/>
            <a:ext cx="1380930" cy="6204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90B270FE-3AEC-43B3-A022-19C9786A2E5E}"/>
              </a:ext>
            </a:extLst>
          </p:cNvPr>
          <p:cNvSpPr txBox="1"/>
          <p:nvPr/>
        </p:nvSpPr>
        <p:spPr>
          <a:xfrm>
            <a:off x="1293515" y="727964"/>
            <a:ext cx="3309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Source: Ethnologue </a:t>
            </a:r>
            <a:r>
              <a:rPr lang="fr-FR" sz="1600" dirty="0" err="1"/>
              <a:t>dataset</a:t>
            </a:r>
            <a:r>
              <a:rPr lang="fr-FR" sz="1600" dirty="0"/>
              <a:t> #27-2023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C14F05-3A90-4D31-8BDD-08F8B4E0A723}"/>
              </a:ext>
            </a:extLst>
          </p:cNvPr>
          <p:cNvSpPr txBox="1"/>
          <p:nvPr/>
        </p:nvSpPr>
        <p:spPr>
          <a:xfrm>
            <a:off x="0" y="6465855"/>
            <a:ext cx="169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</a:t>
            </a:r>
            <a:r>
              <a:rPr lang="fr-FR" dirty="0" err="1"/>
              <a:t>unicode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75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CB4D5BD-BD9D-45A0-B842-A6F169FB08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28506"/>
            <a:ext cx="11056690" cy="63294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C6BB3D-71EB-448B-8AD7-4212D1D26457}"/>
              </a:ext>
            </a:extLst>
          </p:cNvPr>
          <p:cNvSpPr txBox="1"/>
          <p:nvPr/>
        </p:nvSpPr>
        <p:spPr>
          <a:xfrm>
            <a:off x="8649050" y="343949"/>
            <a:ext cx="240001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75% MONOLINGUAL</a:t>
            </a:r>
          </a:p>
          <a:p>
            <a:r>
              <a:rPr lang="fr-FR" dirty="0"/>
              <a:t>10% BILINGUAL</a:t>
            </a:r>
          </a:p>
          <a:p>
            <a:r>
              <a:rPr lang="fr-FR" dirty="0"/>
              <a:t>4% TRI-LINGUAL</a:t>
            </a:r>
          </a:p>
          <a:p>
            <a:r>
              <a:rPr lang="fr-FR" dirty="0"/>
              <a:t>10% &gt; 3 WITH AVG = 11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F0E3615-2187-4AE1-B40B-6C8413BD0D3D}"/>
              </a:ext>
            </a:extLst>
          </p:cNvPr>
          <p:cNvCxnSpPr/>
          <p:nvPr/>
        </p:nvCxnSpPr>
        <p:spPr>
          <a:xfrm flipV="1">
            <a:off x="9333266" y="1544278"/>
            <a:ext cx="67112" cy="1073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Yellow Question Mark PNGs for Free Download">
            <a:extLst>
              <a:ext uri="{FF2B5EF4-FFF2-40B4-BE49-F238E27FC236}">
                <a16:creationId xmlns:a16="http://schemas.microsoft.com/office/drawing/2014/main" id="{3560CA78-AB0C-4D3B-8377-68975CDC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" y="85337"/>
            <a:ext cx="1458655" cy="14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FC045A-AA23-4C27-99DA-23B1C50E3778}"/>
              </a:ext>
            </a:extLst>
          </p:cNvPr>
          <p:cNvSpPr txBox="1"/>
          <p:nvPr/>
        </p:nvSpPr>
        <p:spPr>
          <a:xfrm>
            <a:off x="159798" y="6514051"/>
            <a:ext cx="16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OBDILCI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814B1C-D33B-4B8F-8F1B-C29650663F4B}"/>
              </a:ext>
            </a:extLst>
          </p:cNvPr>
          <p:cNvSpPr txBox="1"/>
          <p:nvPr/>
        </p:nvSpPr>
        <p:spPr>
          <a:xfrm>
            <a:off x="10328988" y="383180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9D58B2-9296-43EB-8AE8-A9920FB75AF0}"/>
              </a:ext>
            </a:extLst>
          </p:cNvPr>
          <p:cNvSpPr txBox="1"/>
          <p:nvPr/>
        </p:nvSpPr>
        <p:spPr>
          <a:xfrm>
            <a:off x="10136181" y="2657762"/>
            <a:ext cx="205581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Whole</a:t>
            </a:r>
            <a:r>
              <a:rPr lang="fr-FR" dirty="0"/>
              <a:t> www</a:t>
            </a:r>
          </a:p>
          <a:p>
            <a:r>
              <a:rPr lang="fr-FR" dirty="0"/>
              <a:t>12% MULTILINGUAL</a:t>
            </a:r>
          </a:p>
          <a:p>
            <a:r>
              <a:rPr lang="fr-FR" dirty="0"/>
              <a:t>1.63 Rate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35FD8B2-22E3-4AD9-A3DB-72C49DC0F99D}"/>
              </a:ext>
            </a:extLst>
          </p:cNvPr>
          <p:cNvCxnSpPr>
            <a:cxnSpLocks/>
          </p:cNvCxnSpPr>
          <p:nvPr/>
        </p:nvCxnSpPr>
        <p:spPr>
          <a:xfrm flipV="1">
            <a:off x="10471014" y="3581092"/>
            <a:ext cx="142026" cy="384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CFA94D6-39DF-448A-BAAF-92D89B51281A}"/>
              </a:ext>
            </a:extLst>
          </p:cNvPr>
          <p:cNvSpPr txBox="1"/>
          <p:nvPr/>
        </p:nvSpPr>
        <p:spPr>
          <a:xfrm>
            <a:off x="9684713" y="321642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9A204D-0A4B-4B90-BFCC-8A61DA0B94ED}"/>
              </a:ext>
            </a:extLst>
          </p:cNvPr>
          <p:cNvSpPr txBox="1"/>
          <p:nvPr/>
        </p:nvSpPr>
        <p:spPr>
          <a:xfrm>
            <a:off x="10283881" y="4606239"/>
            <a:ext cx="176041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ccTLD</a:t>
            </a:r>
            <a:r>
              <a:rPr lang="fr-FR" dirty="0"/>
              <a:t> EU</a:t>
            </a:r>
          </a:p>
          <a:p>
            <a:r>
              <a:rPr lang="fr-FR" dirty="0"/>
              <a:t>17% Multilingual</a:t>
            </a:r>
          </a:p>
          <a:p>
            <a:r>
              <a:rPr lang="fr-FR" dirty="0"/>
              <a:t>1.83 Rate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3E5C6A7-97E8-40DA-93C1-2532CB80F0FF}"/>
              </a:ext>
            </a:extLst>
          </p:cNvPr>
          <p:cNvCxnSpPr>
            <a:cxnSpLocks/>
          </p:cNvCxnSpPr>
          <p:nvPr/>
        </p:nvCxnSpPr>
        <p:spPr>
          <a:xfrm>
            <a:off x="9846173" y="3429000"/>
            <a:ext cx="437708" cy="1177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9700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17417</TotalTime>
  <Words>1218</Words>
  <Application>Microsoft Office PowerPoint</Application>
  <PresentationFormat>Grand écran</PresentationFormat>
  <Paragraphs>328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Fira Sans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Pimienta</dc:creator>
  <cp:lastModifiedBy>Daniel Pimienta</cp:lastModifiedBy>
  <cp:revision>48</cp:revision>
  <dcterms:created xsi:type="dcterms:W3CDTF">2025-01-22T18:57:59Z</dcterms:created>
  <dcterms:modified xsi:type="dcterms:W3CDTF">2025-02-13T19:19:52Z</dcterms:modified>
</cp:coreProperties>
</file>