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76" r:id="rId5"/>
    <p:sldId id="279" r:id="rId6"/>
    <p:sldId id="258" r:id="rId7"/>
    <p:sldId id="259" r:id="rId8"/>
    <p:sldId id="260" r:id="rId9"/>
    <p:sldId id="272" r:id="rId10"/>
    <p:sldId id="261" r:id="rId11"/>
    <p:sldId id="273" r:id="rId12"/>
    <p:sldId id="274" r:id="rId13"/>
    <p:sldId id="275" r:id="rId14"/>
    <p:sldId id="262" r:id="rId15"/>
    <p:sldId id="277" r:id="rId16"/>
    <p:sldId id="263" r:id="rId17"/>
    <p:sldId id="278" r:id="rId18"/>
    <p:sldId id="268" r:id="rId19"/>
    <p:sldId id="281" r:id="rId20"/>
    <p:sldId id="271" r:id="rId21"/>
    <p:sldId id="28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13836-C60B-4B33-B706-681F67247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C6BF51-256E-4D22-8BA5-48325C4F3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3666E8-83F6-43E2-B09E-767BDCBE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C0DD0B-D1E7-41CA-AC06-166B9978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E428A-4F18-41CD-A1E7-74A47F13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4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9A008-1F84-4D97-88D1-1CEAE5149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332C22-2AEA-4F57-8BDA-406C9D73E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FDC7D9-4C05-4E22-9AD0-DBEBFEA5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0FA6F9-653E-4F07-A458-A17266BA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FD0D6A-07E9-4759-825A-E8E71C8E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29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753256B-DBF7-498F-A298-13FF5AF5B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EEF2EF-8394-42EB-B8C1-DCEF7BDD7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572039-33B3-419E-9B95-C404222B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D23187-3B29-4115-895E-8BFC836A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EA7A0A-D2DE-4484-A238-CA889744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25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F806F4-3E5A-4A82-A283-3A22AEEB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0BCA9-B300-44F2-944A-EC510197D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70995D-03F1-4177-9E28-1EB60AA9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15731-62F2-4113-A4BD-D61511D4C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7E56A8-9324-44E9-9972-05139044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09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88997-A2BA-4E7A-AE24-BB971AE0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2665C9-11D8-4A08-8942-BA4FD6A0C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D92621-93CA-4BF4-A4AE-59335985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EC46AE-F416-4B34-A4BB-DE27D9D58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A02464-6DD1-4DF1-A263-AF15C2E7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384CB-E6F9-4D59-B760-195CEB4A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E21B6A-A627-411B-862C-F8780C97A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367A6-3385-45F6-BB7F-FD2A549E7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321E33-35FF-4796-910A-055980FB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4E693D-F311-4035-BB84-2BD194B2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C27394-1A01-41FE-81C3-1DC68A11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13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6EDAD-C167-41F7-A114-98A98D7D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A73ADB-708A-48D7-9E63-55AECE46A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5B3C56-5DB1-4605-970B-6DF9EE1C2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8F8C07E-2BC9-43E7-9165-158FA5AF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C2957F-A748-49B8-B6F5-0A4A313D4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2045A1-B188-4170-B16F-CC16478A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CD0CE2-6E7D-4A49-B22A-37693FF6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3E31BAB-AC13-4EDC-9FF5-D60E09B2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1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0120B-90BA-4613-AFF3-BEA3AC28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107002-5A6E-4594-B10F-462D741B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0DEDD3-CDB2-43E6-9DBB-2E5BBF5A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A27BF5-4943-457C-92E4-68C26335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89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354223-76C9-4267-A736-AF171027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354911-C9D5-4CD3-83DD-5CE12299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67297B-6B83-434E-9A0E-C0A02C1D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45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58A4D-1CF3-47C4-A380-1BA55605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49699D-FB76-4CC3-81BD-034F8B6A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C7354E-3A55-402C-A5C6-8F9F5925D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1A8A41-0592-4C92-AA04-902B7452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387BCE-11A3-4B17-A8CD-66CE6E0D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45A8F2-2EEC-422E-BC77-78F4F255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15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CABE7-285F-4422-B70B-37805255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F68738-5D92-4021-A2E9-F26029C14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54D558-7D94-414B-A9F0-78A8E2E7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894D2F-D221-45A5-9BA6-82C3B607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88CA0C-FA03-4CA4-8DA0-87401780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E5975C-051C-4915-9E2E-4B295C7D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11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2913B3-7950-4C86-91E1-A0C376CE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AD39EF-CECF-4372-A579-2966466C9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25A9DD-D6CD-4563-B1FD-315DF8EC8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84C7-C069-417F-9235-194D6315012B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9CDC10-905C-4AA7-9042-7E07D58F7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B9A2D3-59F9-458B-83F9-F53F72EB6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070A-F42B-4E1F-9A46-15702C73ED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97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obdilci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personalpages.manchester.ac.uk/staff/m.dodge/cybergeography/about.html%3E" TargetMode="External"/><Relationship Id="rId7" Type="http://schemas.openxmlformats.org/officeDocument/2006/relationships/hyperlink" Target="https://www.gerflint.fr/Base/BresilSPECIAL1/gilvan.pdf" TargetMode="External"/><Relationship Id="rId2" Type="http://schemas.openxmlformats.org/officeDocument/2006/relationships/hyperlink" Target="https://seer.ufu.br/index.php/dominiosdelinguagem/article/view/40322%3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igionline.org/static/documents/documents/Paper%20no.206web.pdf%3E" TargetMode="External"/><Relationship Id="rId5" Type="http://schemas.openxmlformats.org/officeDocument/2006/relationships/hyperlink" Target="https://www.researchgate.net/publication/265630444_The_Revenge_of_Geography" TargetMode="External"/><Relationship Id="rId4" Type="http://schemas.openxmlformats.org/officeDocument/2006/relationships/hyperlink" Target="https://www.researchgate.net/publication/228173386_The_Commodification_of_Language" TargetMode="Externa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unredes.org/lc2022/ALI%20V2-PT.pdf" TargetMode="External"/><Relationship Id="rId3" Type="http://schemas.openxmlformats.org/officeDocument/2006/relationships/hyperlink" Target="https://www.frontiersin.org/journals/research-metrics-and-analytics/articles/10.3389/frma.2023.1149347/full" TargetMode="External"/><Relationship Id="rId7" Type="http://schemas.openxmlformats.org/officeDocument/2006/relationships/hyperlink" Target="https://aclanthology.org/2022.sigul-1.11/%3E" TargetMode="External"/><Relationship Id="rId2" Type="http://schemas.openxmlformats.org/officeDocument/2006/relationships/hyperlink" Target="https://www.scielo.br/j/tla/a/MvzjfZ35mKhnxHjWW5W7rMk/?lang=pt&amp;format=html%3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guapax.org/wp-content/uploads/2022/02/LinguapaxReview9-2021-low.pdf" TargetMode="External"/><Relationship Id="rId5" Type="http://schemas.openxmlformats.org/officeDocument/2006/relationships/hyperlink" Target="https://informationethics.ca/index.php/irie/article/view/491%3E" TargetMode="External"/><Relationship Id="rId10" Type="http://schemas.openxmlformats.org/officeDocument/2006/relationships/hyperlink" Target="https://worldmapper.org/maps/language-portugesespread-2005/%3E" TargetMode="External"/><Relationship Id="rId4" Type="http://schemas.openxmlformats.org/officeDocument/2006/relationships/hyperlink" Target="https://informationethics.ca/index.php/irie/article/view/488%3E" TargetMode="External"/><Relationship Id="rId9" Type="http://schemas.openxmlformats.org/officeDocument/2006/relationships/hyperlink" Target="https://drive.google.com/file/d/1TEbWt0cpVsuJRiU2Abk5luRJDZCPX_Xh/view%3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bdilci.org/wp-content/uploads/2024/01/METHOBS.pt_.pdf" TargetMode="External"/><Relationship Id="rId3" Type="http://schemas.openxmlformats.org/officeDocument/2006/relationships/hyperlink" Target="https://www.obdilci.org/projetos/outros/portugues/%3E" TargetMode="External"/><Relationship Id="rId7" Type="http://schemas.openxmlformats.org/officeDocument/2006/relationships/hyperlink" Target="https://www.frontiersin.org/journals/research-metrics-and-analytics/articles/10.3389/frma.2023.1149347/full" TargetMode="External"/><Relationship Id="rId2" Type="http://schemas.openxmlformats.org/officeDocument/2006/relationships/hyperlink" Target="https://sites.google.com/view/seprepi/semin%C3%A1rio?authuser=0%3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bdilci.org/wp-content/uploads/2024/01/Res.Ind_.lang_.Internet.pt_.pdf" TargetMode="External"/><Relationship Id="rId5" Type="http://schemas.openxmlformats.org/officeDocument/2006/relationships/hyperlink" Target="https://aclanthology.org/2022.sigul-1.11/%3E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obdilci.org/" TargetMode="Externa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funredes.org/mistica/castellano/ciberoteca/tematica/trabajando.pdf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obdilci.org/wp-content/uploads/2024/08/Brecha_paradigmatica.pt_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s://vecam.org/2002-2014/article699.html" TargetMode="External"/><Relationship Id="rId4" Type="http://schemas.openxmlformats.org/officeDocument/2006/relationships/hyperlink" Target="https://funredes.org/redistic/index.htm?body=proyectosjp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ogle.com/url?sa=t&amp;rct=j&amp;q=&amp;esrc=s&amp;source=web&amp;cd=&amp;ved=2ahUKEwjStKyDjKKJAxU63skDHUfIO_4QFnoECB0QAQ&amp;url=https%3A%2F%2Fes.wikipedia.org%2Fwiki%2FCanci%25C3%25B3n&amp;usg=AOvVaw0uLIsn9x0CAr3u_SgvzfNu&amp;opi=89978449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24/06/02/world/americas/starlink-internet-elon-musk-brazil-amazon.html" TargetMode="External"/><Relationship Id="rId3" Type="http://schemas.openxmlformats.org/officeDocument/2006/relationships/hyperlink" Target="https://aiindex.stanford.edu/report/" TargetMode="External"/><Relationship Id="rId7" Type="http://schemas.openxmlformats.org/officeDocument/2006/relationships/hyperlink" Target="https://oantagonista.com.br/brasil/hunsrik-idioma-do-rio-grande-do-sul-entra-no-google-tradutor/" TargetMode="External"/><Relationship Id="rId2" Type="http://schemas.openxmlformats.org/officeDocument/2006/relationships/hyperlink" Target="https://www.gov.br/mcti/pt-br/acompanhe-o-mcti/noticias/2024/07/plano-brasileiro-de-ia-tera-supercomputador-e-investimento-de-r-23-bilhoes-em-quatro-anos/ia_para_o_bem_de_todos.pdf/view%C2%A0%C2%A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unredes.org/presentation/ChatGPT%20Multilinguisme.docx" TargetMode="External"/><Relationship Id="rId5" Type="http://schemas.openxmlformats.org/officeDocument/2006/relationships/hyperlink" Target="https://www.obdilci.org/blog/googletranslate-extended-to-244-languages-but-introduced-a-controversial-matter-with-portuguese-4/" TargetMode="External"/><Relationship Id="rId4" Type="http://schemas.openxmlformats.org/officeDocument/2006/relationships/hyperlink" Target="https://www.youtube.com/watch?v=jmpdVUfEbxw" TargetMode="Externa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bservatoriople-pl2.org/cursos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lo.br/j/tla/a/MvzjfZ35mKhnxHjWW5W7rMk/?lang=pt&amp;format=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eriodicos.pucminas.br/index.php/geografia/article/view/30008/20596" TargetMode="External"/><Relationship Id="rId2" Type="http://schemas.openxmlformats.org/officeDocument/2006/relationships/hyperlink" Target="https://www.culture.gouv.fr/Thematiques/Langue-francaise-et-langues-de-France/Agir-pour-les-langues/Innover-dans-le-domaine-des-langues-et-du-numerique/Soutenir-et-encourager-la-diversite-linguistique-dans-le-domaine-numerique/Barometre-des-langues-dans-le-monde-2017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cielo.br/j/tla/a/MvzjfZ35mKhnxHjWW5W7rMk/?lang=pt&amp;format=html" TargetMode="External"/><Relationship Id="rId4" Type="http://schemas.openxmlformats.org/officeDocument/2006/relationships/hyperlink" Target="http://www.tinyurl.com/mug36k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0A5AA8-3F7A-4940-8156-85426B778903}"/>
              </a:ext>
            </a:extLst>
          </p:cNvPr>
          <p:cNvSpPr/>
          <p:nvPr/>
        </p:nvSpPr>
        <p:spPr>
          <a:xfrm>
            <a:off x="2502494" y="820312"/>
            <a:ext cx="5979330" cy="590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fr-FR" b="1" i="0" u="none" strike="noStrike" dirty="0" err="1">
                <a:solidFill>
                  <a:srgbClr val="004F80"/>
                </a:solidFill>
                <a:effectLst/>
                <a:latin typeface="open_sansregular"/>
              </a:rPr>
              <a:t>Semana</a:t>
            </a:r>
            <a:r>
              <a:rPr lang="fr-FR" b="1" i="0" u="none" strike="noStrike" dirty="0">
                <a:solidFill>
                  <a:srgbClr val="004F80"/>
                </a:solidFill>
                <a:effectLst/>
                <a:latin typeface="open_sansregular"/>
              </a:rPr>
              <a:t> Internacional da UFSC</a:t>
            </a:r>
          </a:p>
          <a:p>
            <a:pPr algn="ctr" fontAlgn="base"/>
            <a:r>
              <a:rPr lang="pt-BR" b="1" dirty="0"/>
              <a:t>21 e 25 de outubro de 2024</a:t>
            </a:r>
            <a:r>
              <a:rPr lang="pt-BR" dirty="0"/>
              <a:t>.</a:t>
            </a:r>
          </a:p>
          <a:p>
            <a:pPr algn="ctr" fontAlgn="base"/>
            <a:endParaRPr lang="pt-BR" b="1" i="0" dirty="0">
              <a:solidFill>
                <a:srgbClr val="333333"/>
              </a:solidFill>
              <a:effectLst/>
              <a:latin typeface="open_sansregular"/>
            </a:endParaRPr>
          </a:p>
          <a:p>
            <a:pPr algn="ctr" fontAlgn="base"/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r>
              <a:rPr lang="pt-BR" b="1" i="0" dirty="0">
                <a:solidFill>
                  <a:srgbClr val="333333"/>
                </a:solidFill>
                <a:effectLst/>
                <a:latin typeface="open_sansregular"/>
              </a:rPr>
              <a:t>Daniel Pimie</a:t>
            </a:r>
            <a:r>
              <a:rPr lang="pt-BR" b="1" dirty="0">
                <a:solidFill>
                  <a:srgbClr val="333333"/>
                </a:solidFill>
                <a:latin typeface="open_sansregular"/>
              </a:rPr>
              <a:t>nta</a:t>
            </a:r>
          </a:p>
          <a:p>
            <a:pPr algn="ctr" fontAlgn="base"/>
            <a:r>
              <a:rPr lang="pt-BR" b="1" dirty="0">
                <a:solidFill>
                  <a:srgbClr val="333333"/>
                </a:solidFill>
                <a:latin typeface="open_sansregular"/>
              </a:rPr>
              <a:t>pimienta@funredes.org</a:t>
            </a:r>
          </a:p>
          <a:p>
            <a:pPr algn="ctr" fontAlgn="base"/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r>
              <a:rPr lang="pt-BR" b="1" dirty="0">
                <a:solidFill>
                  <a:srgbClr val="333333"/>
                </a:solidFill>
                <a:latin typeface="open_sansregular"/>
              </a:rPr>
              <a:t>OBDILCI</a:t>
            </a:r>
          </a:p>
          <a:p>
            <a:pPr algn="ctr" fontAlgn="base"/>
            <a:r>
              <a:rPr lang="pt-BR" b="1" dirty="0">
                <a:solidFill>
                  <a:srgbClr val="333333"/>
                </a:solidFill>
                <a:latin typeface="open_sansregular"/>
                <a:hlinkClick r:id="rId2"/>
              </a:rPr>
              <a:t>https://obdilci.org</a:t>
            </a:r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r>
              <a:rPr lang="pt-BR" b="1" dirty="0">
                <a:solidFill>
                  <a:srgbClr val="333333"/>
                </a:solidFill>
                <a:latin typeface="open_sansregular"/>
              </a:rPr>
              <a:t>Miembro de</a:t>
            </a:r>
          </a:p>
          <a:p>
            <a:pPr algn="ctr" fontAlgn="base"/>
            <a:r>
              <a:rPr lang="pt-BR" b="1" dirty="0">
                <a:solidFill>
                  <a:srgbClr val="333333"/>
                </a:solidFill>
                <a:latin typeface="open_sansregular"/>
              </a:rPr>
              <a:t>Catedra UNESCO da politicas lingu</a:t>
            </a:r>
            <a:r>
              <a:rPr lang="fr-FR" b="1" dirty="0">
                <a:solidFill>
                  <a:srgbClr val="333333"/>
                </a:solidFill>
                <a:latin typeface="open_sansregular"/>
              </a:rPr>
              <a:t>í</a:t>
            </a:r>
            <a:r>
              <a:rPr lang="pt-BR" b="1" dirty="0">
                <a:solidFill>
                  <a:srgbClr val="333333"/>
                </a:solidFill>
                <a:latin typeface="open_sansregular"/>
              </a:rPr>
              <a:t>sticas para multilinguismo</a:t>
            </a:r>
          </a:p>
          <a:p>
            <a:pPr algn="ctr" fontAlgn="base"/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r>
              <a:rPr lang="pt-BR" b="1" dirty="0">
                <a:solidFill>
                  <a:srgbClr val="C00000"/>
                </a:solidFill>
                <a:latin typeface="open_sansregular"/>
              </a:rPr>
              <a:t>22/10/202 – 16h</a:t>
            </a:r>
          </a:p>
          <a:p>
            <a:pPr algn="ctr" fontAlgn="base"/>
            <a:r>
              <a:rPr lang="pt-BR" b="1" dirty="0">
                <a:solidFill>
                  <a:srgbClr val="C00000"/>
                </a:solidFill>
                <a:latin typeface="open_sansregular"/>
              </a:rPr>
              <a:t>CURSO EN LINEA GELPI</a:t>
            </a:r>
          </a:p>
          <a:p>
            <a:pPr algn="ctr" fontAlgn="base"/>
            <a:r>
              <a:rPr lang="fr-FR" dirty="0" err="1">
                <a:solidFill>
                  <a:srgbClr val="C00000"/>
                </a:solidFill>
              </a:rPr>
              <a:t>Geopolítica</a:t>
            </a:r>
            <a:r>
              <a:rPr lang="fr-FR" dirty="0">
                <a:solidFill>
                  <a:srgbClr val="C00000"/>
                </a:solidFill>
              </a:rPr>
              <a:t> da Internet </a:t>
            </a:r>
            <a:r>
              <a:rPr lang="fr-FR" dirty="0" err="1">
                <a:solidFill>
                  <a:srgbClr val="C00000"/>
                </a:solidFill>
              </a:rPr>
              <a:t>Multilingüe</a:t>
            </a:r>
            <a:endParaRPr lang="pt-BR" b="1" dirty="0">
              <a:solidFill>
                <a:srgbClr val="C00000"/>
              </a:solidFill>
              <a:latin typeface="open_sansregular"/>
            </a:endParaRPr>
          </a:p>
          <a:p>
            <a:pPr algn="ctr" fontAlgn="base"/>
            <a:endParaRPr lang="pt-BR" b="1" i="0" dirty="0">
              <a:solidFill>
                <a:srgbClr val="333333"/>
              </a:solidFill>
              <a:effectLst/>
              <a:latin typeface="open_sansregular"/>
            </a:endParaRPr>
          </a:p>
          <a:p>
            <a:pPr algn="ctr" fontAlgn="base"/>
            <a:endParaRPr lang="pt-BR" b="1" dirty="0">
              <a:solidFill>
                <a:srgbClr val="333333"/>
              </a:solidFill>
              <a:latin typeface="open_sansregular"/>
            </a:endParaRPr>
          </a:p>
          <a:p>
            <a:pPr algn="ctr" fontAlgn="base"/>
            <a:endParaRPr lang="pt-BR" b="1" i="0" dirty="0">
              <a:solidFill>
                <a:srgbClr val="333333"/>
              </a:solidFill>
              <a:effectLst/>
              <a:latin typeface="open_sansregular"/>
            </a:endParaRPr>
          </a:p>
          <a:p>
            <a:pPr algn="ctr" fontAlgn="base"/>
            <a:endParaRPr lang="fr-FR" b="1" i="0" dirty="0">
              <a:solidFill>
                <a:srgbClr val="333333"/>
              </a:solidFill>
              <a:effectLst/>
              <a:latin typeface="open_sansregular"/>
            </a:endParaRPr>
          </a:p>
        </p:txBody>
      </p:sp>
      <p:pic>
        <p:nvPicPr>
          <p:cNvPr id="5" name="Gráfico 7">
            <a:extLst>
              <a:ext uri="{FF2B5EF4-FFF2-40B4-BE49-F238E27FC236}">
                <a16:creationId xmlns:a16="http://schemas.microsoft.com/office/drawing/2014/main" id="{56F921C1-9148-4149-B3D5-A775E3630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666" y="5594650"/>
            <a:ext cx="2717414" cy="1161947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7D6C5511-53B8-4C4C-A6E8-1881E18EAB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lum contrast="-11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2311" y="5122234"/>
            <a:ext cx="5031023" cy="2285721"/>
          </a:xfrm>
          <a:prstGeom prst="rect">
            <a:avLst/>
          </a:prstGeom>
        </p:spPr>
      </p:pic>
      <p:pic>
        <p:nvPicPr>
          <p:cNvPr id="1026" name="Picture 2" descr="http://sinter.paginas.ufsc.br/files/2024/09/Faixas-para-site-da-SINTER-3-300x75.png">
            <a:extLst>
              <a:ext uri="{FF2B5EF4-FFF2-40B4-BE49-F238E27FC236}">
                <a16:creationId xmlns:a16="http://schemas.microsoft.com/office/drawing/2014/main" id="{53CBDA5D-2EF8-428D-934F-A83D447F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03" y="101403"/>
            <a:ext cx="6519316" cy="16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9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B7482E-1079-4B63-85CE-F006AC742F66}"/>
              </a:ext>
            </a:extLst>
          </p:cNvPr>
          <p:cNvSpPr/>
          <p:nvPr/>
        </p:nvSpPr>
        <p:spPr>
          <a:xfrm>
            <a:off x="4004610" y="490135"/>
            <a:ext cx="3320140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2 DIAGNOSTICO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0ADD5F-90E4-4231-A7CB-4FCFBEFAC1C8}"/>
              </a:ext>
            </a:extLst>
          </p:cNvPr>
          <p:cNvSpPr/>
          <p:nvPr/>
        </p:nvSpPr>
        <p:spPr>
          <a:xfrm>
            <a:off x="779252" y="1078628"/>
            <a:ext cx="74417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2.0a História da Internet da perspectiva das línguas (parte 1: 1970-2005)</a:t>
            </a:r>
          </a:p>
          <a:p>
            <a:endParaRPr lang="pt-BR" b="1" dirty="0">
              <a:solidFill>
                <a:srgbClr val="1155CC"/>
              </a:solidFill>
              <a:latin typeface="Trebuchet MS" panose="020B0603020202020204" pitchFamily="34" charset="0"/>
            </a:endParaRPr>
          </a:p>
          <a:p>
            <a:r>
              <a:rPr lang="pt-BR" b="1" dirty="0"/>
              <a:t>2.0b. História da Internet da perspectiva das línguas (parte 2: 2005-2030)</a:t>
            </a:r>
          </a:p>
          <a:p>
            <a:endParaRPr lang="pt-BR" b="1" dirty="0">
              <a:solidFill>
                <a:srgbClr val="1155CC"/>
              </a:solidFill>
              <a:latin typeface="Trebuchet MS" panose="020B0603020202020204" pitchFamily="34" charset="0"/>
            </a:endParaRPr>
          </a:p>
          <a:p>
            <a:r>
              <a:rPr lang="pt-BR" b="1" dirty="0"/>
              <a:t>2.1. Metodologia para medição da presença das línguas na Internet </a:t>
            </a:r>
          </a:p>
          <a:p>
            <a:endParaRPr lang="pt-BR" b="1" dirty="0">
              <a:solidFill>
                <a:srgbClr val="1155CC"/>
              </a:solidFill>
              <a:latin typeface="Trebuchet MS" panose="020B0603020202020204" pitchFamily="34" charset="0"/>
            </a:endParaRPr>
          </a:p>
          <a:p>
            <a:r>
              <a:rPr lang="pt-BR" b="1" dirty="0"/>
              <a:t>2.2. O Multilinguismo no Ciberespaço: Estrutura e Tendências</a:t>
            </a:r>
            <a:endParaRPr lang="pt-BR" b="0" dirty="0">
              <a:effectLst/>
            </a:endParaRPr>
          </a:p>
          <a:p>
            <a:br>
              <a:rPr lang="pt-BR" b="0" dirty="0">
                <a:effectLst/>
              </a:rPr>
            </a:br>
            <a:r>
              <a:rPr lang="pt-BR" b="1" dirty="0"/>
              <a:t>2.3. O português na Geopolítica da Internet Multilingue</a:t>
            </a:r>
            <a:endParaRPr lang="pt-BR" b="0" dirty="0">
              <a:effectLst/>
            </a:endParaRPr>
          </a:p>
          <a:p>
            <a:endParaRPr lang="pt-BR" b="1" dirty="0"/>
          </a:p>
          <a:p>
            <a:r>
              <a:rPr lang="pt-BR" b="1" dirty="0"/>
              <a:t>2.6. Dados atualizados e outros dados sobre  o português em ciberespaço </a:t>
            </a:r>
            <a:endParaRPr lang="pt-BR" b="1" dirty="0">
              <a:solidFill>
                <a:srgbClr val="1155CC"/>
              </a:solidFill>
              <a:latin typeface="Trebuchet MS" panose="020B0603020202020204" pitchFamily="34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F6D1AB-CAA7-476D-AFE4-2E147EB53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160" y="4028535"/>
            <a:ext cx="4232696" cy="23808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971F50-72B9-4918-8FBD-980F33BF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160" y="370935"/>
            <a:ext cx="4232696" cy="2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CD0B2-EDBD-416D-8A03-5111486EA82C}"/>
              </a:ext>
            </a:extLst>
          </p:cNvPr>
          <p:cNvSpPr/>
          <p:nvPr/>
        </p:nvSpPr>
        <p:spPr>
          <a:xfrm>
            <a:off x="316303" y="1248295"/>
            <a:ext cx="112833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BECKHAUSER, A. S. A </a:t>
            </a:r>
            <a:r>
              <a:rPr lang="fr-FR" sz="1400" dirty="0" err="1"/>
              <a:t>língua</a:t>
            </a:r>
            <a:r>
              <a:rPr lang="fr-FR" sz="1400" dirty="0"/>
              <a:t> </a:t>
            </a:r>
            <a:r>
              <a:rPr lang="fr-FR" sz="1400" dirty="0" err="1"/>
              <a:t>portuguesa</a:t>
            </a:r>
            <a:r>
              <a:rPr lang="fr-FR" sz="1400" dirty="0"/>
              <a:t> </a:t>
            </a:r>
            <a:r>
              <a:rPr lang="fr-FR" sz="1400" dirty="0" err="1"/>
              <a:t>como</a:t>
            </a:r>
            <a:r>
              <a:rPr lang="fr-FR" sz="1400" dirty="0"/>
              <a:t> </a:t>
            </a:r>
            <a:r>
              <a:rPr lang="fr-FR" sz="1400" dirty="0" err="1"/>
              <a:t>recurso</a:t>
            </a:r>
            <a:r>
              <a:rPr lang="fr-FR" sz="1400" dirty="0"/>
              <a:t> da </a:t>
            </a:r>
            <a:r>
              <a:rPr lang="fr-FR" sz="1400" dirty="0" err="1"/>
              <a:t>política</a:t>
            </a:r>
            <a:r>
              <a:rPr lang="fr-FR" sz="1400" dirty="0"/>
              <a:t> </a:t>
            </a:r>
            <a:r>
              <a:rPr lang="fr-FR" sz="1400" dirty="0" err="1"/>
              <a:t>externa</a:t>
            </a:r>
            <a:r>
              <a:rPr lang="fr-FR" sz="1400" dirty="0"/>
              <a:t> </a:t>
            </a:r>
            <a:r>
              <a:rPr lang="fr-FR" sz="1400" dirty="0" err="1"/>
              <a:t>brasileira</a:t>
            </a:r>
            <a:r>
              <a:rPr lang="fr-FR" sz="1400" dirty="0"/>
              <a:t> à </a:t>
            </a:r>
            <a:r>
              <a:rPr lang="fr-FR" sz="1400" dirty="0" err="1"/>
              <a:t>luz</a:t>
            </a:r>
            <a:r>
              <a:rPr lang="fr-FR" sz="1400" dirty="0"/>
              <a:t> da </a:t>
            </a:r>
            <a:r>
              <a:rPr lang="fr-FR" sz="1400" dirty="0" err="1"/>
              <a:t>diplomacia</a:t>
            </a:r>
            <a:r>
              <a:rPr lang="fr-FR" sz="1400" dirty="0"/>
              <a:t> cultural. </a:t>
            </a:r>
            <a:r>
              <a:rPr lang="fr-FR" sz="1400" dirty="0" err="1"/>
              <a:t>Domínios</a:t>
            </a:r>
            <a:r>
              <a:rPr lang="fr-FR" sz="1400" dirty="0"/>
              <a:t> de </a:t>
            </a:r>
            <a:r>
              <a:rPr lang="fr-FR" sz="1400" dirty="0" err="1"/>
              <a:t>Lingu@gem</a:t>
            </a:r>
            <a:r>
              <a:rPr lang="fr-FR" sz="1400" dirty="0"/>
              <a:t>, Uberlândia, v. 12, n. 2, p. 784–802, 2018. DOI: 10.14393/DL34-v12n2a2018-2. </a:t>
            </a:r>
            <a:r>
              <a:rPr lang="fr-FR" sz="1400" dirty="0" err="1"/>
              <a:t>Disponível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 &lt;</a:t>
            </a:r>
            <a:r>
              <a:rPr lang="fr-FR" sz="1400" u="sng" dirty="0">
                <a:hlinkClick r:id="rId2"/>
              </a:rPr>
              <a:t>https://seer.ufu.br/index.php/dominiosdelinguagem/article/view/40322&gt;</a:t>
            </a:r>
            <a:r>
              <a:rPr lang="fr-FR" sz="1400" dirty="0"/>
              <a:t>;. </a:t>
            </a:r>
            <a:r>
              <a:rPr lang="fr-FR" sz="1400" dirty="0" err="1"/>
              <a:t>Acesso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 6 out. 2024.</a:t>
            </a:r>
          </a:p>
          <a:p>
            <a:endParaRPr lang="fr-FR" sz="1400" dirty="0"/>
          </a:p>
          <a:p>
            <a:r>
              <a:rPr lang="fr-FR" sz="1400" dirty="0"/>
              <a:t>DESFORGES, Alix. </a:t>
            </a:r>
            <a:r>
              <a:rPr lang="fr-FR" sz="1400" dirty="0" err="1"/>
              <a:t>Representações</a:t>
            </a:r>
            <a:r>
              <a:rPr lang="fr-FR" sz="1400" dirty="0"/>
              <a:t> do ciberespaço: </a:t>
            </a:r>
            <a:r>
              <a:rPr lang="fr-FR" sz="1400" dirty="0" err="1"/>
              <a:t>uma</a:t>
            </a:r>
            <a:r>
              <a:rPr lang="fr-FR" sz="1400" dirty="0"/>
              <a:t> </a:t>
            </a:r>
            <a:r>
              <a:rPr lang="fr-FR" sz="1400" dirty="0" err="1"/>
              <a:t>ferramenta</a:t>
            </a:r>
            <a:r>
              <a:rPr lang="fr-FR" sz="1400" dirty="0"/>
              <a:t> </a:t>
            </a:r>
            <a:r>
              <a:rPr lang="fr-FR" sz="1400" dirty="0" err="1"/>
              <a:t>geopolítica</a:t>
            </a:r>
            <a:r>
              <a:rPr lang="fr-FR" sz="1400" dirty="0"/>
              <a:t>. </a:t>
            </a:r>
            <a:r>
              <a:rPr lang="fr-FR" sz="1400" dirty="0" err="1"/>
              <a:t>Heródoto</a:t>
            </a:r>
            <a:r>
              <a:rPr lang="fr-FR" sz="1400" dirty="0"/>
              <a:t>, v. 1, n. 2, p. 67-81, 2014.</a:t>
            </a:r>
          </a:p>
          <a:p>
            <a:endParaRPr lang="fr-FR" sz="1400" dirty="0"/>
          </a:p>
          <a:p>
            <a:r>
              <a:rPr lang="fr-FR" sz="1400" dirty="0"/>
              <a:t>DODGE, Martin. Cyber-</a:t>
            </a:r>
            <a:r>
              <a:rPr lang="fr-FR" sz="1400" dirty="0" err="1"/>
              <a:t>Geography</a:t>
            </a:r>
            <a:r>
              <a:rPr lang="fr-FR" sz="1400" dirty="0"/>
              <a:t> Research. </a:t>
            </a:r>
            <a:r>
              <a:rPr lang="fr-FR" sz="1400" dirty="0" err="1"/>
              <a:t>Disponível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 &lt;</a:t>
            </a:r>
            <a:r>
              <a:rPr lang="fr-FR" sz="1400" u="sng" dirty="0">
                <a:hlinkClick r:id="rId3"/>
              </a:rPr>
              <a:t>https://personalpages.manchester.ac.uk/staff/m.dodge/cybergeography/about.html&gt;</a:t>
            </a:r>
            <a:r>
              <a:rPr lang="fr-FR" sz="1400" dirty="0"/>
              <a:t>;. </a:t>
            </a:r>
            <a:r>
              <a:rPr lang="fr-FR" sz="1400" dirty="0" err="1"/>
              <a:t>Acesso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 04 out 2024.</a:t>
            </a:r>
          </a:p>
          <a:p>
            <a:endParaRPr lang="fr-FR" sz="1400" dirty="0"/>
          </a:p>
          <a:p>
            <a:r>
              <a:rPr lang="fr-FR" sz="1400" dirty="0"/>
              <a:t>HAESBAERT, </a:t>
            </a:r>
            <a:r>
              <a:rPr lang="fr-FR" sz="1400" dirty="0" err="1"/>
              <a:t>Rogério</a:t>
            </a:r>
            <a:r>
              <a:rPr lang="fr-FR" sz="1400" dirty="0"/>
              <a:t>. </a:t>
            </a:r>
            <a:r>
              <a:rPr lang="fr-FR" sz="1400" dirty="0" err="1"/>
              <a:t>Território</a:t>
            </a:r>
            <a:r>
              <a:rPr lang="fr-FR" sz="1400" dirty="0"/>
              <a:t> e </a:t>
            </a:r>
            <a:r>
              <a:rPr lang="fr-FR" sz="1400" dirty="0" err="1"/>
              <a:t>multiterritorialidade</a:t>
            </a:r>
            <a:r>
              <a:rPr lang="fr-FR" sz="1400" dirty="0"/>
              <a:t>: </a:t>
            </a:r>
            <a:r>
              <a:rPr lang="fr-FR" sz="1400" dirty="0" err="1"/>
              <a:t>um</a:t>
            </a:r>
            <a:r>
              <a:rPr lang="fr-FR" sz="1400" dirty="0"/>
              <a:t> </a:t>
            </a:r>
            <a:r>
              <a:rPr lang="fr-FR" sz="1400" dirty="0" err="1"/>
              <a:t>debate</a:t>
            </a:r>
            <a:r>
              <a:rPr lang="fr-FR" sz="1400" dirty="0"/>
              <a:t>. In: CASTRO, </a:t>
            </a:r>
            <a:r>
              <a:rPr lang="fr-FR" sz="1400" dirty="0" err="1"/>
              <a:t>Iná</a:t>
            </a:r>
            <a:r>
              <a:rPr lang="fr-FR" sz="1400" dirty="0"/>
              <a:t> Elias de; GOMES, Paulo César da Costa; CORRÊA, Roberto </a:t>
            </a:r>
            <a:r>
              <a:rPr lang="fr-FR" sz="1400" dirty="0" err="1"/>
              <a:t>Lobato</a:t>
            </a:r>
            <a:r>
              <a:rPr lang="fr-FR" sz="1400" dirty="0"/>
              <a:t> (</a:t>
            </a:r>
            <a:r>
              <a:rPr lang="fr-FR" sz="1400" dirty="0" err="1"/>
              <a:t>orgs</a:t>
            </a:r>
            <a:r>
              <a:rPr lang="fr-FR" sz="1400" dirty="0"/>
              <a:t>.). </a:t>
            </a:r>
            <a:r>
              <a:rPr lang="fr-FR" sz="1400" dirty="0" err="1"/>
              <a:t>Geografia</a:t>
            </a:r>
            <a:r>
              <a:rPr lang="fr-FR" sz="1400" dirty="0"/>
              <a:t>: </a:t>
            </a:r>
            <a:r>
              <a:rPr lang="fr-FR" sz="1400" dirty="0" err="1"/>
              <a:t>conceitos</a:t>
            </a:r>
            <a:r>
              <a:rPr lang="fr-FR" sz="1400" dirty="0"/>
              <a:t> e </a:t>
            </a:r>
            <a:r>
              <a:rPr lang="fr-FR" sz="1400" dirty="0" err="1"/>
              <a:t>temas</a:t>
            </a:r>
            <a:r>
              <a:rPr lang="fr-FR" sz="1400" dirty="0"/>
              <a:t>. 10. </a:t>
            </a:r>
            <a:r>
              <a:rPr lang="fr-FR" sz="1400" dirty="0" err="1"/>
              <a:t>ed</a:t>
            </a:r>
            <a:r>
              <a:rPr lang="fr-FR" sz="1400" dirty="0"/>
              <a:t>. Rio de Janeiro: Bertrand Brasil, 2010. p. 223-254.</a:t>
            </a:r>
          </a:p>
          <a:p>
            <a:endParaRPr lang="fr-FR" sz="1400" dirty="0"/>
          </a:p>
          <a:p>
            <a:r>
              <a:rPr lang="fr-FR" sz="1400" dirty="0"/>
              <a:t>HELLER, Monica. The </a:t>
            </a:r>
            <a:r>
              <a:rPr lang="fr-FR" sz="1400" dirty="0" err="1"/>
              <a:t>commodification</a:t>
            </a:r>
            <a:r>
              <a:rPr lang="fr-FR" sz="1400" dirty="0"/>
              <a:t> of </a:t>
            </a:r>
            <a:r>
              <a:rPr lang="fr-FR" sz="1400" dirty="0" err="1"/>
              <a:t>language</a:t>
            </a:r>
            <a:r>
              <a:rPr lang="fr-FR" sz="1400" dirty="0"/>
              <a:t>. </a:t>
            </a:r>
            <a:r>
              <a:rPr lang="fr-FR" sz="1400" dirty="0" err="1"/>
              <a:t>Annual</a:t>
            </a:r>
            <a:r>
              <a:rPr lang="fr-FR" sz="1400" dirty="0"/>
              <a:t> </a:t>
            </a:r>
            <a:r>
              <a:rPr lang="fr-FR" sz="1400" dirty="0" err="1"/>
              <a:t>Review</a:t>
            </a:r>
            <a:r>
              <a:rPr lang="fr-FR" sz="1400" dirty="0"/>
              <a:t> of </a:t>
            </a:r>
            <a:r>
              <a:rPr lang="fr-FR" sz="1400" dirty="0" err="1"/>
              <a:t>Anthropology</a:t>
            </a:r>
            <a:r>
              <a:rPr lang="fr-FR" sz="1400" dirty="0"/>
              <a:t>, v. 39, p. 101-114, 2010. </a:t>
            </a:r>
            <a:r>
              <a:rPr lang="fr-FR" sz="1400" dirty="0" err="1"/>
              <a:t>Disponivel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 </a:t>
            </a:r>
            <a:r>
              <a:rPr lang="fr-FR" sz="1400" u="sng" dirty="0">
                <a:hlinkClick r:id="rId4"/>
              </a:rPr>
              <a:t>https://www.researchgate.net/publication/228173386_The_Commodification_of_Language</a:t>
            </a:r>
            <a:r>
              <a:rPr lang="fr-FR" sz="1400" dirty="0"/>
              <a:t>. </a:t>
            </a:r>
            <a:r>
              <a:rPr lang="fr-FR" sz="1400" dirty="0" err="1"/>
              <a:t>Acesso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 04 out 2024.</a:t>
            </a:r>
          </a:p>
          <a:p>
            <a:endParaRPr lang="fr-FR" sz="1400" dirty="0"/>
          </a:p>
          <a:p>
            <a:r>
              <a:rPr lang="fr-FR" sz="1400" dirty="0"/>
              <a:t>KAPLAN, Robert D. The </a:t>
            </a:r>
            <a:r>
              <a:rPr lang="fr-FR" sz="1400" dirty="0" err="1"/>
              <a:t>revenge</a:t>
            </a:r>
            <a:r>
              <a:rPr lang="fr-FR" sz="1400" dirty="0"/>
              <a:t> of </a:t>
            </a:r>
            <a:r>
              <a:rPr lang="fr-FR" sz="1400" dirty="0" err="1"/>
              <a:t>geography</a:t>
            </a:r>
            <a:r>
              <a:rPr lang="fr-FR" sz="1400" dirty="0"/>
              <a:t>. </a:t>
            </a:r>
            <a:r>
              <a:rPr lang="fr-FR" sz="1400" dirty="0" err="1"/>
              <a:t>Foreign</a:t>
            </a:r>
            <a:r>
              <a:rPr lang="fr-FR" sz="1400" dirty="0"/>
              <a:t> Policy, n. 172, p. 96-105, 2009. </a:t>
            </a:r>
            <a:r>
              <a:rPr lang="fr-FR" sz="1400" dirty="0" err="1"/>
              <a:t>Disonível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 </a:t>
            </a:r>
            <a:r>
              <a:rPr lang="fr-FR" sz="1400" u="sng" dirty="0">
                <a:hlinkClick r:id="rId5"/>
              </a:rPr>
              <a:t>https://www.researchgate.net/publication/265630444_The_Revenge_of_Geography</a:t>
            </a:r>
            <a:r>
              <a:rPr lang="fr-FR" sz="1400" dirty="0"/>
              <a:t>. </a:t>
            </a:r>
            <a:r>
              <a:rPr lang="fr-FR" sz="1400" dirty="0" err="1"/>
              <a:t>Acesso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 04 out 2024.</a:t>
            </a:r>
          </a:p>
          <a:p>
            <a:endParaRPr lang="fr-FR" sz="1400" dirty="0"/>
          </a:p>
          <a:p>
            <a:r>
              <a:rPr lang="fr-FR" sz="1400" dirty="0"/>
              <a:t>O’HARA, </a:t>
            </a:r>
            <a:r>
              <a:rPr lang="fr-FR" sz="1400" dirty="0" err="1"/>
              <a:t>Kieron</a:t>
            </a:r>
            <a:r>
              <a:rPr lang="fr-FR" sz="1400" dirty="0"/>
              <a:t>; HALL, Wendy. Four </a:t>
            </a:r>
            <a:r>
              <a:rPr lang="fr-FR" sz="1400" dirty="0" err="1"/>
              <a:t>Internets</a:t>
            </a:r>
            <a:r>
              <a:rPr lang="fr-FR" sz="1400" dirty="0"/>
              <a:t>: The </a:t>
            </a:r>
            <a:r>
              <a:rPr lang="fr-FR" sz="1400" dirty="0" err="1"/>
              <a:t>Geopolitics</a:t>
            </a:r>
            <a:r>
              <a:rPr lang="fr-FR" sz="1400" dirty="0"/>
              <a:t> of Digital </a:t>
            </a:r>
            <a:r>
              <a:rPr lang="fr-FR" sz="1400" dirty="0" err="1"/>
              <a:t>Governance</a:t>
            </a:r>
            <a:r>
              <a:rPr lang="fr-FR" sz="1400" dirty="0"/>
              <a:t>. CIGI Papers No. 206, </a:t>
            </a:r>
            <a:r>
              <a:rPr lang="fr-FR" sz="1400" dirty="0" err="1"/>
              <a:t>dez</a:t>
            </a:r>
            <a:r>
              <a:rPr lang="fr-FR" sz="1400" dirty="0"/>
              <a:t>. 2018. </a:t>
            </a:r>
            <a:r>
              <a:rPr lang="fr-FR" sz="1400" dirty="0" err="1"/>
              <a:t>Disponível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 &lt;</a:t>
            </a:r>
            <a:r>
              <a:rPr lang="fr-FR" sz="1400" u="sng" dirty="0">
                <a:hlinkClick r:id="rId6"/>
              </a:rPr>
              <a:t>https://www.cigionline.org/static/documents/documents/Paper%20no.206web.pdf&gt;</a:t>
            </a:r>
            <a:r>
              <a:rPr lang="fr-FR" sz="1400" dirty="0"/>
              <a:t>;. </a:t>
            </a:r>
            <a:r>
              <a:rPr lang="fr-FR" sz="1400" dirty="0" err="1"/>
              <a:t>Acesso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 04 out 2024.</a:t>
            </a:r>
          </a:p>
          <a:p>
            <a:endParaRPr lang="fr-FR" sz="1400" dirty="0"/>
          </a:p>
          <a:p>
            <a:r>
              <a:rPr lang="fr-FR" sz="1400" dirty="0"/>
              <a:t>OLIVEIRA, Gilvan Müller de. O </a:t>
            </a:r>
            <a:r>
              <a:rPr lang="fr-FR" sz="1400" dirty="0" err="1"/>
              <a:t>lugar</a:t>
            </a:r>
            <a:r>
              <a:rPr lang="fr-FR" sz="1400" dirty="0"/>
              <a:t> </a:t>
            </a:r>
            <a:r>
              <a:rPr lang="fr-FR" sz="1400" dirty="0" err="1"/>
              <a:t>das</a:t>
            </a:r>
            <a:r>
              <a:rPr lang="fr-FR" sz="1400" dirty="0"/>
              <a:t> </a:t>
            </a:r>
            <a:r>
              <a:rPr lang="fr-FR" sz="1400" dirty="0" err="1"/>
              <a:t>línguas</a:t>
            </a:r>
            <a:r>
              <a:rPr lang="fr-FR" sz="1400" dirty="0"/>
              <a:t>: A </a:t>
            </a:r>
            <a:r>
              <a:rPr lang="fr-FR" sz="1400" dirty="0" err="1"/>
              <a:t>América</a:t>
            </a:r>
            <a:r>
              <a:rPr lang="fr-FR" sz="1400" dirty="0"/>
              <a:t> do Sul e os </a:t>
            </a:r>
            <a:r>
              <a:rPr lang="fr-FR" sz="1400" dirty="0" err="1"/>
              <a:t>mercados</a:t>
            </a:r>
            <a:r>
              <a:rPr lang="fr-FR" sz="1400" dirty="0"/>
              <a:t> </a:t>
            </a:r>
            <a:r>
              <a:rPr lang="fr-FR" sz="1400" dirty="0" err="1"/>
              <a:t>linguísticos</a:t>
            </a:r>
            <a:r>
              <a:rPr lang="fr-FR" sz="1400" dirty="0"/>
              <a:t> na Nova </a:t>
            </a:r>
            <a:r>
              <a:rPr lang="fr-FR" sz="1400" dirty="0" err="1"/>
              <a:t>Economia</a:t>
            </a:r>
            <a:r>
              <a:rPr lang="fr-FR" sz="1400" dirty="0"/>
              <a:t>. Synergies Brésil, p. 21-30, 2010. </a:t>
            </a:r>
            <a:r>
              <a:rPr lang="fr-FR" sz="1400" dirty="0" err="1"/>
              <a:t>Disponível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: </a:t>
            </a:r>
            <a:r>
              <a:rPr lang="fr-FR" sz="1400" u="sng" dirty="0">
                <a:hlinkClick r:id="rId7"/>
              </a:rPr>
              <a:t>https://www.gerflint.fr/Base/BresilSPECIAL1/gilvan.pdf</a:t>
            </a:r>
            <a:r>
              <a:rPr lang="fr-FR" sz="1400" dirty="0"/>
              <a:t>. </a:t>
            </a:r>
            <a:r>
              <a:rPr lang="fr-FR" sz="1400" dirty="0" err="1"/>
              <a:t>Acesso</a:t>
            </a:r>
            <a:r>
              <a:rPr lang="fr-FR" sz="1400" dirty="0"/>
              <a:t> </a:t>
            </a:r>
            <a:r>
              <a:rPr lang="fr-FR" sz="1400" dirty="0" err="1"/>
              <a:t>em</a:t>
            </a:r>
            <a:r>
              <a:rPr lang="fr-FR" sz="1400" dirty="0"/>
              <a:t> 04 out 2024</a:t>
            </a:r>
          </a:p>
          <a:p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8097C5-2C3F-41F9-B953-F1D9EE1CFC51}"/>
              </a:ext>
            </a:extLst>
          </p:cNvPr>
          <p:cNvSpPr/>
          <p:nvPr/>
        </p:nvSpPr>
        <p:spPr>
          <a:xfrm>
            <a:off x="3511913" y="317607"/>
            <a:ext cx="3339376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2 DIAGNOSTICO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B9A955-0109-40DE-ADFC-00DDF891B0ED}"/>
              </a:ext>
            </a:extLst>
          </p:cNvPr>
          <p:cNvSpPr/>
          <p:nvPr/>
        </p:nvSpPr>
        <p:spPr>
          <a:xfrm>
            <a:off x="454325" y="768071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REFERÊNCIAS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1/3</a:t>
            </a:r>
            <a:r>
              <a:rPr lang="pt-BR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6" name="Picture 2" descr="SciELO - Trabalhos em Linguística Aplicada">
            <a:extLst>
              <a:ext uri="{FF2B5EF4-FFF2-40B4-BE49-F238E27FC236}">
                <a16:creationId xmlns:a16="http://schemas.microsoft.com/office/drawing/2014/main" id="{604C2466-D2E4-4DF2-A05E-65405061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4706"/>
            <a:ext cx="28575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 9th Linguapax Review on Language Technologies and Language Diversity is  out! | Linguapax International">
            <a:extLst>
              <a:ext uri="{FF2B5EF4-FFF2-40B4-BE49-F238E27FC236}">
                <a16:creationId xmlns:a16="http://schemas.microsoft.com/office/drawing/2014/main" id="{6FEB2EE7-F0E4-4ECE-A4EC-FD5B4CE6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67" y="5219788"/>
            <a:ext cx="1159633" cy="16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02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CD0B2-EDBD-416D-8A03-5111486EA82C}"/>
              </a:ext>
            </a:extLst>
          </p:cNvPr>
          <p:cNvSpPr/>
          <p:nvPr/>
        </p:nvSpPr>
        <p:spPr>
          <a:xfrm>
            <a:off x="316303" y="1248295"/>
            <a:ext cx="1128335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OLIVEIRA, Gilvan Müller de. </a:t>
            </a:r>
            <a:r>
              <a:rPr lang="fr-FR" sz="1200" dirty="0" err="1"/>
              <a:t>Política</a:t>
            </a:r>
            <a:r>
              <a:rPr lang="fr-FR" sz="1200" dirty="0"/>
              <a:t> linguística e </a:t>
            </a:r>
            <a:r>
              <a:rPr lang="fr-FR" sz="1200" dirty="0" err="1"/>
              <a:t>internacionalização</a:t>
            </a:r>
            <a:r>
              <a:rPr lang="fr-FR" sz="1200" dirty="0"/>
              <a:t>: a </a:t>
            </a:r>
            <a:r>
              <a:rPr lang="fr-FR" sz="1200" dirty="0" err="1"/>
              <a:t>língua</a:t>
            </a:r>
            <a:r>
              <a:rPr lang="fr-FR" sz="1200" dirty="0"/>
              <a:t> </a:t>
            </a:r>
            <a:r>
              <a:rPr lang="fr-FR" sz="1200" dirty="0" err="1"/>
              <a:t>portuguesa</a:t>
            </a:r>
            <a:r>
              <a:rPr lang="fr-FR" sz="1200" dirty="0"/>
              <a:t> no </a:t>
            </a:r>
            <a:r>
              <a:rPr lang="fr-FR" sz="1200" dirty="0" err="1"/>
              <a:t>mundo</a:t>
            </a:r>
            <a:r>
              <a:rPr lang="fr-FR" sz="1200" dirty="0"/>
              <a:t> </a:t>
            </a:r>
            <a:r>
              <a:rPr lang="fr-FR" sz="1200" dirty="0" err="1"/>
              <a:t>globalizado</a:t>
            </a:r>
            <a:r>
              <a:rPr lang="fr-FR" sz="1200" dirty="0"/>
              <a:t> do </a:t>
            </a:r>
            <a:r>
              <a:rPr lang="fr-FR" sz="1200" dirty="0" err="1"/>
              <a:t>século</a:t>
            </a:r>
            <a:r>
              <a:rPr lang="fr-FR" sz="1200" dirty="0"/>
              <a:t> XXI. </a:t>
            </a:r>
            <a:r>
              <a:rPr lang="fr-FR" sz="1200" dirty="0" err="1"/>
              <a:t>Trabalhos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Linguística </a:t>
            </a:r>
            <a:r>
              <a:rPr lang="fr-FR" sz="1200" dirty="0" err="1"/>
              <a:t>Aplicada</a:t>
            </a:r>
            <a:r>
              <a:rPr lang="fr-FR" sz="1200" dirty="0"/>
              <a:t>, v. 52, p. 409-433, 2013.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&lt;</a:t>
            </a:r>
            <a:r>
              <a:rPr lang="fr-FR" sz="1200" u="sng" dirty="0">
                <a:hlinkClick r:id="rId2"/>
              </a:rPr>
              <a:t>https://www.scielo.br/j/tla/a/MvzjfZ35mKhnxHjWW5W7rMk/?lang=pt&amp;format=html&gt;</a:t>
            </a:r>
            <a:r>
              <a:rPr lang="fr-FR" sz="1200" dirty="0"/>
              <a:t>;.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04 out 2024</a:t>
            </a:r>
          </a:p>
          <a:p>
            <a:endParaRPr lang="fr-FR" sz="1200" dirty="0"/>
          </a:p>
          <a:p>
            <a:r>
              <a:rPr lang="fr-FR" sz="1200" dirty="0"/>
              <a:t>PIMIENTA, Daniel; BLANCO, Álvaro; </a:t>
            </a:r>
            <a:r>
              <a:rPr lang="fr-FR" sz="1400" dirty="0"/>
              <a:t>OLIVEIRA</a:t>
            </a:r>
            <a:r>
              <a:rPr lang="fr-FR" sz="1200" dirty="0"/>
              <a:t>, Gilvan Müller de. The </a:t>
            </a:r>
            <a:r>
              <a:rPr lang="fr-FR" sz="1200" dirty="0" err="1"/>
              <a:t>method</a:t>
            </a:r>
            <a:r>
              <a:rPr lang="fr-FR" sz="1200" dirty="0"/>
              <a:t> </a:t>
            </a:r>
            <a:r>
              <a:rPr lang="fr-FR" sz="1200" dirty="0" err="1"/>
              <a:t>behind</a:t>
            </a:r>
            <a:r>
              <a:rPr lang="fr-FR" sz="1200" dirty="0"/>
              <a:t> the </a:t>
            </a:r>
            <a:r>
              <a:rPr lang="fr-FR" sz="1200" dirty="0" err="1"/>
              <a:t>unprecedented</a:t>
            </a:r>
            <a:r>
              <a:rPr lang="fr-FR" sz="1200" dirty="0"/>
              <a:t> production of </a:t>
            </a:r>
            <a:r>
              <a:rPr lang="fr-FR" sz="1200" dirty="0" err="1"/>
              <a:t>indicators</a:t>
            </a:r>
            <a:r>
              <a:rPr lang="fr-FR" sz="1200" dirty="0"/>
              <a:t> of the presence of </a:t>
            </a:r>
            <a:r>
              <a:rPr lang="fr-FR" sz="1200" dirty="0" err="1"/>
              <a:t>languages</a:t>
            </a:r>
            <a:r>
              <a:rPr lang="fr-FR" sz="1200" dirty="0"/>
              <a:t> in the Internet. </a:t>
            </a:r>
            <a:r>
              <a:rPr lang="fr-FR" sz="1200" dirty="0" err="1"/>
              <a:t>Frontiers</a:t>
            </a:r>
            <a:r>
              <a:rPr lang="fr-FR" sz="1200" dirty="0"/>
              <a:t> in Research </a:t>
            </a:r>
            <a:r>
              <a:rPr lang="fr-FR" sz="1200" dirty="0" err="1"/>
              <a:t>Metrics</a:t>
            </a:r>
            <a:r>
              <a:rPr lang="fr-FR" sz="1200" dirty="0"/>
              <a:t> and Analytics, v. 8, 1149347, 2023. </a:t>
            </a:r>
            <a:r>
              <a:rPr lang="fr-FR" sz="1200" dirty="0" err="1"/>
              <a:t>Disponivel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 </a:t>
            </a:r>
            <a:r>
              <a:rPr lang="fr-FR" sz="1200" u="sng" dirty="0">
                <a:hlinkClick r:id="rId3"/>
              </a:rPr>
              <a:t>https://www.frontiersin.org/journals/research-metrics-and-analytics/articles/10.3389/frma.2023.1149347/full</a:t>
            </a:r>
            <a:r>
              <a:rPr lang="fr-FR" sz="1200" dirty="0"/>
              <a:t>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04 out 2024.</a:t>
            </a:r>
          </a:p>
          <a:p>
            <a:endParaRPr lang="fr-FR" sz="1200" dirty="0"/>
          </a:p>
          <a:p>
            <a:r>
              <a:rPr lang="fr-FR" sz="1200" dirty="0"/>
              <a:t>PIMIENTA, Daniel; MÜLLER DE OLIVEIRA, Gilvan. Cyber-</a:t>
            </a:r>
            <a:r>
              <a:rPr lang="fr-FR" sz="1200" dirty="0" err="1"/>
              <a:t>geography</a:t>
            </a:r>
            <a:r>
              <a:rPr lang="fr-FR" sz="1200" dirty="0"/>
              <a:t> of </a:t>
            </a:r>
            <a:r>
              <a:rPr lang="fr-FR" sz="1200" dirty="0" err="1"/>
              <a:t>languages</a:t>
            </a:r>
            <a:r>
              <a:rPr lang="fr-FR" sz="1200" dirty="0"/>
              <a:t>. Part 1: </a:t>
            </a:r>
            <a:r>
              <a:rPr lang="fr-FR" sz="1200" dirty="0" err="1"/>
              <a:t>method</a:t>
            </a:r>
            <a:r>
              <a:rPr lang="fr-FR" sz="1200" dirty="0"/>
              <a:t>, results and focus on English. International </a:t>
            </a:r>
            <a:r>
              <a:rPr lang="fr-FR" sz="1200" dirty="0" err="1"/>
              <a:t>Review</a:t>
            </a:r>
            <a:r>
              <a:rPr lang="fr-FR" sz="1200" dirty="0"/>
              <a:t> of Information </a:t>
            </a:r>
            <a:r>
              <a:rPr lang="fr-FR" sz="1200" dirty="0" err="1"/>
              <a:t>Ethics</a:t>
            </a:r>
            <a:r>
              <a:rPr lang="fr-FR" sz="1200" dirty="0"/>
              <a:t>, v. 32, n. 1, 2022.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&lt;</a:t>
            </a:r>
            <a:r>
              <a:rPr lang="fr-FR" sz="1200" u="sng" dirty="0">
                <a:hlinkClick r:id="rId4"/>
              </a:rPr>
              <a:t>https://informationethics.ca/index.php/irie/article/view/488&gt;</a:t>
            </a:r>
            <a:r>
              <a:rPr lang="fr-FR" sz="1200" dirty="0"/>
              <a:t>;.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26 set. 2024.</a:t>
            </a:r>
          </a:p>
          <a:p>
            <a:endParaRPr lang="fr-FR" sz="1200" dirty="0"/>
          </a:p>
          <a:p>
            <a:r>
              <a:rPr lang="fr-FR" sz="1200" dirty="0"/>
              <a:t>PIMIENTA, Daniel; MÜLLER DE OLIVEIRA, Gilvan. Cyber-</a:t>
            </a:r>
            <a:r>
              <a:rPr lang="fr-FR" sz="1200" dirty="0" err="1"/>
              <a:t>geography</a:t>
            </a:r>
            <a:r>
              <a:rPr lang="fr-FR" sz="1200" dirty="0"/>
              <a:t> of </a:t>
            </a:r>
            <a:r>
              <a:rPr lang="fr-FR" sz="1200" dirty="0" err="1"/>
              <a:t>languages</a:t>
            </a:r>
            <a:r>
              <a:rPr lang="fr-FR" sz="1200" dirty="0"/>
              <a:t>. Part 2: the </a:t>
            </a:r>
            <a:r>
              <a:rPr lang="fr-FR" sz="1200" dirty="0" err="1"/>
              <a:t>demographic</a:t>
            </a:r>
            <a:r>
              <a:rPr lang="fr-FR" sz="1200" dirty="0"/>
              <a:t> factor and the </a:t>
            </a:r>
            <a:r>
              <a:rPr lang="fr-FR" sz="1200" dirty="0" err="1"/>
              <a:t>growth</a:t>
            </a:r>
            <a:r>
              <a:rPr lang="fr-FR" sz="1200" dirty="0"/>
              <a:t> of Asian </a:t>
            </a:r>
            <a:r>
              <a:rPr lang="fr-FR" sz="1200" dirty="0" err="1"/>
              <a:t>languages</a:t>
            </a:r>
            <a:r>
              <a:rPr lang="fr-FR" sz="1200" dirty="0"/>
              <a:t> and </a:t>
            </a:r>
            <a:r>
              <a:rPr lang="fr-FR" sz="1200" dirty="0" err="1"/>
              <a:t>Arabic</a:t>
            </a:r>
            <a:r>
              <a:rPr lang="fr-FR" sz="1200" dirty="0"/>
              <a:t>. International </a:t>
            </a:r>
            <a:r>
              <a:rPr lang="fr-FR" sz="1200" dirty="0" err="1"/>
              <a:t>Review</a:t>
            </a:r>
            <a:r>
              <a:rPr lang="fr-FR" sz="1200" dirty="0"/>
              <a:t> of Information </a:t>
            </a:r>
            <a:r>
              <a:rPr lang="fr-FR" sz="1200" dirty="0" err="1"/>
              <a:t>Ethics</a:t>
            </a:r>
            <a:r>
              <a:rPr lang="fr-FR" sz="1200" dirty="0"/>
              <a:t>, v. 32, n. 1, 2022.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&lt;</a:t>
            </a:r>
            <a:r>
              <a:rPr lang="fr-FR" sz="1200" u="sng" dirty="0">
                <a:hlinkClick r:id="rId5"/>
              </a:rPr>
              <a:t>https://informationethics.ca/index.php/irie/article/view/491&gt;</a:t>
            </a:r>
            <a:r>
              <a:rPr lang="fr-FR" sz="1200" dirty="0"/>
              <a:t>;.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04 out 2024.</a:t>
            </a:r>
          </a:p>
          <a:p>
            <a:endParaRPr lang="fr-FR" sz="1200" dirty="0"/>
          </a:p>
          <a:p>
            <a:r>
              <a:rPr lang="fr-FR" sz="1200" dirty="0"/>
              <a:t>PIMIENTA, Daniel. Internet and linguistic </a:t>
            </a:r>
            <a:r>
              <a:rPr lang="fr-FR" sz="1200" dirty="0" err="1"/>
              <a:t>diversity</a:t>
            </a:r>
            <a:r>
              <a:rPr lang="fr-FR" sz="1200" dirty="0"/>
              <a:t>: the cyber-</a:t>
            </a:r>
            <a:r>
              <a:rPr lang="fr-FR" sz="1200" dirty="0" err="1"/>
              <a:t>geography</a:t>
            </a:r>
            <a:r>
              <a:rPr lang="fr-FR" sz="1200" dirty="0"/>
              <a:t> of </a:t>
            </a:r>
            <a:r>
              <a:rPr lang="fr-FR" sz="1200" dirty="0" err="1"/>
              <a:t>languages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the </a:t>
            </a:r>
            <a:r>
              <a:rPr lang="fr-FR" sz="1200" dirty="0" err="1"/>
              <a:t>largest</a:t>
            </a:r>
            <a:r>
              <a:rPr lang="fr-FR" sz="1200" dirty="0"/>
              <a:t> number of speakers. LinguaPax </a:t>
            </a:r>
            <a:r>
              <a:rPr lang="fr-FR" sz="1200" dirty="0" err="1"/>
              <a:t>Review</a:t>
            </a:r>
            <a:r>
              <a:rPr lang="fr-FR" sz="1200" dirty="0"/>
              <a:t>, 2021.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 </a:t>
            </a:r>
            <a:r>
              <a:rPr lang="fr-FR" sz="1200" u="sng" dirty="0">
                <a:hlinkClick r:id="rId6"/>
              </a:rPr>
              <a:t>https://www.linguapax.org/wp-content/uploads/2022/02/LinguapaxReview9-2021-low.pdf</a:t>
            </a:r>
            <a:r>
              <a:rPr lang="fr-FR" sz="1200" dirty="0"/>
              <a:t>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04 out 2024</a:t>
            </a:r>
          </a:p>
          <a:p>
            <a:r>
              <a:rPr lang="fr-FR" sz="1200" dirty="0"/>
              <a:t>.</a:t>
            </a:r>
          </a:p>
          <a:p>
            <a:r>
              <a:rPr lang="fr-FR" sz="1200" dirty="0"/>
              <a:t>PIMIENTA, Daniel. Resource: </a:t>
            </a:r>
            <a:r>
              <a:rPr lang="fr-FR" sz="1200" dirty="0" err="1"/>
              <a:t>Indicators</a:t>
            </a:r>
            <a:r>
              <a:rPr lang="fr-FR" sz="1200" dirty="0"/>
              <a:t> on the Presence of Languages in Internet. </a:t>
            </a:r>
            <a:r>
              <a:rPr lang="fr-FR" sz="1200" dirty="0" err="1"/>
              <a:t>Proceedings</a:t>
            </a:r>
            <a:r>
              <a:rPr lang="fr-FR" sz="1200" dirty="0"/>
              <a:t> of the 1st </a:t>
            </a:r>
            <a:r>
              <a:rPr lang="fr-FR" sz="1200" dirty="0" err="1"/>
              <a:t>Annual</a:t>
            </a:r>
            <a:r>
              <a:rPr lang="fr-FR" sz="1200" dirty="0"/>
              <a:t> Meeting of the ELRA/ISCA </a:t>
            </a:r>
            <a:r>
              <a:rPr lang="fr-FR" sz="1200" dirty="0" err="1"/>
              <a:t>Special</a:t>
            </a:r>
            <a:r>
              <a:rPr lang="fr-FR" sz="1200" dirty="0"/>
              <a:t> </a:t>
            </a:r>
            <a:r>
              <a:rPr lang="fr-FR" sz="1200" dirty="0" err="1"/>
              <a:t>Interest</a:t>
            </a:r>
            <a:r>
              <a:rPr lang="fr-FR" sz="1200" dirty="0"/>
              <a:t> Group on Under-</a:t>
            </a:r>
            <a:r>
              <a:rPr lang="fr-FR" sz="1200" dirty="0" err="1"/>
              <a:t>Resourced</a:t>
            </a:r>
            <a:r>
              <a:rPr lang="fr-FR" sz="1200" dirty="0"/>
              <a:t> Languages, 2022.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&lt;</a:t>
            </a:r>
            <a:r>
              <a:rPr lang="fr-FR" sz="1200" u="sng" dirty="0">
                <a:hlinkClick r:id="rId7"/>
              </a:rPr>
              <a:t>https://aclanthology.org/2022.sigul-1.11/&gt;</a:t>
            </a:r>
            <a:r>
              <a:rPr lang="fr-FR" sz="1200" dirty="0"/>
              <a:t>;.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04 out 2024.</a:t>
            </a:r>
          </a:p>
          <a:p>
            <a:endParaRPr lang="fr-FR" sz="1200" dirty="0"/>
          </a:p>
          <a:p>
            <a:r>
              <a:rPr lang="fr-FR" sz="1200" dirty="0"/>
              <a:t>PIMIENTA, Daniel. </a:t>
            </a:r>
            <a:r>
              <a:rPr lang="fr-FR" sz="1200" dirty="0" err="1"/>
              <a:t>Versão</a:t>
            </a:r>
            <a:r>
              <a:rPr lang="fr-FR" sz="1200" dirty="0"/>
              <a:t> nova e </a:t>
            </a:r>
            <a:r>
              <a:rPr lang="fr-FR" sz="1200" dirty="0" err="1"/>
              <a:t>aprimorada</a:t>
            </a:r>
            <a:r>
              <a:rPr lang="fr-FR" sz="1200" dirty="0"/>
              <a:t> de </a:t>
            </a:r>
            <a:r>
              <a:rPr lang="fr-FR" sz="1200" dirty="0" err="1"/>
              <a:t>uma</a:t>
            </a:r>
            <a:r>
              <a:rPr lang="fr-FR" sz="1200" dirty="0"/>
              <a:t> </a:t>
            </a:r>
            <a:r>
              <a:rPr lang="fr-FR" sz="1200" dirty="0" err="1"/>
              <a:t>abordagem</a:t>
            </a:r>
            <a:r>
              <a:rPr lang="fr-FR" sz="1200" dirty="0"/>
              <a:t> </a:t>
            </a:r>
            <a:r>
              <a:rPr lang="fr-FR" sz="1200" dirty="0" err="1"/>
              <a:t>alternativa</a:t>
            </a:r>
            <a:r>
              <a:rPr lang="fr-FR" sz="1200" dirty="0"/>
              <a:t> para a </a:t>
            </a:r>
            <a:r>
              <a:rPr lang="fr-FR" sz="1200" dirty="0" err="1"/>
              <a:t>produção</a:t>
            </a:r>
            <a:r>
              <a:rPr lang="fr-FR" sz="1200" dirty="0"/>
              <a:t> de </a:t>
            </a:r>
            <a:r>
              <a:rPr lang="fr-FR" sz="1200" dirty="0" err="1"/>
              <a:t>indicadores</a:t>
            </a:r>
            <a:r>
              <a:rPr lang="fr-FR" sz="1200" dirty="0"/>
              <a:t> da </a:t>
            </a:r>
            <a:r>
              <a:rPr lang="fr-FR" sz="1200" dirty="0" err="1"/>
              <a:t>presença</a:t>
            </a:r>
            <a:r>
              <a:rPr lang="fr-FR" sz="1200" dirty="0"/>
              <a:t> de </a:t>
            </a:r>
            <a:r>
              <a:rPr lang="fr-FR" sz="1200" dirty="0" err="1"/>
              <a:t>línguas</a:t>
            </a:r>
            <a:r>
              <a:rPr lang="fr-FR" sz="1200" dirty="0"/>
              <a:t> na Internet. OBDILCI, 2021.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 </a:t>
            </a:r>
            <a:r>
              <a:rPr lang="fr-FR" sz="1200" u="sng" dirty="0">
                <a:hlinkClick r:id="rId8"/>
              </a:rPr>
              <a:t>https://funredes.org/lc2022/ALI%20V2-PT.pdf</a:t>
            </a:r>
            <a:r>
              <a:rPr lang="fr-FR" sz="1200" dirty="0"/>
              <a:t>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07 out. 2024.</a:t>
            </a:r>
          </a:p>
          <a:p>
            <a:r>
              <a:rPr lang="fr-FR" sz="1200" dirty="0"/>
              <a:t>	</a:t>
            </a:r>
          </a:p>
          <a:p>
            <a:r>
              <a:rPr lang="fr-FR" sz="1200" dirty="0"/>
              <a:t>PIMIENTA, Daniel; OLIVEIRA, Gilvan Müller de. </a:t>
            </a:r>
            <a:r>
              <a:rPr lang="fr-FR" sz="1200" dirty="0" err="1"/>
              <a:t>Projeto</a:t>
            </a:r>
            <a:r>
              <a:rPr lang="fr-FR" sz="1200" dirty="0"/>
              <a:t> </a:t>
            </a:r>
            <a:r>
              <a:rPr lang="fr-FR" sz="1200" dirty="0" err="1"/>
              <a:t>Presença</a:t>
            </a:r>
            <a:r>
              <a:rPr lang="fr-FR" sz="1200" dirty="0"/>
              <a:t> do Português na Internet </a:t>
            </a:r>
            <a:r>
              <a:rPr lang="fr-FR" sz="1200" dirty="0" err="1"/>
              <a:t>em</a:t>
            </a:r>
            <a:r>
              <a:rPr lang="fr-FR" sz="1200" dirty="0"/>
              <a:t> XXIII ENCONTRO DA REALP: </a:t>
            </a:r>
            <a:r>
              <a:rPr lang="fr-FR" sz="1200" dirty="0" err="1"/>
              <a:t>Ciências</a:t>
            </a:r>
            <a:r>
              <a:rPr lang="fr-FR" sz="1200" dirty="0"/>
              <a:t> da </a:t>
            </a:r>
            <a:r>
              <a:rPr lang="fr-FR" sz="1200" dirty="0" err="1"/>
              <a:t>Sustentabilidade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</a:t>
            </a:r>
            <a:r>
              <a:rPr lang="fr-FR" sz="1200" dirty="0" err="1"/>
              <a:t>Língua</a:t>
            </a:r>
            <a:r>
              <a:rPr lang="fr-FR" sz="1200" dirty="0"/>
              <a:t> Portuguesa, Campus do Instituto </a:t>
            </a:r>
            <a:r>
              <a:rPr lang="fr-FR" sz="1200" dirty="0" err="1"/>
              <a:t>Politécnico</a:t>
            </a:r>
            <a:r>
              <a:rPr lang="fr-FR" sz="1200" dirty="0"/>
              <a:t> de Tomar, </a:t>
            </a:r>
            <a:r>
              <a:rPr lang="fr-FR" sz="1200" dirty="0" err="1"/>
              <a:t>Sessão</a:t>
            </a:r>
            <a:r>
              <a:rPr lang="fr-FR" sz="1200" dirty="0"/>
              <a:t> 5: </a:t>
            </a:r>
            <a:r>
              <a:rPr lang="fr-FR" sz="1200" dirty="0" err="1"/>
              <a:t>Recursos</a:t>
            </a:r>
            <a:r>
              <a:rPr lang="fr-FR" sz="1200" dirty="0"/>
              <a:t> </a:t>
            </a:r>
            <a:r>
              <a:rPr lang="fr-FR" sz="1200" dirty="0" err="1"/>
              <a:t>digitais</a:t>
            </a:r>
            <a:r>
              <a:rPr lang="fr-FR" sz="1200" dirty="0"/>
              <a:t> e </a:t>
            </a:r>
            <a:r>
              <a:rPr lang="fr-FR" sz="1200" dirty="0" err="1"/>
              <a:t>Ensino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</a:t>
            </a:r>
            <a:r>
              <a:rPr lang="fr-FR" sz="1200" dirty="0" err="1"/>
              <a:t>Rede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 </a:t>
            </a:r>
            <a:r>
              <a:rPr lang="fr-FR" sz="1200" dirty="0" err="1"/>
              <a:t>Língua</a:t>
            </a:r>
            <a:r>
              <a:rPr lang="fr-FR" sz="1200" dirty="0"/>
              <a:t> Portuguesa, 2022.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&lt;</a:t>
            </a:r>
            <a:r>
              <a:rPr lang="fr-FR" sz="1200" u="sng" dirty="0">
                <a:hlinkClick r:id="rId9"/>
              </a:rPr>
              <a:t>https://drive.google.com/file/d/1TEbWt0cpVsuJRiU2Abk5luRJDZCPX_Xh/view&gt;</a:t>
            </a:r>
            <a:r>
              <a:rPr lang="fr-FR" sz="1200" dirty="0"/>
              <a:t>;.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04 out. 2024.</a:t>
            </a:r>
          </a:p>
          <a:p>
            <a:endParaRPr lang="fr-FR" sz="1200" dirty="0"/>
          </a:p>
          <a:p>
            <a:r>
              <a:rPr lang="fr-FR" sz="1200" dirty="0"/>
              <a:t>SPREAD of the </a:t>
            </a:r>
            <a:r>
              <a:rPr lang="fr-FR" sz="1200" dirty="0" err="1"/>
              <a:t>Portuguese</a:t>
            </a:r>
            <a:r>
              <a:rPr lang="fr-FR" sz="1200" dirty="0"/>
              <a:t> </a:t>
            </a:r>
            <a:r>
              <a:rPr lang="fr-FR" sz="1200" dirty="0" err="1"/>
              <a:t>Language</a:t>
            </a:r>
            <a:r>
              <a:rPr lang="fr-FR" sz="1200" dirty="0"/>
              <a:t>. World Mapper. </a:t>
            </a:r>
            <a:r>
              <a:rPr lang="fr-FR" sz="1200" dirty="0" err="1"/>
              <a:t>Disponível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&lt;</a:t>
            </a:r>
            <a:r>
              <a:rPr lang="fr-FR" sz="1200" u="sng" dirty="0">
                <a:hlinkClick r:id="rId10"/>
              </a:rPr>
              <a:t>https://worldmapper.org/maps/language-portugesespread-2005/&gt;</a:t>
            </a:r>
            <a:r>
              <a:rPr lang="fr-FR" sz="1200" dirty="0"/>
              <a:t>;. </a:t>
            </a:r>
            <a:r>
              <a:rPr lang="fr-FR" sz="1200" dirty="0" err="1"/>
              <a:t>Acesso</a:t>
            </a:r>
            <a:r>
              <a:rPr lang="fr-FR" sz="1200" dirty="0"/>
              <a:t> </a:t>
            </a:r>
            <a:r>
              <a:rPr lang="fr-FR" sz="1200" dirty="0" err="1"/>
              <a:t>em</a:t>
            </a:r>
            <a:r>
              <a:rPr lang="fr-FR" sz="1200" dirty="0"/>
              <a:t>: 04 out. 2024.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8097C5-2C3F-41F9-B953-F1D9EE1CFC51}"/>
              </a:ext>
            </a:extLst>
          </p:cNvPr>
          <p:cNvSpPr/>
          <p:nvPr/>
        </p:nvSpPr>
        <p:spPr>
          <a:xfrm>
            <a:off x="3511913" y="317607"/>
            <a:ext cx="3339376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2 DIAGNOSTICO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B9A955-0109-40DE-ADFC-00DDF891B0ED}"/>
              </a:ext>
            </a:extLst>
          </p:cNvPr>
          <p:cNvSpPr/>
          <p:nvPr/>
        </p:nvSpPr>
        <p:spPr>
          <a:xfrm>
            <a:off x="454325" y="768071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REFERÊNCIAS 2/3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93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A1DD0D-B790-4FAD-BABF-426E8B724E20}"/>
              </a:ext>
            </a:extLst>
          </p:cNvPr>
          <p:cNvSpPr/>
          <p:nvPr/>
        </p:nvSpPr>
        <p:spPr>
          <a:xfrm>
            <a:off x="664233" y="1023489"/>
            <a:ext cx="1168879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/>
          </a:p>
          <a:p>
            <a:r>
              <a:rPr lang="fr-FR" sz="1600" dirty="0"/>
              <a:t>I SEPREPI – </a:t>
            </a:r>
            <a:r>
              <a:rPr lang="fr-FR" sz="1600" dirty="0" err="1"/>
              <a:t>Seminário</a:t>
            </a:r>
            <a:r>
              <a:rPr lang="fr-FR" sz="1600" dirty="0"/>
              <a:t> Internacional sobre a </a:t>
            </a:r>
            <a:r>
              <a:rPr lang="fr-FR" sz="1600" dirty="0" err="1"/>
              <a:t>Presença</a:t>
            </a:r>
            <a:r>
              <a:rPr lang="fr-FR" sz="1600" dirty="0"/>
              <a:t> do Português no Ciberespaço. </a:t>
            </a:r>
            <a:r>
              <a:rPr lang="fr-FR" sz="1600" dirty="0" err="1"/>
              <a:t>Disponível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: &lt;</a:t>
            </a:r>
            <a:r>
              <a:rPr lang="fr-FR" sz="1600" u="sng" dirty="0">
                <a:hlinkClick r:id="rId2"/>
              </a:rPr>
              <a:t>https://sites.google.com/view/seprepi/semin%C3%A1rio&gt;</a:t>
            </a:r>
            <a:r>
              <a:rPr lang="fr-FR" sz="1600" dirty="0"/>
              <a:t>;. </a:t>
            </a:r>
            <a:r>
              <a:rPr lang="fr-FR" sz="1600" dirty="0" err="1"/>
              <a:t>Acesso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: 04 out. 2024.</a:t>
            </a:r>
          </a:p>
          <a:p>
            <a:endParaRPr lang="fr-FR" sz="1600" dirty="0"/>
          </a:p>
          <a:p>
            <a:r>
              <a:rPr lang="fr-FR" sz="1600" dirty="0"/>
              <a:t>INFORME final do </a:t>
            </a:r>
            <a:r>
              <a:rPr lang="fr-FR" sz="1600" dirty="0" err="1"/>
              <a:t>Projeto</a:t>
            </a:r>
            <a:r>
              <a:rPr lang="fr-FR" sz="1600" dirty="0"/>
              <a:t> “</a:t>
            </a:r>
            <a:r>
              <a:rPr lang="fr-FR" sz="1600" dirty="0" err="1"/>
              <a:t>Organização</a:t>
            </a:r>
            <a:r>
              <a:rPr lang="fr-FR" sz="1600" dirty="0"/>
              <a:t> da </a:t>
            </a:r>
            <a:r>
              <a:rPr lang="fr-FR" sz="1600" dirty="0" err="1"/>
              <a:t>Presença</a:t>
            </a:r>
            <a:r>
              <a:rPr lang="fr-FR" sz="1600" dirty="0"/>
              <a:t> da </a:t>
            </a:r>
            <a:r>
              <a:rPr lang="fr-FR" sz="1600" dirty="0" err="1"/>
              <a:t>Língua</a:t>
            </a:r>
            <a:r>
              <a:rPr lang="fr-FR" sz="1600" dirty="0"/>
              <a:t> Portuguesa na Internet”, 31 de </a:t>
            </a:r>
            <a:r>
              <a:rPr lang="fr-FR" sz="1600" dirty="0" err="1"/>
              <a:t>agosto</a:t>
            </a:r>
            <a:r>
              <a:rPr lang="fr-FR" sz="1600" dirty="0"/>
              <a:t> de 2021, Dr. Daniel Pimienta e Dr. Gilvan Müller de Oliveira (</a:t>
            </a:r>
            <a:r>
              <a:rPr lang="fr-FR" sz="1600" dirty="0" err="1"/>
              <a:t>coordenador</a:t>
            </a:r>
            <a:r>
              <a:rPr lang="fr-FR" sz="1600" dirty="0"/>
              <a:t>). </a:t>
            </a:r>
            <a:r>
              <a:rPr lang="fr-FR" sz="1600" dirty="0" err="1"/>
              <a:t>Disponível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: &lt;</a:t>
            </a:r>
            <a:r>
              <a:rPr lang="fr-FR" sz="1600" u="sng" dirty="0">
                <a:hlinkClick r:id="rId3"/>
              </a:rPr>
              <a:t>https://www.obdilci.org/projetos/outros/portugues/&gt;</a:t>
            </a:r>
            <a:r>
              <a:rPr lang="fr-FR" sz="1600" dirty="0"/>
              <a:t>;. </a:t>
            </a:r>
            <a:r>
              <a:rPr lang="fr-FR" sz="1600" dirty="0" err="1"/>
              <a:t>Acesso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 04 out 2024</a:t>
            </a:r>
          </a:p>
          <a:p>
            <a:endParaRPr lang="fr-FR" sz="1600" dirty="0"/>
          </a:p>
          <a:p>
            <a:r>
              <a:rPr lang="fr-FR" sz="1600" dirty="0"/>
              <a:t>OBDILCI.(</a:t>
            </a:r>
            <a:r>
              <a:rPr lang="fr-FR" sz="1600" dirty="0" err="1"/>
              <a:t>website</a:t>
            </a:r>
            <a:r>
              <a:rPr lang="fr-FR" sz="1600" dirty="0"/>
              <a:t>) </a:t>
            </a:r>
            <a:r>
              <a:rPr lang="fr-FR" sz="1600" dirty="0" err="1"/>
              <a:t>Disponível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: &lt;</a:t>
            </a:r>
            <a:r>
              <a:rPr lang="fr-FR" sz="1600" u="sng" dirty="0">
                <a:hlinkClick r:id="rId4"/>
              </a:rPr>
              <a:t>https://obdilci.org</a:t>
            </a:r>
            <a:r>
              <a:rPr lang="fr-FR" sz="1600" dirty="0"/>
              <a:t>&gt;. </a:t>
            </a:r>
            <a:r>
              <a:rPr lang="fr-FR" sz="1600" dirty="0" err="1"/>
              <a:t>Acesso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: 01 out. 2024.</a:t>
            </a:r>
          </a:p>
          <a:p>
            <a:r>
              <a:rPr lang="fr-FR" sz="1600" dirty="0"/>
              <a:t>PIMIENTA, Daniel. Resource: </a:t>
            </a:r>
            <a:r>
              <a:rPr lang="fr-FR" sz="1600" dirty="0" err="1"/>
              <a:t>Indicators</a:t>
            </a:r>
            <a:r>
              <a:rPr lang="fr-FR" sz="1600" dirty="0"/>
              <a:t> on the Presence of Languages in Internet. </a:t>
            </a:r>
            <a:r>
              <a:rPr lang="fr-FR" sz="1600" dirty="0" err="1"/>
              <a:t>Proceedings</a:t>
            </a:r>
            <a:r>
              <a:rPr lang="fr-FR" sz="1600" dirty="0"/>
              <a:t> of the 1st </a:t>
            </a:r>
            <a:r>
              <a:rPr lang="fr-FR" sz="1600" dirty="0" err="1"/>
              <a:t>Annual</a:t>
            </a:r>
            <a:r>
              <a:rPr lang="fr-FR" sz="1600" dirty="0"/>
              <a:t> Meeting of the ELRA/ISCA </a:t>
            </a:r>
            <a:r>
              <a:rPr lang="fr-FR" sz="1600" dirty="0" err="1"/>
              <a:t>Special</a:t>
            </a:r>
            <a:r>
              <a:rPr lang="fr-FR" sz="1600" dirty="0"/>
              <a:t> </a:t>
            </a:r>
            <a:r>
              <a:rPr lang="fr-FR" sz="1600" dirty="0" err="1"/>
              <a:t>Interest</a:t>
            </a:r>
            <a:r>
              <a:rPr lang="fr-FR" sz="1600" dirty="0"/>
              <a:t> Group on Under-</a:t>
            </a:r>
            <a:r>
              <a:rPr lang="fr-FR" sz="1600" dirty="0" err="1"/>
              <a:t>Resourced</a:t>
            </a:r>
            <a:r>
              <a:rPr lang="fr-FR" sz="1600" dirty="0"/>
              <a:t> Languages, 2022. </a:t>
            </a:r>
            <a:r>
              <a:rPr lang="fr-FR" sz="1600" dirty="0" err="1"/>
              <a:t>Disponível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: &lt;</a:t>
            </a:r>
            <a:r>
              <a:rPr lang="fr-FR" sz="1600" u="sng" dirty="0">
                <a:hlinkClick r:id="rId5"/>
              </a:rPr>
              <a:t>https://aclanthology.org/2022.sigul-1.11/&gt;</a:t>
            </a:r>
            <a:r>
              <a:rPr lang="fr-FR" sz="1600" dirty="0"/>
              <a:t>;;. </a:t>
            </a:r>
            <a:r>
              <a:rPr lang="fr-FR" sz="1600" dirty="0" err="1"/>
              <a:t>Acesso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 04 out 2024. versao </a:t>
            </a:r>
            <a:r>
              <a:rPr lang="fr-FR" sz="1600" dirty="0" err="1"/>
              <a:t>em</a:t>
            </a:r>
            <a:r>
              <a:rPr lang="fr-FR" sz="1600" dirty="0"/>
              <a:t> português :  </a:t>
            </a:r>
            <a:r>
              <a:rPr lang="fr-FR" sz="1600" u="sng" dirty="0">
                <a:hlinkClick r:id="rId6"/>
              </a:rPr>
              <a:t>https://www.obdilci.org/wp-content/uploads/2024/01/Res.Ind_.lang_.Internet.pt_.pdf</a:t>
            </a:r>
            <a:br>
              <a:rPr lang="fr-FR" sz="1600" dirty="0"/>
            </a:br>
            <a:endParaRPr lang="fr-FR" sz="1600" dirty="0"/>
          </a:p>
          <a:p>
            <a:r>
              <a:rPr lang="fr-FR" sz="1600" dirty="0"/>
              <a:t>PIMIENTA, Daniel; BLANCO, Álvaro; OLIVEIRA, Gilvan Müller de. The </a:t>
            </a:r>
            <a:r>
              <a:rPr lang="fr-FR" sz="1600" dirty="0" err="1"/>
              <a:t>method</a:t>
            </a:r>
            <a:r>
              <a:rPr lang="fr-FR" sz="1600" dirty="0"/>
              <a:t> </a:t>
            </a:r>
            <a:r>
              <a:rPr lang="fr-FR" sz="1600" dirty="0" err="1"/>
              <a:t>behind</a:t>
            </a:r>
            <a:r>
              <a:rPr lang="fr-FR" sz="1600" dirty="0"/>
              <a:t> the </a:t>
            </a:r>
            <a:r>
              <a:rPr lang="fr-FR" sz="1600" dirty="0" err="1"/>
              <a:t>unprecedented</a:t>
            </a:r>
            <a:r>
              <a:rPr lang="fr-FR" sz="1600" dirty="0"/>
              <a:t> production of </a:t>
            </a:r>
            <a:r>
              <a:rPr lang="fr-FR" sz="1600" dirty="0" err="1"/>
              <a:t>indicators</a:t>
            </a:r>
            <a:r>
              <a:rPr lang="fr-FR" sz="1600" dirty="0"/>
              <a:t> of the presence of </a:t>
            </a:r>
            <a:r>
              <a:rPr lang="fr-FR" sz="1600" dirty="0" err="1"/>
              <a:t>languages</a:t>
            </a:r>
            <a:r>
              <a:rPr lang="fr-FR" sz="1600" dirty="0"/>
              <a:t> in the Internet. </a:t>
            </a:r>
            <a:r>
              <a:rPr lang="fr-FR" sz="1600" dirty="0" err="1"/>
              <a:t>Frontiers</a:t>
            </a:r>
            <a:r>
              <a:rPr lang="fr-FR" sz="1600" dirty="0"/>
              <a:t> in Research </a:t>
            </a:r>
            <a:r>
              <a:rPr lang="fr-FR" sz="1600" dirty="0" err="1"/>
              <a:t>Metrics</a:t>
            </a:r>
            <a:r>
              <a:rPr lang="fr-FR" sz="1600" dirty="0"/>
              <a:t> and Analytics, v. 8, 1149347, 2023. Disponivel </a:t>
            </a:r>
            <a:r>
              <a:rPr lang="fr-FR" sz="1600" dirty="0" err="1"/>
              <a:t>em</a:t>
            </a:r>
            <a:r>
              <a:rPr lang="fr-FR" sz="1600" dirty="0"/>
              <a:t>: </a:t>
            </a:r>
            <a:r>
              <a:rPr lang="fr-FR" sz="1600" u="sng" dirty="0">
                <a:hlinkClick r:id="rId7"/>
              </a:rPr>
              <a:t>https://www.frontiersin.org/journals/research-metrics-and-analytics/articles/10.3389/frma.2023.1149347/full</a:t>
            </a:r>
            <a:r>
              <a:rPr lang="fr-FR" sz="1600" dirty="0"/>
              <a:t>. </a:t>
            </a:r>
            <a:r>
              <a:rPr lang="fr-FR" sz="1600" dirty="0" err="1"/>
              <a:t>Acesso</a:t>
            </a:r>
            <a:r>
              <a:rPr lang="fr-FR" sz="1600" dirty="0"/>
              <a:t> </a:t>
            </a:r>
            <a:r>
              <a:rPr lang="fr-FR" sz="1600" dirty="0" err="1"/>
              <a:t>em</a:t>
            </a:r>
            <a:r>
              <a:rPr lang="fr-FR" sz="1600" dirty="0"/>
              <a:t> 04 out 2024. versao </a:t>
            </a:r>
            <a:r>
              <a:rPr lang="fr-FR" sz="1600" dirty="0" err="1"/>
              <a:t>em</a:t>
            </a:r>
            <a:r>
              <a:rPr lang="fr-FR" sz="1600" dirty="0"/>
              <a:t> português : </a:t>
            </a:r>
            <a:r>
              <a:rPr lang="fr-FR" sz="1600" u="sng" dirty="0">
                <a:hlinkClick r:id="rId8"/>
              </a:rPr>
              <a:t>https://www.obdilci.org/wp-content/uploads/2024/01/METHOBS.pt_.pdf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2FECA-7981-46F2-AB0F-88D8EE813BE6}"/>
              </a:ext>
            </a:extLst>
          </p:cNvPr>
          <p:cNvSpPr/>
          <p:nvPr/>
        </p:nvSpPr>
        <p:spPr>
          <a:xfrm>
            <a:off x="4059343" y="222717"/>
            <a:ext cx="3262432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2 DIAGNOSTICO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E2B757-9BEE-481A-BD30-B114109694F3}"/>
              </a:ext>
            </a:extLst>
          </p:cNvPr>
          <p:cNvSpPr/>
          <p:nvPr/>
        </p:nvSpPr>
        <p:spPr>
          <a:xfrm>
            <a:off x="664233" y="654157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REFERÊNCIAS 3/3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6" name="Picture 6" descr="International Conference Language Technologies for All (LT4All): Enabling  Linguistic Diversity and Multilingualism Worldwide">
            <a:extLst>
              <a:ext uri="{FF2B5EF4-FFF2-40B4-BE49-F238E27FC236}">
                <a16:creationId xmlns:a16="http://schemas.microsoft.com/office/drawing/2014/main" id="{3F7CE386-D5D2-4096-89D1-679D5183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866" y="-18533"/>
            <a:ext cx="2239133" cy="13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634493-49F1-4C0C-9B25-2CBC4FA9F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1017" y="5301583"/>
            <a:ext cx="2730758" cy="15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9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7187C-8DFA-4DAA-89C7-9AE8F64CC406}"/>
              </a:ext>
            </a:extLst>
          </p:cNvPr>
          <p:cNvSpPr/>
          <p:nvPr/>
        </p:nvSpPr>
        <p:spPr>
          <a:xfrm>
            <a:off x="1061049" y="566241"/>
            <a:ext cx="9868619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3 ALEM DA BRECHA DIGITAL: BRECHA LINGUISTICA Y DO CONTEUDO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45D8AD-E6AB-488E-B534-613E8FE729F2}"/>
              </a:ext>
            </a:extLst>
          </p:cNvPr>
          <p:cNvSpPr/>
          <p:nvPr/>
        </p:nvSpPr>
        <p:spPr>
          <a:xfrm>
            <a:off x="1000663" y="1289953"/>
            <a:ext cx="96184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b="1" dirty="0"/>
              <a:t>3.1: Conceitos básicos relacionados à Internet </a:t>
            </a:r>
          </a:p>
          <a:p>
            <a:endParaRPr lang="pt-BR" b="1" dirty="0"/>
          </a:p>
          <a:p>
            <a:r>
              <a:rPr lang="pt-BR" b="1" dirty="0"/>
              <a:t>3.2: Conceitos básicos relacionados à sociedade da informação e desenvolvimento humano </a:t>
            </a:r>
          </a:p>
          <a:p>
            <a:endParaRPr lang="pt-BR" b="1" dirty="0"/>
          </a:p>
          <a:p>
            <a:r>
              <a:rPr lang="pt-BR" b="1" dirty="0"/>
              <a:t>3.3: Uma visão ampla da brecha digital</a:t>
            </a:r>
          </a:p>
          <a:p>
            <a:endParaRPr lang="pt-BR" b="1" dirty="0"/>
          </a:p>
          <a:p>
            <a:r>
              <a:rPr lang="pt-BR" b="1" dirty="0"/>
              <a:t>3.4: TICpD </a:t>
            </a:r>
          </a:p>
          <a:p>
            <a:endParaRPr lang="pt-BR" b="1" dirty="0"/>
          </a:p>
          <a:p>
            <a:r>
              <a:rPr lang="pt-BR" b="1" dirty="0"/>
              <a:t>3.5: NOVO PARADIGMA</a:t>
            </a:r>
          </a:p>
          <a:p>
            <a:br>
              <a:rPr lang="pt-BR" b="1" dirty="0"/>
            </a:br>
            <a:r>
              <a:rPr lang="pt-BR" b="1" dirty="0"/>
              <a:t>3.6: DESAFIOS DAS SOCIEDADES DE INFORMAÇAO</a:t>
            </a:r>
          </a:p>
          <a:p>
            <a:endParaRPr lang="pt-BR" b="1" dirty="0"/>
          </a:p>
          <a:p>
            <a:r>
              <a:rPr lang="pt-BR" b="1" dirty="0"/>
              <a:t>3.7: APROPRIAÇÃO SOCIAL DAS TIC</a:t>
            </a:r>
          </a:p>
          <a:p>
            <a:endParaRPr lang="pt-BR" b="1" dirty="0"/>
          </a:p>
          <a:p>
            <a:r>
              <a:rPr lang="pt-BR" b="1" dirty="0"/>
              <a:t>3.8: A situação do conteúdo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00123A-8B34-434E-9DC3-C7A7B996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ADD0AC-4297-477B-A947-2961398D4777}"/>
              </a:ext>
            </a:extLst>
          </p:cNvPr>
          <p:cNvSpPr txBox="1"/>
          <p:nvPr/>
        </p:nvSpPr>
        <p:spPr>
          <a:xfrm>
            <a:off x="4058816" y="494522"/>
            <a:ext cx="255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MODULO 3 REFERENCIAS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CB8A2-81BB-4BF9-B867-8BC336819805}"/>
              </a:ext>
            </a:extLst>
          </p:cNvPr>
          <p:cNvSpPr/>
          <p:nvPr/>
        </p:nvSpPr>
        <p:spPr>
          <a:xfrm>
            <a:off x="534955" y="1183868"/>
            <a:ext cx="111220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12529"/>
                </a:solidFill>
                <a:latin typeface="Poppins"/>
              </a:rPr>
              <a:t>PIMIENTA, D. Brecha digital, brecha social, brecha paradigmática. In: Brecha digital y nuevas alfabetizaciones. El papel de las bibliotecas. Madrid: Biblioteca de la Universidad Complutense de Madrid, 2008. ISBN: 978-84-691-3466-5. Versão em português disponível em: </a:t>
            </a:r>
            <a:r>
              <a:rPr lang="pt-BR" u="sng" dirty="0">
                <a:solidFill>
                  <a:srgbClr val="025169"/>
                </a:solidFill>
                <a:latin typeface="Poppins"/>
                <a:hlinkClick r:id="rId2"/>
              </a:rPr>
              <a:t>https://www.obdilci.org/wp-content/uploads/2024/08/Brecha_paradigmatica.pt_.docx</a:t>
            </a:r>
            <a:r>
              <a:rPr lang="pt-BR" dirty="0">
                <a:solidFill>
                  <a:srgbClr val="212529"/>
                </a:solidFill>
                <a:latin typeface="Poppins"/>
              </a:rPr>
              <a:t>. Acesso em: 12 out. 2024.</a:t>
            </a:r>
          </a:p>
          <a:p>
            <a:endParaRPr lang="pt-BR" dirty="0">
              <a:solidFill>
                <a:srgbClr val="212529"/>
              </a:solidFill>
              <a:latin typeface="Poppins"/>
            </a:endParaRPr>
          </a:p>
          <a:p>
            <a:r>
              <a:rPr lang="pt-BR" dirty="0">
                <a:solidFill>
                  <a:srgbClr val="212529"/>
                </a:solidFill>
                <a:latin typeface="Poppins"/>
              </a:rPr>
              <a:t>COMUNIDAD VIRTUAL MISTICA. Trabalhando a Internet com uma visão social. FUNREDES, 2002. Disponível em </a:t>
            </a:r>
            <a:r>
              <a:rPr lang="pt-BR" u="sng" dirty="0">
                <a:solidFill>
                  <a:srgbClr val="025169"/>
                </a:solidFill>
                <a:latin typeface="Poppins"/>
                <a:hlinkClick r:id="rId3"/>
              </a:rPr>
              <a:t>https://funredes.org/mistica/castellano/ciberoteca/tematica/trabajando.pdf</a:t>
            </a:r>
            <a:r>
              <a:rPr lang="pt-BR" dirty="0">
                <a:solidFill>
                  <a:srgbClr val="212529"/>
                </a:solidFill>
                <a:latin typeface="Poppins"/>
              </a:rPr>
              <a:t>. Acesso em: 12 out. 2024.</a:t>
            </a:r>
          </a:p>
          <a:p>
            <a:endParaRPr lang="pt-BR" dirty="0">
              <a:solidFill>
                <a:srgbClr val="212529"/>
              </a:solidFill>
              <a:latin typeface="Poppins"/>
            </a:endParaRPr>
          </a:p>
          <a:p>
            <a:r>
              <a:rPr lang="pt-BR" dirty="0">
                <a:solidFill>
                  <a:srgbClr val="212529"/>
                </a:solidFill>
                <a:latin typeface="Poppins"/>
              </a:rPr>
              <a:t>REDISTIC. O outro lado do abismo: As perspectivas Latino-americanas e do Caribe diante da CMSI. 2003. Disponível em </a:t>
            </a:r>
            <a:r>
              <a:rPr lang="pt-BR" u="sng" dirty="0">
                <a:solidFill>
                  <a:srgbClr val="025169"/>
                </a:solidFill>
                <a:latin typeface="Poppins"/>
                <a:hlinkClick r:id="rId4"/>
              </a:rPr>
              <a:t>https://funredes.org/redistic/index.htm?body=proyectosjpr</a:t>
            </a:r>
            <a:r>
              <a:rPr lang="pt-BR" dirty="0">
                <a:solidFill>
                  <a:srgbClr val="212529"/>
                </a:solidFill>
                <a:latin typeface="Poppins"/>
              </a:rPr>
              <a:t>. Acesso em: 12 out. 2024.</a:t>
            </a:r>
          </a:p>
          <a:p>
            <a:endParaRPr lang="pt-BR" dirty="0">
              <a:solidFill>
                <a:srgbClr val="212529"/>
              </a:solidFill>
              <a:latin typeface="Poppins"/>
            </a:endParaRPr>
          </a:p>
          <a:p>
            <a:r>
              <a:rPr lang="pt-BR" dirty="0">
                <a:solidFill>
                  <a:srgbClr val="212529"/>
                </a:solidFill>
                <a:latin typeface="Poppins"/>
              </a:rPr>
              <a:t>C&amp;F ÉDITIONS. Desafios de Palavras: Enfoques multiculturais sobre as sociedades da informação. ISBN 2-915825-03-3, 2005. Disponível em: </a:t>
            </a:r>
            <a:r>
              <a:rPr lang="pt-BR" u="sng" dirty="0">
                <a:solidFill>
                  <a:srgbClr val="025169"/>
                </a:solidFill>
                <a:latin typeface="Poppins"/>
                <a:hlinkClick r:id="rId5"/>
              </a:rPr>
              <a:t>https://vecam.org/2002-2014/article699.html</a:t>
            </a:r>
            <a:r>
              <a:rPr lang="pt-BR" dirty="0">
                <a:solidFill>
                  <a:srgbClr val="212529"/>
                </a:solidFill>
                <a:latin typeface="Poppins"/>
              </a:rPr>
              <a:t>. Acesso em: 12 out. 2024.</a:t>
            </a:r>
            <a:endParaRPr lang="pt-BR" b="0" i="0" dirty="0">
              <a:solidFill>
                <a:srgbClr val="212529"/>
              </a:solidFill>
              <a:effectLst/>
              <a:latin typeface="Poppins"/>
            </a:endParaRPr>
          </a:p>
        </p:txBody>
      </p:sp>
      <p:pic>
        <p:nvPicPr>
          <p:cNvPr id="5" name="Picture 2" descr="Enjeux de mots Palabras en juego W ord Matters Desafios de palavras">
            <a:extLst>
              <a:ext uri="{FF2B5EF4-FFF2-40B4-BE49-F238E27FC236}">
                <a16:creationId xmlns:a16="http://schemas.microsoft.com/office/drawing/2014/main" id="{141DC287-E59D-4431-9657-5A90410B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1" y="4877187"/>
            <a:ext cx="1600497" cy="1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6F7972-9471-40D3-B1FB-064D02C5B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281" y="4907673"/>
            <a:ext cx="3467249" cy="19503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ACB8B1-87A0-41F1-8E1E-37A642FBE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154" y="4844336"/>
            <a:ext cx="3579845" cy="20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7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7187C-8DFA-4DAA-89C7-9AE8F64CC406}"/>
              </a:ext>
            </a:extLst>
          </p:cNvPr>
          <p:cNvSpPr/>
          <p:nvPr/>
        </p:nvSpPr>
        <p:spPr>
          <a:xfrm>
            <a:off x="2918604" y="566241"/>
            <a:ext cx="6096000" cy="670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4 TEMAS AVANZADO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(IA, TRADUÇAO, GOBERNANZA…)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4584D2-D8BD-4E66-8EF3-7E3DB85813D0}"/>
              </a:ext>
            </a:extLst>
          </p:cNvPr>
          <p:cNvSpPr/>
          <p:nvPr/>
        </p:nvSpPr>
        <p:spPr>
          <a:xfrm>
            <a:off x="831011" y="1776413"/>
            <a:ext cx="8480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Trebuchet MS" panose="020B0603020202020204" pitchFamily="34" charset="0"/>
              </a:rPr>
              <a:t>4.1. Tradução Eletrônica</a:t>
            </a:r>
          </a:p>
          <a:p>
            <a:endParaRPr lang="pt-BR" b="0" dirty="0">
              <a:effectLst/>
            </a:endParaRPr>
          </a:p>
          <a:p>
            <a:r>
              <a:rPr lang="pt-BR" b="1" dirty="0">
                <a:solidFill>
                  <a:srgbClr val="000000"/>
                </a:solidFill>
                <a:latin typeface="Trebuchet MS" panose="020B0603020202020204" pitchFamily="34" charset="0"/>
              </a:rPr>
              <a:t>4.2. Oportunidades e desafios da IA para o multilinguismo</a:t>
            </a:r>
            <a:r>
              <a:rPr lang="pt-BR" dirty="0"/>
              <a:t>. </a:t>
            </a:r>
            <a:endParaRPr lang="pt-BR" b="0" dirty="0">
              <a:effectLst/>
            </a:endParaRPr>
          </a:p>
          <a:p>
            <a:br>
              <a:rPr lang="pt-BR" b="0" dirty="0">
                <a:effectLst/>
              </a:rPr>
            </a:br>
            <a:r>
              <a:rPr lang="pt-BR" b="1" dirty="0">
                <a:solidFill>
                  <a:srgbClr val="000000"/>
                </a:solidFill>
                <a:latin typeface="Trebuchet MS" panose="020B0603020202020204" pitchFamily="34" charset="0"/>
              </a:rPr>
              <a:t>4.3. Intermediaçião tecnol</a:t>
            </a:r>
            <a:r>
              <a:rPr lang="fr-FR" b="1" dirty="0">
                <a:solidFill>
                  <a:srgbClr val="000000"/>
                </a:solidFill>
                <a:latin typeface="Trebuchet MS" panose="020B06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ó</a:t>
            </a:r>
            <a:r>
              <a:rPr lang="pt-BR" b="1" dirty="0">
                <a:solidFill>
                  <a:srgbClr val="000000"/>
                </a:solidFill>
                <a:latin typeface="Trebuchet MS" panose="020B0603020202020204" pitchFamily="34" charset="0"/>
              </a:rPr>
              <a:t>gica e soberania lingu</a:t>
            </a:r>
            <a:r>
              <a:rPr lang="fr-FR" b="1" dirty="0">
                <a:solidFill>
                  <a:srgbClr val="000000"/>
                </a:solidFill>
                <a:latin typeface="Trebuchet MS" panose="020B0603020202020204" pitchFamily="34" charset="0"/>
              </a:rPr>
              <a:t>í</a:t>
            </a:r>
            <a:r>
              <a:rPr lang="pt-BR" b="1" dirty="0">
                <a:solidFill>
                  <a:srgbClr val="000000"/>
                </a:solidFill>
                <a:latin typeface="Trebuchet MS" panose="020B0603020202020204" pitchFamily="34" charset="0"/>
              </a:rPr>
              <a:t>stica</a:t>
            </a:r>
            <a:endParaRPr lang="fr-FR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EC4250-A321-4980-A29C-3F5CE4AC7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08" y="4261448"/>
            <a:ext cx="4616091" cy="259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9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151A08-B617-4516-97F1-C453AF652481}"/>
              </a:ext>
            </a:extLst>
          </p:cNvPr>
          <p:cNvSpPr txBox="1"/>
          <p:nvPr/>
        </p:nvSpPr>
        <p:spPr>
          <a:xfrm>
            <a:off x="2631233" y="765110"/>
            <a:ext cx="255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MODULO 4 REFERENCIAS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FD57F3-2EF5-4C03-AB2B-3B1E71320C2A}"/>
              </a:ext>
            </a:extLst>
          </p:cNvPr>
          <p:cNvSpPr/>
          <p:nvPr/>
        </p:nvSpPr>
        <p:spPr>
          <a:xfrm>
            <a:off x="503852" y="1645032"/>
            <a:ext cx="115979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IA para o bem de todos. Disponível em: </a:t>
            </a:r>
            <a:r>
              <a:rPr lang="pt-BR" sz="1600" u="sng" dirty="0">
                <a:hlinkClick r:id="rId2"/>
              </a:rPr>
              <a:t>https://www.gov.br/mcti/pt-br/acompanhe-o-mcti/noticias/2024/07/plano-brasileiro-de-ia-tera-supercomputador-e-investimento-de-r-23-bilhoes-em-quatro-anos/ia_para_o_bem_de_todos.pdf/view  </a:t>
            </a:r>
            <a:r>
              <a:rPr lang="pt-BR" sz="1600" u="sng" dirty="0"/>
              <a:t> </a:t>
            </a:r>
            <a:r>
              <a:rPr lang="pt-BR" sz="1600" dirty="0"/>
              <a:t>Acesso em: 21 out 2024.</a:t>
            </a:r>
          </a:p>
          <a:p>
            <a:endParaRPr lang="pt-BR" sz="1400" dirty="0"/>
          </a:p>
          <a:p>
            <a:r>
              <a:rPr lang="pt-BR" sz="1400" dirty="0"/>
              <a:t>Artificial Intelligence Index 2024. Stanford Institute for Human-Centered Artificial Intelligence. </a:t>
            </a:r>
          </a:p>
          <a:p>
            <a:r>
              <a:rPr lang="pt-BR" sz="1400" dirty="0"/>
              <a:t>Disponível em:</a:t>
            </a:r>
            <a:r>
              <a:rPr lang="pt-BR" sz="1400" b="1" u="sng" dirty="0">
                <a:hlinkClick r:id="rId3"/>
              </a:rPr>
              <a:t>https://aiindex.stanford.edu/report/</a:t>
            </a:r>
            <a:r>
              <a:rPr lang="pt-BR" sz="1400" b="1" dirty="0"/>
              <a:t>. </a:t>
            </a:r>
            <a:r>
              <a:rPr lang="pt-BR" sz="1400" dirty="0"/>
              <a:t>Acesso em 12 out 2024.</a:t>
            </a:r>
          </a:p>
          <a:p>
            <a:endParaRPr lang="pt-BR" sz="1400" dirty="0"/>
          </a:p>
          <a:p>
            <a:r>
              <a:rPr lang="pt-BR" sz="1400" dirty="0"/>
              <a:t>BRANCO, António Horta. Intermediação Tecnológica e Soberania Linguística. I SEPREPI – Seminário Internacional sobre a Presença do Português na Internet. Disponível em: </a:t>
            </a:r>
            <a:r>
              <a:rPr lang="pt-BR" sz="1400" dirty="0">
                <a:hlinkClick r:id="rId4"/>
              </a:rPr>
              <a:t>https://www.youtube.com/watch?v=jmpdVUfEbxw</a:t>
            </a:r>
            <a:r>
              <a:rPr lang="pt-BR" sz="1400" dirty="0"/>
              <a:t>  (minutagem: 2 h 09’ 38’’) Acesso em: 10 out 2024.</a:t>
            </a:r>
          </a:p>
          <a:p>
            <a:endParaRPr lang="pt-BR" sz="1400" dirty="0"/>
          </a:p>
          <a:p>
            <a:r>
              <a:rPr lang="pt-BR" sz="1400" dirty="0"/>
              <a:t>PIMIENTA, Daniel. O Google Translate for alargado a 244 línguas mas introduziu uma questão controversa com o português. Disponível em: </a:t>
            </a:r>
            <a:r>
              <a:rPr lang="pt-BR" sz="1400" u="sng" dirty="0">
                <a:hlinkClick r:id="rId5"/>
              </a:rPr>
              <a:t>https://www.obdilci.org/blog/googletranslate-extended-to-244-languages-but-introduced-a-controversial-matter-with-portuguese-4/</a:t>
            </a:r>
            <a:r>
              <a:rPr lang="pt-BR" sz="1400" dirty="0"/>
              <a:t>. Acesso em 12 out 2024.</a:t>
            </a:r>
          </a:p>
          <a:p>
            <a:endParaRPr lang="pt-BR" sz="1400" dirty="0"/>
          </a:p>
          <a:p>
            <a:r>
              <a:rPr lang="pt-BR" sz="1400" dirty="0"/>
              <a:t>PIMIENTA, Daniel. Como o ChatGPT lida com o multilinguismo: entre a maravilha e e a alucinação. línguas, tradução automática e representação do conhecimento” no Dia de Estudo da Comunicação Internacional e Intercultural sobre o tema: “Regards croisés sur la Communication internationale et interculturelle à l’heure de la renégociation des pouvoirs “, Université du Québec à Montréal, 2023. Vídeo (12mn.), PPT, DOC (em francês). Disponível em: </a:t>
            </a:r>
            <a:r>
              <a:rPr lang="pt-BR" sz="1400" u="sng" dirty="0">
                <a:hlinkClick r:id="rId6"/>
              </a:rPr>
              <a:t>https://funredes.org/presentation/ChatGPT%20Multilinguisme.docx</a:t>
            </a:r>
            <a:r>
              <a:rPr lang="pt-BR" sz="1400" dirty="0"/>
              <a:t> Acesso em: 15 out 2024.</a:t>
            </a:r>
          </a:p>
          <a:p>
            <a:endParaRPr lang="pt-BR" sz="1400" dirty="0"/>
          </a:p>
          <a:p>
            <a:r>
              <a:rPr lang="pt-BR" sz="1400" dirty="0"/>
              <a:t>O Antagonista. Hunsrik, idioma do Rio Grande do Sul, entra no Google Tradutor.</a:t>
            </a:r>
          </a:p>
          <a:p>
            <a:r>
              <a:rPr lang="pt-BR" sz="1400" dirty="0"/>
              <a:t>Disponível em: </a:t>
            </a:r>
            <a:r>
              <a:rPr lang="pt-BR" sz="1400" u="sng" dirty="0">
                <a:hlinkClick r:id="rId7"/>
              </a:rPr>
              <a:t>https://oantagonista.com.br/brasil/hunsrik-idioma-do-rio-grande-do-sul-entra-no-google-tradutor/</a:t>
            </a:r>
            <a:r>
              <a:rPr lang="pt-BR" sz="1400" dirty="0"/>
              <a:t>. Acesso em 15 out 2024.</a:t>
            </a:r>
          </a:p>
          <a:p>
            <a:endParaRPr lang="pt-BR" sz="1400" dirty="0"/>
          </a:p>
          <a:p>
            <a:r>
              <a:rPr lang="pt-BR" sz="1400" dirty="0"/>
              <a:t>The New York Times (21. jun 2024). The Internet’s Final Frontier: Remote Amazon Tribes. Disponível em:  </a:t>
            </a:r>
            <a:r>
              <a:rPr lang="pt-BR" sz="1400" u="sng" dirty="0">
                <a:hlinkClick r:id="rId8"/>
              </a:rPr>
              <a:t>https://www.nytimes.com/2024/06/02/world/americas/starlink-internet-elon-musk-brazil-amazon.html</a:t>
            </a:r>
            <a:r>
              <a:rPr lang="pt-BR" sz="1400" dirty="0"/>
              <a:t>. Acesso em 12 out 2024</a:t>
            </a:r>
            <a:endParaRPr lang="fr-FR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F26C27-3DB4-44F8-8FCE-6040EA743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84" y="22642"/>
            <a:ext cx="2992016" cy="16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9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DBA8CB5-874B-4337-94BE-E25CC8A703D1}"/>
              </a:ext>
            </a:extLst>
          </p:cNvPr>
          <p:cNvSpPr txBox="1"/>
          <p:nvPr/>
        </p:nvSpPr>
        <p:spPr>
          <a:xfrm>
            <a:off x="3157268" y="560717"/>
            <a:ext cx="336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EVALUACION DEL PRIMER CURSO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29DB2E-EF8A-412E-AF47-D517876641E0}"/>
              </a:ext>
            </a:extLst>
          </p:cNvPr>
          <p:cNvSpPr txBox="1"/>
          <p:nvPr/>
        </p:nvSpPr>
        <p:spPr>
          <a:xfrm>
            <a:off x="862642" y="1475117"/>
            <a:ext cx="4061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ANUNCIO</a:t>
            </a:r>
          </a:p>
          <a:p>
            <a:endParaRPr lang="fr-FR" dirty="0"/>
          </a:p>
          <a:p>
            <a:r>
              <a:rPr lang="fr-FR" dirty="0"/>
              <a:t>NUMERO DE SOLICITUDES : 407</a:t>
            </a:r>
          </a:p>
          <a:p>
            <a:endParaRPr lang="fr-FR" dirty="0"/>
          </a:p>
          <a:p>
            <a:r>
              <a:rPr lang="fr-FR" dirty="0"/>
              <a:t>NUMERO DE SELECCIONADOS :  112</a:t>
            </a:r>
          </a:p>
          <a:p>
            <a:endParaRPr lang="fr-FR" dirty="0"/>
          </a:p>
          <a:p>
            <a:r>
              <a:rPr lang="fr-FR" dirty="0"/>
              <a:t>NUMERO DE PARTICIPANTES ACTIVOS: 40</a:t>
            </a:r>
          </a:p>
          <a:p>
            <a:endParaRPr lang="fr-FR" dirty="0"/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282CED87-EE9B-4230-ABCA-EFAF442F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56" y="82850"/>
            <a:ext cx="4497238" cy="37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2EC763-4FC3-4C6F-B53A-77D1DEAA9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0440"/>
            <a:ext cx="5601419" cy="31507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1A4EF3-E2CA-46E4-9694-0E898CB4B250}"/>
              </a:ext>
            </a:extLst>
          </p:cNvPr>
          <p:cNvSpPr/>
          <p:nvPr/>
        </p:nvSpPr>
        <p:spPr>
          <a:xfrm>
            <a:off x="93459" y="6488668"/>
            <a:ext cx="61471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https://iilp.cplp.org/gelpi-geopolitica-da-internet-multilingue/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3637C2-C1F4-44C8-980A-69CDD9970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762" y="4045977"/>
            <a:ext cx="4497238" cy="2529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E8BB02-4B64-405E-B61A-B8B0A05D3C67}"/>
              </a:ext>
            </a:extLst>
          </p:cNvPr>
          <p:cNvSpPr/>
          <p:nvPr/>
        </p:nvSpPr>
        <p:spPr>
          <a:xfrm>
            <a:off x="7433414" y="6590484"/>
            <a:ext cx="47156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https://obdilci.org/projetos/outros/portugues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31261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22F128-8C79-4AFB-95DE-6F09EF5E063E}"/>
              </a:ext>
            </a:extLst>
          </p:cNvPr>
          <p:cNvSpPr txBox="1"/>
          <p:nvPr/>
        </p:nvSpPr>
        <p:spPr>
          <a:xfrm>
            <a:off x="3760237" y="352300"/>
            <a:ext cx="359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ESTADISTICAS DE LOS SOLICITANTES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1D10F-DE73-45EE-9AB4-018772C74E55}"/>
              </a:ext>
            </a:extLst>
          </p:cNvPr>
          <p:cNvSpPr/>
          <p:nvPr/>
        </p:nvSpPr>
        <p:spPr>
          <a:xfrm>
            <a:off x="363894" y="970719"/>
            <a:ext cx="5606949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GÊNERO </a:t>
            </a:r>
          </a:p>
          <a:p>
            <a:r>
              <a:rPr lang="pt-BR" b="1" dirty="0">
                <a:solidFill>
                  <a:srgbClr val="000000"/>
                </a:solidFill>
                <a:latin typeface="Cambria Math" panose="02040503050406030204" pitchFamily="18" charset="0"/>
              </a:rPr>
              <a:t>	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Feminino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Masculino </a:t>
            </a:r>
            <a:endParaRPr lang="pt-BR" dirty="0">
              <a:solidFill>
                <a:srgbClr val="000000"/>
              </a:solidFill>
              <a:latin typeface="Aptos"/>
            </a:endParaRPr>
          </a:p>
          <a:p>
            <a:r>
              <a:rPr lang="fr-FR" dirty="0">
                <a:solidFill>
                  <a:srgbClr val="000000"/>
                </a:solidFill>
                <a:latin typeface="Aptos"/>
              </a:rPr>
              <a:t>		205 		202 	</a:t>
            </a:r>
          </a:p>
          <a:p>
            <a:r>
              <a:rPr lang="fr-FR" dirty="0">
                <a:solidFill>
                  <a:srgbClr val="000000"/>
                </a:solidFill>
                <a:latin typeface="Aptos"/>
              </a:rPr>
              <a:t>	 	50,37% 		49,63% 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4A8D18-0EC8-4223-A9B9-DB5C2E7CB163}"/>
              </a:ext>
            </a:extLst>
          </p:cNvPr>
          <p:cNvSpPr/>
          <p:nvPr/>
        </p:nvSpPr>
        <p:spPr>
          <a:xfrm>
            <a:off x="363894" y="2609986"/>
            <a:ext cx="4851918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TOTAL DE NACIONALIDADES : 30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549CA-FEBE-4B8A-9C82-9FAC9C8ED72D}"/>
              </a:ext>
            </a:extLst>
          </p:cNvPr>
          <p:cNvSpPr/>
          <p:nvPr/>
        </p:nvSpPr>
        <p:spPr>
          <a:xfrm>
            <a:off x="285390" y="3377108"/>
            <a:ext cx="9866316" cy="1538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NACIONALIDADES COM MAIS INSCRITOS(AS): </a:t>
            </a:r>
          </a:p>
          <a:p>
            <a:r>
              <a:rPr lang="pt-BR" b="1" dirty="0">
                <a:solidFill>
                  <a:srgbClr val="000000"/>
                </a:solidFill>
                <a:latin typeface="Aptos"/>
              </a:rPr>
              <a:t>		Brasileira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Moçambicana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Angolana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Chinesa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Guineense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	187 		99 		22 		17 	15 	</a:t>
            </a:r>
          </a:p>
          <a:p>
            <a:r>
              <a:rPr lang="fr-FR" dirty="0">
                <a:solidFill>
                  <a:srgbClr val="000000"/>
                </a:solidFill>
                <a:latin typeface="Aptos"/>
              </a:rPr>
              <a:t> 		45,95% 		24,32% 		5,41% 		4,18% 	3,69% 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93E3B-6C85-4EA9-9378-8D19A626434B}"/>
              </a:ext>
            </a:extLst>
          </p:cNvPr>
          <p:cNvSpPr/>
          <p:nvPr/>
        </p:nvSpPr>
        <p:spPr>
          <a:xfrm>
            <a:off x="363894" y="5057526"/>
            <a:ext cx="5057192" cy="1231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FAIXA ETÁRIA DOS(AS) INSCRITOS(AS):</a:t>
            </a:r>
          </a:p>
          <a:p>
            <a:r>
              <a:rPr lang="pt-BR" dirty="0">
                <a:solidFill>
                  <a:srgbClr val="000000"/>
                </a:solidFill>
                <a:latin typeface="Aptos"/>
              </a:rPr>
              <a:t>	 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&lt; 35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35 – 45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45 – 55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&gt; 55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</a:p>
          <a:p>
            <a:r>
              <a:rPr lang="pt-BR" dirty="0">
                <a:solidFill>
                  <a:srgbClr val="000000"/>
                </a:solidFill>
                <a:latin typeface="Aptos"/>
              </a:rPr>
              <a:t>	137 	135 	81 	52 	</a:t>
            </a:r>
          </a:p>
          <a:p>
            <a:r>
              <a:rPr lang="fr-FR" dirty="0">
                <a:solidFill>
                  <a:srgbClr val="000000"/>
                </a:solidFill>
                <a:latin typeface="Aptos"/>
              </a:rPr>
              <a:t>	33,83% 	33,33% 	20% 	12,84%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E5C418-E2C0-49CC-9DDB-6E1B704B45E7}"/>
              </a:ext>
            </a:extLst>
          </p:cNvPr>
          <p:cNvSpPr/>
          <p:nvPr/>
        </p:nvSpPr>
        <p:spPr>
          <a:xfrm>
            <a:off x="6286473" y="881252"/>
            <a:ext cx="427578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LÍNGUAS QUE FALAM: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30 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5C035-930E-4B2B-9DA1-A3766D8E840C}"/>
              </a:ext>
            </a:extLst>
          </p:cNvPr>
          <p:cNvSpPr/>
          <p:nvPr/>
        </p:nvSpPr>
        <p:spPr>
          <a:xfrm>
            <a:off x="6237461" y="1533315"/>
            <a:ext cx="6096000" cy="1231106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LÍNGUAS COM MAIS FALANTES: </a:t>
            </a:r>
          </a:p>
          <a:p>
            <a:r>
              <a:rPr lang="pt-BR" b="1" dirty="0">
                <a:solidFill>
                  <a:srgbClr val="000000"/>
                </a:solidFill>
                <a:latin typeface="Aptos"/>
              </a:rPr>
              <a:t>Português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Inglês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Espanhol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Francês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Italiano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</a:p>
          <a:p>
            <a:r>
              <a:rPr lang="pt-BR" dirty="0">
                <a:solidFill>
                  <a:srgbClr val="000000"/>
                </a:solidFill>
                <a:latin typeface="Aptos"/>
              </a:rPr>
              <a:t>306 		209 	85 	51 	26 	</a:t>
            </a:r>
          </a:p>
          <a:p>
            <a:r>
              <a:rPr lang="fr-FR" dirty="0">
                <a:solidFill>
                  <a:srgbClr val="000000"/>
                </a:solidFill>
                <a:latin typeface="Aptos"/>
              </a:rPr>
              <a:t>75,18% 		51,35% 	20,88% 	12,53% 	6,39% 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60C025-2C7C-4EE4-9C17-159FE0E05494}"/>
              </a:ext>
            </a:extLst>
          </p:cNvPr>
          <p:cNvSpPr/>
          <p:nvPr/>
        </p:nvSpPr>
        <p:spPr>
          <a:xfrm>
            <a:off x="5970843" y="5165078"/>
            <a:ext cx="6096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ambria Math" panose="02040503050406030204" pitchFamily="18" charset="0"/>
              </a:rPr>
              <a:t>▸ HABILITAÇÕES ACADÊMICAS : </a:t>
            </a:r>
          </a:p>
          <a:p>
            <a:r>
              <a:rPr lang="pt-BR" b="1" dirty="0">
                <a:solidFill>
                  <a:srgbClr val="000000"/>
                </a:solidFill>
                <a:latin typeface="Aptos"/>
              </a:rPr>
              <a:t>Licenciatura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Mestrado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  <a:r>
              <a:rPr lang="pt-BR" b="1" dirty="0">
                <a:solidFill>
                  <a:srgbClr val="000000"/>
                </a:solidFill>
                <a:latin typeface="Aptos"/>
              </a:rPr>
              <a:t>Doutorado </a:t>
            </a:r>
            <a:r>
              <a:rPr lang="pt-BR" dirty="0">
                <a:solidFill>
                  <a:srgbClr val="000000"/>
                </a:solidFill>
                <a:latin typeface="Aptos"/>
              </a:rPr>
              <a:t>	</a:t>
            </a:r>
          </a:p>
          <a:p>
            <a:r>
              <a:rPr lang="pt-BR" dirty="0">
                <a:solidFill>
                  <a:srgbClr val="000000"/>
                </a:solidFill>
                <a:latin typeface="Aptos"/>
              </a:rPr>
              <a:t>179 		146 		82 	</a:t>
            </a:r>
          </a:p>
          <a:p>
            <a:r>
              <a:rPr lang="fr-FR" dirty="0">
                <a:solidFill>
                  <a:srgbClr val="000000"/>
                </a:solidFill>
                <a:latin typeface="Aptos"/>
              </a:rPr>
              <a:t>43,98% 		35,87% 		20,15% 	</a:t>
            </a:r>
          </a:p>
        </p:txBody>
      </p:sp>
    </p:spTree>
    <p:extLst>
      <p:ext uri="{BB962C8B-B14F-4D97-AF65-F5344CB8AC3E}">
        <p14:creationId xmlns:p14="http://schemas.microsoft.com/office/powerpoint/2010/main" val="352979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D58149C1-64A3-AA44-61CA-8B6A17533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" y="0"/>
            <a:ext cx="12174556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323F532-9587-78D3-91CB-7F0D347F39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contrast="-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9898" y="4704056"/>
            <a:ext cx="5424892" cy="246466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5768453-77D4-5B9F-CE85-1DD278065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5205" y="5270441"/>
            <a:ext cx="2717414" cy="11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3"/>
    </mc:Choice>
    <mc:Fallback xmlns="">
      <p:transition spd="slow" advTm="680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69728B-3350-47D1-83A2-28E19D3BC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1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75CE33-E818-4C80-93DE-F89A909EF0AD}"/>
              </a:ext>
            </a:extLst>
          </p:cNvPr>
          <p:cNvSpPr txBox="1"/>
          <p:nvPr/>
        </p:nvSpPr>
        <p:spPr>
          <a:xfrm>
            <a:off x="3862873" y="606490"/>
            <a:ext cx="327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SEGUIMIENTO DEL CURSO GELPI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188BAD-367C-439E-AEFF-B8A69E09FF36}"/>
              </a:ext>
            </a:extLst>
          </p:cNvPr>
          <p:cNvSpPr txBox="1"/>
          <p:nvPr/>
        </p:nvSpPr>
        <p:spPr>
          <a:xfrm>
            <a:off x="858416" y="1968759"/>
            <a:ext cx="10030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primera entrega del curso permitirá, después de análisis y evaluación, ajustar los parámetros y preparar una versión mejorada para otras entregas consecutivas.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Esta contemplado la producción de un libro a partir de las experiencias PPI, SEPREPI y GELPI.</a:t>
            </a:r>
          </a:p>
        </p:txBody>
      </p:sp>
    </p:spTree>
    <p:extLst>
      <p:ext uri="{BB962C8B-B14F-4D97-AF65-F5344CB8AC3E}">
        <p14:creationId xmlns:p14="http://schemas.microsoft.com/office/powerpoint/2010/main" val="133561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854B0B-24C6-4AAD-9600-F19A8193BA27}"/>
              </a:ext>
            </a:extLst>
          </p:cNvPr>
          <p:cNvSpPr txBox="1"/>
          <p:nvPr/>
        </p:nvSpPr>
        <p:spPr>
          <a:xfrm>
            <a:off x="1570008" y="1647645"/>
            <a:ext cx="10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69A2BF-7C65-4EAB-94A5-5CA2F44375E2}"/>
              </a:ext>
            </a:extLst>
          </p:cNvPr>
          <p:cNvSpPr txBox="1"/>
          <p:nvPr/>
        </p:nvSpPr>
        <p:spPr>
          <a:xfrm>
            <a:off x="1938068" y="719592"/>
            <a:ext cx="8315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GELPI</a:t>
            </a:r>
            <a:r>
              <a:rPr lang="fr-FR" sz="4000" dirty="0"/>
              <a:t>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Un </a:t>
            </a:r>
            <a:r>
              <a:rPr lang="fr-FR" dirty="0" err="1"/>
              <a:t>curso</a:t>
            </a:r>
            <a:r>
              <a:rPr lang="fr-FR" dirty="0"/>
              <a:t> en </a:t>
            </a:r>
            <a:r>
              <a:rPr lang="fr-FR" dirty="0" err="1"/>
              <a:t>linea</a:t>
            </a:r>
            <a:r>
              <a:rPr lang="fr-FR" dirty="0"/>
              <a:t> de 15 horas, de </a:t>
            </a:r>
            <a:r>
              <a:rPr lang="fr-FR" dirty="0" err="1"/>
              <a:t>nivel</a:t>
            </a:r>
            <a:r>
              <a:rPr lang="fr-FR" dirty="0"/>
              <a:t> </a:t>
            </a:r>
            <a:r>
              <a:rPr lang="fr-FR" dirty="0" err="1"/>
              <a:t>posgrado</a:t>
            </a:r>
            <a:r>
              <a:rPr lang="fr-FR" dirty="0"/>
              <a:t>,  </a:t>
            </a:r>
          </a:p>
          <a:p>
            <a:pPr algn="ctr"/>
            <a:r>
              <a:rPr lang="fr-FR" dirty="0" err="1"/>
              <a:t>orientado</a:t>
            </a:r>
            <a:r>
              <a:rPr lang="fr-FR" dirty="0"/>
              <a:t> a </a:t>
            </a:r>
            <a:r>
              <a:rPr lang="fr-FR" dirty="0" err="1"/>
              <a:t>diplomaticos</a:t>
            </a:r>
            <a:r>
              <a:rPr lang="fr-FR" dirty="0"/>
              <a:t>, responsables de </a:t>
            </a:r>
            <a:r>
              <a:rPr lang="fr-FR" dirty="0" err="1"/>
              <a:t>politicas</a:t>
            </a:r>
            <a:r>
              <a:rPr lang="fr-FR" dirty="0"/>
              <a:t> </a:t>
            </a:r>
            <a:r>
              <a:rPr lang="fr-FR" dirty="0" err="1"/>
              <a:t>publicas</a:t>
            </a:r>
            <a:r>
              <a:rPr lang="fr-FR" dirty="0"/>
              <a:t> y </a:t>
            </a:r>
            <a:r>
              <a:rPr lang="fr-FR" dirty="0" err="1"/>
              <a:t>investigadores</a:t>
            </a:r>
            <a:endParaRPr lang="fr-FR" dirty="0"/>
          </a:p>
          <a:p>
            <a:pPr algn="ctr"/>
            <a:r>
              <a:rPr lang="fr-FR" dirty="0"/>
              <a:t>para </a:t>
            </a:r>
            <a:r>
              <a:rPr lang="fr-FR" dirty="0" err="1"/>
              <a:t>sensibilizarles</a:t>
            </a:r>
            <a:r>
              <a:rPr lang="fr-FR" dirty="0"/>
              <a:t> y </a:t>
            </a:r>
            <a:r>
              <a:rPr lang="fr-FR" dirty="0" err="1"/>
              <a:t>dotarles</a:t>
            </a:r>
            <a:r>
              <a:rPr lang="fr-FR" dirty="0"/>
              <a:t> de </a:t>
            </a:r>
            <a:r>
              <a:rPr lang="fr-FR" dirty="0" err="1"/>
              <a:t>conocimientos</a:t>
            </a:r>
            <a:r>
              <a:rPr lang="fr-FR" dirty="0"/>
              <a:t> sobre la </a:t>
            </a:r>
            <a:r>
              <a:rPr lang="fr-FR" dirty="0" err="1"/>
              <a:t>importancia</a:t>
            </a:r>
            <a:r>
              <a:rPr lang="fr-FR" dirty="0"/>
              <a:t> de </a:t>
            </a:r>
            <a:r>
              <a:rPr lang="fr-FR" dirty="0" err="1"/>
              <a:t>promover</a:t>
            </a:r>
            <a:r>
              <a:rPr lang="fr-FR" dirty="0"/>
              <a:t> la lengua </a:t>
            </a:r>
            <a:r>
              <a:rPr lang="fr-FR" dirty="0" err="1"/>
              <a:t>portuguesa</a:t>
            </a:r>
            <a:r>
              <a:rPr lang="fr-FR" dirty="0"/>
              <a:t> </a:t>
            </a:r>
            <a:r>
              <a:rPr lang="fr-FR" dirty="0" err="1"/>
              <a:t>dentro</a:t>
            </a:r>
            <a:r>
              <a:rPr lang="fr-FR" dirty="0"/>
              <a:t> de </a:t>
            </a:r>
            <a:r>
              <a:rPr lang="fr-FR" dirty="0" err="1"/>
              <a:t>una</a:t>
            </a:r>
            <a:r>
              <a:rPr lang="fr-FR" dirty="0"/>
              <a:t> Internet </a:t>
            </a:r>
            <a:r>
              <a:rPr lang="fr-FR" dirty="0" err="1"/>
              <a:t>cada</a:t>
            </a:r>
            <a:r>
              <a:rPr lang="fr-FR" dirty="0"/>
              <a:t> dia mas multilingue.</a:t>
            </a:r>
          </a:p>
          <a:p>
            <a:pPr algn="ctr"/>
            <a:endParaRPr lang="fr-FR" dirty="0"/>
          </a:p>
          <a:p>
            <a:pPr algn="ctr"/>
            <a:r>
              <a:rPr lang="fr-FR" dirty="0" err="1"/>
              <a:t>Conceptualizado</a:t>
            </a:r>
            <a:r>
              <a:rPr lang="fr-FR" dirty="0"/>
              <a:t>, </a:t>
            </a:r>
            <a:r>
              <a:rPr lang="fr-FR" dirty="0" err="1"/>
              <a:t>desarrollado</a:t>
            </a:r>
            <a:r>
              <a:rPr lang="fr-FR" dirty="0"/>
              <a:t> e </a:t>
            </a:r>
            <a:r>
              <a:rPr lang="fr-FR" dirty="0" err="1"/>
              <a:t>impartido</a:t>
            </a:r>
            <a:r>
              <a:rPr lang="fr-FR" dirty="0"/>
              <a:t> </a:t>
            </a:r>
            <a:r>
              <a:rPr lang="fr-FR" dirty="0" err="1"/>
              <a:t>por</a:t>
            </a:r>
            <a:endParaRPr lang="fr-FR" dirty="0"/>
          </a:p>
          <a:p>
            <a:pPr algn="ctr"/>
            <a:r>
              <a:rPr lang="fr-FR" b="1" dirty="0"/>
              <a:t>Gilvan Muller de Oliveira, UCLPM</a:t>
            </a:r>
          </a:p>
          <a:p>
            <a:pPr algn="ctr"/>
            <a:r>
              <a:rPr lang="fr-FR" b="1" dirty="0"/>
              <a:t>e</a:t>
            </a:r>
          </a:p>
          <a:p>
            <a:pPr algn="ctr"/>
            <a:r>
              <a:rPr lang="fr-FR" b="1" dirty="0"/>
              <a:t>Daniel Pimienta, OBDILCI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com el </a:t>
            </a:r>
            <a:r>
              <a:rPr lang="fr-FR" dirty="0" err="1"/>
              <a:t>apoyo</a:t>
            </a:r>
            <a:r>
              <a:rPr lang="fr-FR" dirty="0"/>
              <a:t> de </a:t>
            </a:r>
            <a:r>
              <a:rPr lang="fr-FR" b="1" dirty="0"/>
              <a:t>IGR, MRE/Brasil</a:t>
            </a:r>
            <a:r>
              <a:rPr lang="fr-FR" dirty="0"/>
              <a:t>, </a:t>
            </a:r>
            <a:r>
              <a:rPr lang="fr-FR" b="1" dirty="0"/>
              <a:t>IILP</a:t>
            </a:r>
            <a:r>
              <a:rPr lang="fr-FR" dirty="0"/>
              <a:t> 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Organizado</a:t>
            </a:r>
            <a:r>
              <a:rPr lang="fr-FR" dirty="0"/>
              <a:t> sobre la </a:t>
            </a:r>
            <a:r>
              <a:rPr lang="fr-FR" dirty="0" err="1"/>
              <a:t>plataforma</a:t>
            </a:r>
            <a:r>
              <a:rPr lang="fr-FR" dirty="0"/>
              <a:t> Moodle de </a:t>
            </a:r>
            <a:r>
              <a:rPr lang="fr-FR" b="1" dirty="0"/>
              <a:t>OPLE</a:t>
            </a:r>
          </a:p>
          <a:p>
            <a:pPr algn="ctr"/>
            <a:r>
              <a:rPr lang="fr-FR" b="1" dirty="0">
                <a:hlinkClick r:id="rId2"/>
              </a:rPr>
              <a:t>https://observatoriople-pl2.org/cursos/</a:t>
            </a:r>
            <a:endParaRPr lang="fr-FR" b="1" dirty="0"/>
          </a:p>
          <a:p>
            <a:pPr algn="ctr"/>
            <a:endParaRPr lang="fr-FR" b="1" dirty="0"/>
          </a:p>
          <a:p>
            <a:pPr algn="ctr"/>
            <a:r>
              <a:rPr lang="fr-FR" dirty="0"/>
              <a:t>Con el </a:t>
            </a:r>
            <a:r>
              <a:rPr lang="fr-FR" dirty="0" err="1"/>
              <a:t>apoyo</a:t>
            </a:r>
            <a:r>
              <a:rPr lang="fr-FR" dirty="0"/>
              <a:t> de Edleise Mendes (</a:t>
            </a:r>
            <a:r>
              <a:rPr lang="fr-FR" dirty="0" err="1"/>
              <a:t>pedagogico</a:t>
            </a:r>
            <a:r>
              <a:rPr lang="fr-FR" dirty="0"/>
              <a:t>),</a:t>
            </a:r>
          </a:p>
          <a:p>
            <a:pPr algn="ctr"/>
            <a:r>
              <a:rPr lang="fr-FR" dirty="0"/>
              <a:t> Paulo </a:t>
            </a:r>
            <a:r>
              <a:rPr lang="fr-FR" dirty="0" err="1"/>
              <a:t>Ambrosi</a:t>
            </a:r>
            <a:r>
              <a:rPr lang="fr-FR" dirty="0"/>
              <a:t> (</a:t>
            </a:r>
            <a:r>
              <a:rPr lang="fr-FR" dirty="0" err="1"/>
              <a:t>plataforma</a:t>
            </a:r>
            <a:r>
              <a:rPr lang="fr-FR" dirty="0"/>
              <a:t>), Alex Romano (design) e Marcos </a:t>
            </a:r>
            <a:r>
              <a:rPr lang="fr-FR" dirty="0" err="1"/>
              <a:t>Guedes</a:t>
            </a:r>
            <a:r>
              <a:rPr lang="fr-FR" dirty="0"/>
              <a:t> (gestion participantes)</a:t>
            </a:r>
          </a:p>
        </p:txBody>
      </p:sp>
    </p:spTree>
    <p:extLst>
      <p:ext uri="{BB962C8B-B14F-4D97-AF65-F5344CB8AC3E}">
        <p14:creationId xmlns:p14="http://schemas.microsoft.com/office/powerpoint/2010/main" val="385117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9C70D07-C36C-40B9-9751-1A92C8ED2F87}"/>
              </a:ext>
            </a:extLst>
          </p:cNvPr>
          <p:cNvSpPr txBox="1"/>
          <p:nvPr/>
        </p:nvSpPr>
        <p:spPr>
          <a:xfrm>
            <a:off x="2547257" y="303472"/>
            <a:ext cx="7613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GELPI UNA ETAPA DE UN PROCESO DEDICADO AL PORTUGUES EN LA INTERNET </a:t>
            </a:r>
          </a:p>
          <a:p>
            <a:pPr algn="ctr"/>
            <a:r>
              <a:rPr lang="fr-FR" dirty="0"/>
              <a:t>REALIZADO POR OBDILCI Y UCLPM CON EL APOYO DE IILP/IGR</a:t>
            </a:r>
          </a:p>
          <a:p>
            <a:pPr algn="ctr"/>
            <a:r>
              <a:rPr lang="fr-FR" dirty="0"/>
              <a:t>https://www.obdilci.org/proyectos/otros/portugues/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461E436-1296-4A74-AF37-C23DE5D92D9C}"/>
              </a:ext>
            </a:extLst>
          </p:cNvPr>
          <p:cNvSpPr/>
          <p:nvPr/>
        </p:nvSpPr>
        <p:spPr>
          <a:xfrm>
            <a:off x="1556843" y="2438587"/>
            <a:ext cx="1820411" cy="645953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PPI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E8C2706-72AB-4E0C-9AE4-0F0C18325B5F}"/>
              </a:ext>
            </a:extLst>
          </p:cNvPr>
          <p:cNvCxnSpPr/>
          <p:nvPr/>
        </p:nvCxnSpPr>
        <p:spPr>
          <a:xfrm>
            <a:off x="2467048" y="3084540"/>
            <a:ext cx="0" cy="946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079981-DD44-400B-99BD-F1ED13E470F3}"/>
              </a:ext>
            </a:extLst>
          </p:cNvPr>
          <p:cNvSpPr/>
          <p:nvPr/>
        </p:nvSpPr>
        <p:spPr>
          <a:xfrm>
            <a:off x="1399592" y="4030824"/>
            <a:ext cx="2146042" cy="645953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SEPREPI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4250D1E-A6DF-4F62-B6A1-4756694327B3}"/>
              </a:ext>
            </a:extLst>
          </p:cNvPr>
          <p:cNvSpPr/>
          <p:nvPr/>
        </p:nvSpPr>
        <p:spPr>
          <a:xfrm>
            <a:off x="1899764" y="5437034"/>
            <a:ext cx="1134568" cy="903056"/>
          </a:xfrm>
          <a:prstGeom prst="ellipse">
            <a:avLst/>
          </a:prstGeom>
          <a:solidFill>
            <a:schemeClr val="accent1">
              <a:alpha val="3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GELPI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3CDC623-27C8-4DBD-8691-67384DF30EB3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467048" y="4676777"/>
            <a:ext cx="5565" cy="760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8B465C3-3AC0-476F-95C3-9183AD917B9C}"/>
              </a:ext>
            </a:extLst>
          </p:cNvPr>
          <p:cNvSpPr txBox="1"/>
          <p:nvPr/>
        </p:nvSpPr>
        <p:spPr>
          <a:xfrm>
            <a:off x="4338735" y="2687216"/>
            <a:ext cx="7557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</a:t>
            </a:r>
            <a:r>
              <a:rPr lang="fr-FR" dirty="0"/>
              <a:t> sobre el </a:t>
            </a:r>
            <a:r>
              <a:rPr lang="fr-FR" dirty="0" err="1"/>
              <a:t>espacio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portugues en la Internet</a:t>
            </a:r>
          </a:p>
          <a:p>
            <a:r>
              <a:rPr lang="fr-FR" dirty="0"/>
              <a:t>Informe final : </a:t>
            </a:r>
            <a:r>
              <a:rPr lang="fr-FR" sz="1400" dirty="0"/>
              <a:t>https://drive.google.com/file/d/1GyqGtLrSQ5NchdPwROfyQbnWmhY79uKm/view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1E2747-464C-441D-884E-ABB9C7CADE2C}"/>
              </a:ext>
            </a:extLst>
          </p:cNvPr>
          <p:cNvSpPr txBox="1"/>
          <p:nvPr/>
        </p:nvSpPr>
        <p:spPr>
          <a:xfrm>
            <a:off x="4444710" y="4170784"/>
            <a:ext cx="5637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Seminario</a:t>
            </a:r>
            <a:r>
              <a:rPr lang="fr-FR" dirty="0"/>
              <a:t> </a:t>
            </a:r>
            <a:r>
              <a:rPr lang="fr-FR" dirty="0" err="1"/>
              <a:t>internacional</a:t>
            </a:r>
            <a:r>
              <a:rPr lang="fr-FR" dirty="0"/>
              <a:t> sobre el portugues en la Internet</a:t>
            </a:r>
          </a:p>
          <a:p>
            <a:r>
              <a:rPr lang="fr-FR" dirty="0"/>
              <a:t>Pagina : https://sites.google.com/</a:t>
            </a:r>
            <a:r>
              <a:rPr lang="fr-FR" dirty="0" err="1"/>
              <a:t>view</a:t>
            </a:r>
            <a:r>
              <a:rPr lang="fr-FR" dirty="0"/>
              <a:t>/</a:t>
            </a:r>
            <a:r>
              <a:rPr lang="fr-FR" dirty="0" err="1"/>
              <a:t>seprepi</a:t>
            </a:r>
            <a:r>
              <a:rPr lang="fr-FR" dirty="0"/>
              <a:t>/</a:t>
            </a:r>
            <a:r>
              <a:rPr lang="fr-FR" dirty="0" err="1"/>
              <a:t>seminário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ACB63F-2CF4-42F5-B189-9034B0D34D21}"/>
              </a:ext>
            </a:extLst>
          </p:cNvPr>
          <p:cNvSpPr txBox="1"/>
          <p:nvPr/>
        </p:nvSpPr>
        <p:spPr>
          <a:xfrm>
            <a:off x="4444710" y="5579706"/>
            <a:ext cx="503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</a:t>
            </a:r>
            <a:r>
              <a:rPr lang="fr-FR" dirty="0"/>
              <a:t> sobre la </a:t>
            </a:r>
            <a:r>
              <a:rPr lang="fr-FR" dirty="0" err="1"/>
              <a:t>geopolitica</a:t>
            </a:r>
            <a:r>
              <a:rPr lang="fr-FR" dirty="0"/>
              <a:t> de la Internet </a:t>
            </a:r>
            <a:r>
              <a:rPr lang="fr-FR" dirty="0" err="1"/>
              <a:t>multilingüe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24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C723565-38C2-4B0B-8EF7-50012FCB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643E7E-728A-46B7-9A8D-9DF16D8F9CB0}"/>
              </a:ext>
            </a:extLst>
          </p:cNvPr>
          <p:cNvSpPr/>
          <p:nvPr/>
        </p:nvSpPr>
        <p:spPr>
          <a:xfrm>
            <a:off x="2766209" y="2264619"/>
            <a:ext cx="609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https://observatoriople-pl2.org/cursos/course/view.php?id=8</a:t>
            </a:r>
          </a:p>
        </p:txBody>
      </p:sp>
    </p:spTree>
    <p:extLst>
      <p:ext uri="{BB962C8B-B14F-4D97-AF65-F5344CB8AC3E}">
        <p14:creationId xmlns:p14="http://schemas.microsoft.com/office/powerpoint/2010/main" val="218101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36C476-DDA7-4EE8-9443-C5AE1CFF2BA8}"/>
              </a:ext>
            </a:extLst>
          </p:cNvPr>
          <p:cNvSpPr txBox="1"/>
          <p:nvPr/>
        </p:nvSpPr>
        <p:spPr>
          <a:xfrm>
            <a:off x="474453" y="751344"/>
            <a:ext cx="75567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GELPI </a:t>
            </a:r>
            <a:r>
              <a:rPr lang="fr-FR" dirty="0" err="1"/>
              <a:t>pretende</a:t>
            </a:r>
            <a:r>
              <a:rPr lang="fr-FR" dirty="0"/>
              <a:t> </a:t>
            </a:r>
            <a:r>
              <a:rPr lang="fr-FR" dirty="0" err="1"/>
              <a:t>enfocar</a:t>
            </a:r>
            <a:r>
              <a:rPr lang="fr-FR" dirty="0"/>
              <a:t> 4 </a:t>
            </a:r>
            <a:r>
              <a:rPr lang="fr-FR" dirty="0" err="1"/>
              <a:t>cambios</a:t>
            </a:r>
            <a:r>
              <a:rPr lang="fr-FR" dirty="0"/>
              <a:t> de </a:t>
            </a:r>
            <a:r>
              <a:rPr lang="fr-FR" dirty="0" err="1"/>
              <a:t>paradigma</a:t>
            </a:r>
            <a:r>
              <a:rPr lang="fr-FR" dirty="0"/>
              <a:t>:</a:t>
            </a:r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pt-BR" dirty="0"/>
              <a:t>Demonstrar a necessidade de </a:t>
            </a:r>
            <a:r>
              <a:rPr lang="pt-BR" b="1" dirty="0"/>
              <a:t>políticas públicas </a:t>
            </a:r>
            <a:r>
              <a:rPr lang="pt-BR" dirty="0"/>
              <a:t>para melhorar a </a:t>
            </a:r>
            <a:r>
              <a:rPr lang="pt-BR" b="1" dirty="0"/>
              <a:t>presença do Português </a:t>
            </a:r>
            <a:r>
              <a:rPr lang="pt-BR" dirty="0"/>
              <a:t>e das línguas da CPLP no ciberespaço e colher benefícios para os cidadãos dos PLP. </a:t>
            </a:r>
          </a:p>
          <a:p>
            <a:pPr marL="342900" indent="-342900">
              <a:buAutoNum type="arabicParenR"/>
            </a:pPr>
            <a:endParaRPr lang="pt-BR" b="1" dirty="0"/>
          </a:p>
          <a:p>
            <a:pPr marL="342900" indent="-342900">
              <a:buAutoNum type="arabicParenR"/>
            </a:pPr>
            <a:r>
              <a:rPr lang="pt-BR" dirty="0"/>
              <a:t>Demonstrar que a força da </a:t>
            </a:r>
            <a:r>
              <a:rPr lang="pt-BR" b="1" dirty="0"/>
              <a:t>presença do português</a:t>
            </a:r>
            <a:r>
              <a:rPr lang="pt-BR" dirty="0"/>
              <a:t> no ciberespaço tem enormes </a:t>
            </a:r>
            <a:r>
              <a:rPr lang="pt-BR" b="1" dirty="0"/>
              <a:t>consequências</a:t>
            </a:r>
            <a:r>
              <a:rPr lang="pt-BR" dirty="0"/>
              <a:t> a nível linguístico, econômico, cultural e geopolítico e que o centro de atenção dessa presença deve ser o </a:t>
            </a:r>
            <a:r>
              <a:rPr lang="pt-BR" b="1" dirty="0"/>
              <a:t>conteúdo</a:t>
            </a:r>
            <a:r>
              <a:rPr lang="pt-BR" dirty="0"/>
              <a:t>.</a:t>
            </a:r>
          </a:p>
          <a:p>
            <a:pPr marL="342900" indent="-342900">
              <a:buAutoNum type="arabicParenR"/>
            </a:pPr>
            <a:endParaRPr lang="pt-BR" b="1" dirty="0"/>
          </a:p>
          <a:p>
            <a:pPr marL="342900" indent="-342900">
              <a:buAutoNum type="arabicParenR"/>
            </a:pPr>
            <a:r>
              <a:rPr lang="pt-BR" dirty="0"/>
              <a:t>Modificar a concepção, baseada na </a:t>
            </a:r>
            <a:r>
              <a:rPr lang="pt-BR" b="1" dirty="0"/>
              <a:t>desinformação, de que a Internet é dominada pelo inglês</a:t>
            </a:r>
            <a:r>
              <a:rPr lang="pt-BR" dirty="0"/>
              <a:t> e que, consequentemente, a </a:t>
            </a:r>
            <a:r>
              <a:rPr lang="pt-BR" b="1" dirty="0"/>
              <a:t>língua franca </a:t>
            </a:r>
            <a:r>
              <a:rPr lang="pt-BR" dirty="0"/>
              <a:t>da Internet é o inglês. O novo paradigma chama-se “multilinguismo com tradução (assistida por IA)” como língua franca. </a:t>
            </a:r>
          </a:p>
          <a:p>
            <a:pPr marL="342900" indent="-342900">
              <a:buAutoNum type="arabicParenR"/>
            </a:pPr>
            <a:endParaRPr lang="pt-BR" b="1" dirty="0"/>
          </a:p>
          <a:p>
            <a:pPr marL="342900" indent="-342900">
              <a:buFontTx/>
              <a:buAutoNum type="arabicParenR"/>
            </a:pPr>
            <a:r>
              <a:rPr lang="pt-BR" dirty="0"/>
              <a:t>A importância de não se limitar ao português, mas de estender as ações de promoção digital às </a:t>
            </a:r>
            <a:r>
              <a:rPr lang="pt-BR" b="1" dirty="0"/>
              <a:t>línguas nacionais/minoritárias, indígenas</a:t>
            </a:r>
            <a:r>
              <a:rPr lang="pt-BR" dirty="0"/>
              <a:t> dos Estados Membros da CPLP (línguas parceiras).</a:t>
            </a:r>
          </a:p>
          <a:p>
            <a:r>
              <a:rPr lang="pt-BR" dirty="0"/>
              <a:t> </a:t>
            </a:r>
            <a:endParaRPr lang="fr-FR" dirty="0"/>
          </a:p>
        </p:txBody>
      </p:sp>
      <p:pic>
        <p:nvPicPr>
          <p:cNvPr id="1026" name="Picture 2" descr="Public Policy in India - History, Present &amp; Future">
            <a:extLst>
              <a:ext uri="{FF2B5EF4-FFF2-40B4-BE49-F238E27FC236}">
                <a16:creationId xmlns:a16="http://schemas.microsoft.com/office/drawing/2014/main" id="{3F7BCFC2-1E76-4BD4-9BE7-A3415B6DB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99" y="633834"/>
            <a:ext cx="2228900" cy="14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roteiros de estudos para o Dia Mundial da Língua Portuguesa">
            <a:extLst>
              <a:ext uri="{FF2B5EF4-FFF2-40B4-BE49-F238E27FC236}">
                <a16:creationId xmlns:a16="http://schemas.microsoft.com/office/drawing/2014/main" id="{74E78C50-D135-400E-9389-94A85C1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962" y="2239658"/>
            <a:ext cx="2601274" cy="13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GLISH AS LINGUA FRANCA? | Simanaitis Says">
            <a:extLst>
              <a:ext uri="{FF2B5EF4-FFF2-40B4-BE49-F238E27FC236}">
                <a16:creationId xmlns:a16="http://schemas.microsoft.com/office/drawing/2014/main" id="{E2C97627-3C40-42DA-87C2-CB41BE35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52" y="3429000"/>
            <a:ext cx="1926207" cy="13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o Internacional das Línguas Indígenas – KAMURI">
            <a:extLst>
              <a:ext uri="{FF2B5EF4-FFF2-40B4-BE49-F238E27FC236}">
                <a16:creationId xmlns:a16="http://schemas.microsoft.com/office/drawing/2014/main" id="{F4D43AA2-E094-4C8F-9024-A6981A899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89" y="5453981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1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2818C8-A7A5-42F6-9761-95A7DE76EC74}"/>
              </a:ext>
            </a:extLst>
          </p:cNvPr>
          <p:cNvSpPr txBox="1"/>
          <p:nvPr/>
        </p:nvSpPr>
        <p:spPr>
          <a:xfrm>
            <a:off x="3209613" y="442543"/>
            <a:ext cx="4348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ESTRUCTURA DO CURSO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4BACB8-DE21-4437-AC4E-A0EB9A6FDBDD}"/>
              </a:ext>
            </a:extLst>
          </p:cNvPr>
          <p:cNvSpPr/>
          <p:nvPr/>
        </p:nvSpPr>
        <p:spPr>
          <a:xfrm>
            <a:off x="1260628" y="1898687"/>
            <a:ext cx="10583439" cy="238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1 INTRODUCTORIO</a:t>
            </a:r>
            <a:r>
              <a:rPr lang="es-E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2 DIAGNOSTICO</a:t>
            </a: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3 ALEM DA BRECHA DIGITAL: BRECHA LINGUISTICA Y DO CONTEUDO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4 TEMAS AVANZADO</a:t>
            </a:r>
            <a:r>
              <a:rPr lang="es-E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(IA, TRADUÇAO, GOBERNANZA)</a:t>
            </a:r>
            <a:endParaRPr lang="fr-FR" dirty="0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3DFB4C98-B190-47AD-ABB8-A797B79C88EE}"/>
              </a:ext>
            </a:extLst>
          </p:cNvPr>
          <p:cNvSpPr/>
          <p:nvPr/>
        </p:nvSpPr>
        <p:spPr>
          <a:xfrm>
            <a:off x="577384" y="1604514"/>
            <a:ext cx="622273" cy="4037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5A1B1DFE-3FAA-479F-A6C7-2A26500F4C76}"/>
              </a:ext>
            </a:extLst>
          </p:cNvPr>
          <p:cNvSpPr/>
          <p:nvPr/>
        </p:nvSpPr>
        <p:spPr>
          <a:xfrm>
            <a:off x="1915064" y="5357004"/>
            <a:ext cx="4942936" cy="707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A7804CA-79BE-43ED-92D8-7AE42818C36D}"/>
              </a:ext>
            </a:extLst>
          </p:cNvPr>
          <p:cNvSpPr/>
          <p:nvPr/>
        </p:nvSpPr>
        <p:spPr>
          <a:xfrm>
            <a:off x="7884543" y="4701396"/>
            <a:ext cx="3510951" cy="15441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Los 4 </a:t>
            </a:r>
            <a:r>
              <a:rPr lang="fr-FR" sz="3200" dirty="0" err="1"/>
              <a:t>cambios</a:t>
            </a:r>
            <a:r>
              <a:rPr lang="fr-FR" sz="3200" dirty="0"/>
              <a:t> de </a:t>
            </a:r>
            <a:r>
              <a:rPr lang="fr-FR" sz="3200" dirty="0" err="1"/>
              <a:t>paradigma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9264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6656E3-FB63-4490-A32A-E049B87B1312}"/>
              </a:ext>
            </a:extLst>
          </p:cNvPr>
          <p:cNvSpPr/>
          <p:nvPr/>
        </p:nvSpPr>
        <p:spPr>
          <a:xfrm>
            <a:off x="3956552" y="585026"/>
            <a:ext cx="3675045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MODULO  1 INTRODUCTORIO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E17D20-9013-4EE5-B223-D1A003B4C51E}"/>
              </a:ext>
            </a:extLst>
          </p:cNvPr>
          <p:cNvSpPr/>
          <p:nvPr/>
        </p:nvSpPr>
        <p:spPr>
          <a:xfrm>
            <a:off x="1331344" y="176826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1.1. </a:t>
            </a:r>
            <a:r>
              <a:rPr lang="fr-FR" b="1" dirty="0" err="1"/>
              <a:t>Introdução</a:t>
            </a:r>
            <a:endParaRPr lang="fr-FR" b="1" dirty="0"/>
          </a:p>
          <a:p>
            <a:br>
              <a:rPr lang="fr-FR" b="1" dirty="0"/>
            </a:br>
            <a:r>
              <a:rPr lang="pt-BR" b="1" dirty="0"/>
              <a:t>1.2. Breve Introdução à Geopolítica y geopolítica das linguas</a:t>
            </a:r>
          </a:p>
          <a:p>
            <a:br>
              <a:rPr lang="pt-BR" b="1" dirty="0"/>
            </a:br>
            <a:r>
              <a:rPr lang="pt-BR" b="1" dirty="0"/>
              <a:t>1.3. Geopolítica das Línguas e Multilinguismo</a:t>
            </a:r>
          </a:p>
          <a:p>
            <a:br>
              <a:rPr lang="pt-BR" dirty="0"/>
            </a:b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19D6A-EA37-46E0-A203-FF1BEFA3BA9C}"/>
              </a:ext>
            </a:extLst>
          </p:cNvPr>
          <p:cNvSpPr/>
          <p:nvPr/>
        </p:nvSpPr>
        <p:spPr>
          <a:xfrm>
            <a:off x="1262332" y="4095445"/>
            <a:ext cx="1033157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Documento de referencia:</a:t>
            </a:r>
          </a:p>
          <a:p>
            <a:endParaRPr lang="pt-BR" sz="1400" b="0" dirty="0">
              <a:effectLst/>
            </a:endParaRPr>
          </a:p>
          <a:p>
            <a:r>
              <a:rPr lang="pt-BR" dirty="0"/>
              <a:t>Oliveira, Gilvan Müller de. Política linguística e internacionalização: a língua portuguesa no mundo globalizado do século XXI. </a:t>
            </a:r>
            <a:r>
              <a:rPr lang="pt-BR" i="1" dirty="0"/>
              <a:t>Trabalhos em linguística aplicada</a:t>
            </a:r>
            <a:r>
              <a:rPr lang="pt-BR" dirty="0"/>
              <a:t> 52 (2013): 409-433.</a:t>
            </a:r>
          </a:p>
          <a:p>
            <a:r>
              <a:rPr lang="pt-BR" u="sng" dirty="0">
                <a:hlinkClick r:id="rId2"/>
              </a:rPr>
              <a:t>https://www.scielo.br/j/tla/a/MvzjfZ35mKhnxHjWW5W7rMk/?lang=pt&amp;format=html</a:t>
            </a:r>
            <a:r>
              <a:rPr lang="pt-BR" dirty="0"/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122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741521-4105-4A31-B0C5-831596C2DEE3}"/>
              </a:ext>
            </a:extLst>
          </p:cNvPr>
          <p:cNvSpPr/>
          <p:nvPr/>
        </p:nvSpPr>
        <p:spPr>
          <a:xfrm>
            <a:off x="441385" y="1122843"/>
            <a:ext cx="113092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BOURDIEU, Pierre. 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mercado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de bens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simbólicos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In: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 A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economia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das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trocas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simbólicas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v. 2. São Paulo: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Perspectiva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1974.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CALVET, M. M. Alain; CALVET, Louis-Jean. Baromètre des langues dans le monde.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Versão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2017.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Disponível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 </a:t>
            </a:r>
            <a:r>
              <a:rPr lang="fr-FR" sz="1400" u="sng" dirty="0">
                <a:solidFill>
                  <a:srgbClr val="025169"/>
                </a:solidFill>
                <a:latin typeface="Poppins"/>
                <a:hlinkClick r:id="rId2"/>
              </a:rPr>
              <a:t>https://www.culture.gouv.fr/Thematiques/Langue-francaise-et-langues-de-France/Agir-pour-les-langues/Innover-dans-le-domaine-des-langues-et-du-numerique/Soutenir-et-encourager-la-diversite-linguistique-dans-le-domaine-numerique/Barometre-des-langues-dans-le-monde-2017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Acesso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25 set. 2024.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CALVET, Louis Jean. 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Le marché aux langues: essai de politologie linguistique sur la mondialisation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Paris: Plon, 2002.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CAVALCANTI,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Marilda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C.; MAHER,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Terezinha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M. 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Multilingual Brazil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Londres: Routledge Taylor &amp; Francis, 2018.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COUTO, Abel Cabral. 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Elementos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de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estratégia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 –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apontamentos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para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um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curso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Pedrouços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Instituto de Alto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Estudos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Militares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1988/9. Vol. I e II.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DUARTE, Geraldine. 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evolução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do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pensamento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geopolítico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 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Caderno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de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Geografia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v. 33, n. 72, 2023.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Disponível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 </a:t>
            </a:r>
            <a:r>
              <a:rPr lang="fr-FR" sz="1400" u="sng" dirty="0">
                <a:solidFill>
                  <a:srgbClr val="025169"/>
                </a:solidFill>
                <a:latin typeface="Poppins"/>
                <a:hlinkClick r:id="rId3"/>
              </a:rPr>
              <a:t>https://periodicos.pucminas.br/index.php/geografia/article/view/30008/20596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Acesso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29 set. 2024.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HALL, Stuart.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Pensando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diáspora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reflexões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sobre a terra no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exterior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In: SOVIK, Liv (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org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.). Da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Diáspora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 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Identidades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e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Mediações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Culturais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Tradução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de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Adelaine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La Guardia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Resende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Belo Horizonte: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Editora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UFMG, 2003.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KLOSS, Heinz. 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Research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Possibilities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on Group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Bilingualism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: A Report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Quebec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Centre International de Recherches sur le Bilinguisme, 1969.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LAPONCE, Jean. Babel and the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market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Geostrategy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for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minority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languages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In: MAURAIS, Jacques. MORRIS, Michael A. 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Languages in a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globalising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world.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 Cambridge-UK: Cambridge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University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Press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2004. 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NELDE, Peter.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Language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contact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means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language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conflict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 Journal of Multilingual and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Multicultural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Development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,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 v. 8, n. 1-2, p. 33-42, 1987. 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NYE, Joseph S. Jr. Soft Power: The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Means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to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Success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in World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Politics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Nova York: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PublicAffairs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Books, 2005.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Disponível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 </a:t>
            </a:r>
            <a:r>
              <a:rPr lang="fr-FR" sz="1400" u="sng" dirty="0">
                <a:solidFill>
                  <a:srgbClr val="025169"/>
                </a:solidFill>
                <a:latin typeface="Poppins"/>
                <a:hlinkClick r:id="rId4"/>
              </a:rPr>
              <a:t>http://www.tinyurl.com/mug36ku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Acesso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25 set. 2024.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OLIVEIRA, Gilvan Müller de; MORELLO,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Rosângela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La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frontera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como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recurso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el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bilingüismo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portugués-español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y el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Proyecto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de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Escuelas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Interculturales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Bilingües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de Frontera en el MERCOSUR (2005-2016). 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Revista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Ibero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-americana de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Educação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v. 81, n. 1, 2019.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OLIVEIRA, Gilvan Müller de.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Política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linguística e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internacionalização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 a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língua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portuguesa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no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mundo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globalizado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do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século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XXI. 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Trabalhos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 linguística </a:t>
            </a:r>
            <a:r>
              <a:rPr lang="fr-FR" sz="1400" i="1" dirty="0" err="1">
                <a:solidFill>
                  <a:srgbClr val="212529"/>
                </a:solidFill>
                <a:latin typeface="Poppins"/>
              </a:rPr>
              <a:t>aplicada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 52 (2013): 409-433.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Disponível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: </a:t>
            </a:r>
            <a:r>
              <a:rPr lang="fr-FR" sz="1400" u="sng" dirty="0">
                <a:solidFill>
                  <a:srgbClr val="025169"/>
                </a:solidFill>
                <a:latin typeface="Poppins"/>
                <a:hlinkClick r:id="rId5"/>
              </a:rPr>
              <a:t>https://www.scielo.br/j/tla/a/MvzjfZ35mKhnxHjWW5W7rMk/?lang=pt&amp;format=html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.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Acesso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em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25. set 2024.</a:t>
            </a:r>
          </a:p>
          <a:p>
            <a:r>
              <a:rPr lang="fr-FR" sz="1400" dirty="0">
                <a:solidFill>
                  <a:srgbClr val="212529"/>
                </a:solidFill>
                <a:latin typeface="Poppins"/>
              </a:rPr>
              <a:t>RUIZ, Richard. Orientations in </a:t>
            </a:r>
            <a:r>
              <a:rPr lang="fr-FR" sz="1400" dirty="0" err="1">
                <a:solidFill>
                  <a:srgbClr val="212529"/>
                </a:solidFill>
                <a:latin typeface="Poppins"/>
              </a:rPr>
              <a:t>language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 planning. </a:t>
            </a:r>
            <a:r>
              <a:rPr lang="fr-FR" sz="1400" i="1" dirty="0">
                <a:solidFill>
                  <a:srgbClr val="212529"/>
                </a:solidFill>
                <a:latin typeface="Poppins"/>
              </a:rPr>
              <a:t>NABE Journal</a:t>
            </a:r>
            <a:r>
              <a:rPr lang="fr-FR" sz="1400" dirty="0">
                <a:solidFill>
                  <a:srgbClr val="212529"/>
                </a:solidFill>
                <a:latin typeface="Poppins"/>
              </a:rPr>
              <a:t>, v. 8, n. 2, p. 15-34, 1984.</a:t>
            </a:r>
            <a:endParaRPr lang="fr-FR" sz="1400" b="0" i="0" dirty="0">
              <a:solidFill>
                <a:srgbClr val="212529"/>
              </a:solidFill>
              <a:effectLst/>
              <a:latin typeface="Poppin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4F0312-0BB1-49F5-B19E-8A7BACD6666E}"/>
              </a:ext>
            </a:extLst>
          </p:cNvPr>
          <p:cNvSpPr txBox="1"/>
          <p:nvPr/>
        </p:nvSpPr>
        <p:spPr>
          <a:xfrm>
            <a:off x="3234905" y="405442"/>
            <a:ext cx="259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REFERENCIAS MODULO 1</a:t>
            </a:r>
          </a:p>
        </p:txBody>
      </p:sp>
    </p:spTree>
    <p:extLst>
      <p:ext uri="{BB962C8B-B14F-4D97-AF65-F5344CB8AC3E}">
        <p14:creationId xmlns:p14="http://schemas.microsoft.com/office/powerpoint/2010/main" val="128252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44127</TotalTime>
  <Words>3551</Words>
  <Application>Microsoft Office PowerPoint</Application>
  <PresentationFormat>Grand écran</PresentationFormat>
  <Paragraphs>233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Cambria Math</vt:lpstr>
      <vt:lpstr>open_sansregular</vt:lpstr>
      <vt:lpstr>Poppins</vt:lpstr>
      <vt:lpstr>Times New Roman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Daniel Pimienta</dc:creator>
  <cp:lastModifiedBy>Daniel Pimienta</cp:lastModifiedBy>
  <cp:revision>47</cp:revision>
  <dcterms:created xsi:type="dcterms:W3CDTF">2024-09-11T18:15:37Z</dcterms:created>
  <dcterms:modified xsi:type="dcterms:W3CDTF">2024-10-22T19:47:16Z</dcterms:modified>
</cp:coreProperties>
</file>