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523" r:id="rId3"/>
    <p:sldId id="259" r:id="rId4"/>
    <p:sldId id="524" r:id="rId5"/>
    <p:sldId id="257" r:id="rId6"/>
    <p:sldId id="525" r:id="rId7"/>
    <p:sldId id="526" r:id="rId8"/>
    <p:sldId id="527" r:id="rId9"/>
    <p:sldId id="529" r:id="rId10"/>
    <p:sldId id="530" r:id="rId11"/>
    <p:sldId id="531" r:id="rId12"/>
    <p:sldId id="532" r:id="rId1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oc\Proyectos\Lenguas-Culturas\LC2025\FR\D&#233;moLangu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oc\Proyectos\Lenguas-Culturas\LC2025\FR\D&#233;moLangue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" sz="1800" b="1" i="0" baseline="0" dirty="0">
                <a:effectLst/>
              </a:rPr>
              <a:t>NOMBRE DE LANGUES PAR RAPPORT AU NOMBRE DE LOCUTEURS</a:t>
            </a:r>
            <a:endParaRPr lang="fr-FR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4947967754266814E-2"/>
          <c:y val="0.15609381153655261"/>
          <c:w val="0.94508826466277251"/>
          <c:h val="0.72313444963537421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Table_of_Languages!$K$3:$K$11</c:f>
              <c:strCache>
                <c:ptCount val="9"/>
                <c:pt idx="0">
                  <c:v>TOTAL</c:v>
                </c:pt>
                <c:pt idx="1">
                  <c:v>L1+L2 &gt; 100</c:v>
                </c:pt>
                <c:pt idx="2">
                  <c:v>L1+L2 &gt; 1K</c:v>
                </c:pt>
                <c:pt idx="3">
                  <c:v>L1+L2 &gt; 10K</c:v>
                </c:pt>
                <c:pt idx="4">
                  <c:v>L1+L2 &gt; 100K</c:v>
                </c:pt>
                <c:pt idx="5">
                  <c:v>L1+L2 &gt; 1M</c:v>
                </c:pt>
                <c:pt idx="6">
                  <c:v>L1+L2 &gt; 10M</c:v>
                </c:pt>
                <c:pt idx="7">
                  <c:v>L1+L2 &gt; 100M</c:v>
                </c:pt>
                <c:pt idx="8">
                  <c:v>L1+L2 &gt; 1G</c:v>
                </c:pt>
              </c:strCache>
            </c:strRef>
          </c:cat>
          <c:val>
            <c:numRef>
              <c:f>Table_of_Languages!$L$3:$L$11</c:f>
              <c:numCache>
                <c:formatCode>General</c:formatCode>
                <c:ptCount val="9"/>
                <c:pt idx="0">
                  <c:v>7613</c:v>
                </c:pt>
                <c:pt idx="1">
                  <c:v>6267</c:v>
                </c:pt>
                <c:pt idx="2">
                  <c:v>5189</c:v>
                </c:pt>
                <c:pt idx="3">
                  <c:v>3205</c:v>
                </c:pt>
                <c:pt idx="4">
                  <c:v>1406</c:v>
                </c:pt>
                <c:pt idx="5">
                  <c:v>447</c:v>
                </c:pt>
                <c:pt idx="6">
                  <c:v>125</c:v>
                </c:pt>
                <c:pt idx="7">
                  <c:v>15</c:v>
                </c:pt>
                <c:pt idx="8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376-41A1-B709-F84A0DD1E4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31267152"/>
        <c:axId val="525323312"/>
      </c:lineChart>
      <c:catAx>
        <c:axId val="531267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5323312"/>
        <c:crosses val="autoZero"/>
        <c:auto val="1"/>
        <c:lblAlgn val="ctr"/>
        <c:lblOffset val="100"/>
        <c:noMultiLvlLbl val="0"/>
      </c:catAx>
      <c:valAx>
        <c:axId val="5253233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1267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" sz="2800" b="1" i="0" baseline="0" dirty="0">
                <a:effectLst/>
              </a:rPr>
              <a:t>LANGUES AVEC EXISTENCE NUMERIQUE</a:t>
            </a:r>
            <a:endParaRPr lang="fr-FR" sz="2000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1211554910656582E-2"/>
          <c:y val="0.17468745836560381"/>
          <c:w val="0.94508826466277251"/>
          <c:h val="0.72313444963537421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Table_of_Languages!$K$3:$K$11</c:f>
              <c:strCache>
                <c:ptCount val="9"/>
                <c:pt idx="0">
                  <c:v>TOTAL</c:v>
                </c:pt>
                <c:pt idx="1">
                  <c:v>L1+L2 &gt; 100</c:v>
                </c:pt>
                <c:pt idx="2">
                  <c:v>L1+L2 &gt; 1K</c:v>
                </c:pt>
                <c:pt idx="3">
                  <c:v>L1+L2 &gt; 10K</c:v>
                </c:pt>
                <c:pt idx="4">
                  <c:v>L1+L2 &gt; 100K</c:v>
                </c:pt>
                <c:pt idx="5">
                  <c:v>L1+L2 &gt; 1M</c:v>
                </c:pt>
                <c:pt idx="6">
                  <c:v>L1+L2 &gt; 10M</c:v>
                </c:pt>
                <c:pt idx="7">
                  <c:v>L1+L2 &gt; 100M</c:v>
                </c:pt>
                <c:pt idx="8">
                  <c:v>L1+L2 &gt; 1G</c:v>
                </c:pt>
              </c:strCache>
            </c:strRef>
          </c:cat>
          <c:val>
            <c:numRef>
              <c:f>Table_of_Languages!$L$3:$L$11</c:f>
              <c:numCache>
                <c:formatCode>General</c:formatCode>
                <c:ptCount val="9"/>
                <c:pt idx="0">
                  <c:v>7613</c:v>
                </c:pt>
                <c:pt idx="1">
                  <c:v>6267</c:v>
                </c:pt>
                <c:pt idx="2">
                  <c:v>5189</c:v>
                </c:pt>
                <c:pt idx="3">
                  <c:v>3205</c:v>
                </c:pt>
                <c:pt idx="4">
                  <c:v>1406</c:v>
                </c:pt>
                <c:pt idx="5">
                  <c:v>447</c:v>
                </c:pt>
                <c:pt idx="6">
                  <c:v>125</c:v>
                </c:pt>
                <c:pt idx="7">
                  <c:v>15</c:v>
                </c:pt>
                <c:pt idx="8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376-41A1-B709-F84A0DD1E4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31267152"/>
        <c:axId val="525323312"/>
      </c:lineChart>
      <c:catAx>
        <c:axId val="531267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5323312"/>
        <c:crosses val="autoZero"/>
        <c:auto val="1"/>
        <c:lblAlgn val="ctr"/>
        <c:lblOffset val="100"/>
        <c:noMultiLvlLbl val="0"/>
      </c:catAx>
      <c:valAx>
        <c:axId val="5253233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1267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DD1318-66B7-491A-90F4-C73284DE50A1}" type="datetimeFigureOut">
              <a:rPr lang="fr-FR" smtClean="0"/>
              <a:t>16/06/2026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6CC004-D59B-4BF4-B11E-12D41927B8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6556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D46AC2-9014-4950-98BE-81BF37C8904D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48694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D46AC2-9014-4950-98BE-81BF37C8904D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4495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B41D801-DACF-455E-A922-C790647528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CF3816D-02F2-4328-90C6-E76D3F8110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F3AF2CF-ED70-462C-90D9-55F01C6FC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8F2A9-C500-4142-BFD2-22ACFDA421CB}" type="datetimeFigureOut">
              <a:rPr lang="fr-FR" smtClean="0"/>
              <a:t>16/06/2026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C54B96A-24DE-401B-8992-AB6C9D9B8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079CF7D-C42E-4CC5-8852-1DC173A64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91A62-4846-417C-9A64-9582AE8669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6938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00041BA-E9FC-4665-B445-2E3C0AB6A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65E94D9-0B93-4C28-B503-D3197660C3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B4D9075-13F0-4329-8A98-978A255FA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8F2A9-C500-4142-BFD2-22ACFDA421CB}" type="datetimeFigureOut">
              <a:rPr lang="fr-FR" smtClean="0"/>
              <a:t>16/06/2026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E885198-3BBD-4B8D-8F7C-0FD8AB646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2C72CD9-33FF-4F06-93CC-948C6767A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91A62-4846-417C-9A64-9582AE8669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6406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DA2B96C-8A07-444F-BC0F-DCEB9D4F85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1A7F0C0-5025-4EF3-ADFC-14AD63D4D0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DE7BF3E-EB02-4825-9660-7B5C78AAE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8F2A9-C500-4142-BFD2-22ACFDA421CB}" type="datetimeFigureOut">
              <a:rPr lang="fr-FR" smtClean="0"/>
              <a:t>16/06/2026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D0A688F-F25A-4320-8492-F1B7554CA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C49669E-DA11-4027-9481-7B9D7B3BC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91A62-4846-417C-9A64-9582AE8669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0540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17E9C01-ACD7-4054-9D0F-ED312D646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2DF1CEC-710C-4018-A987-C177774BE2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D8113BE-AFE1-4FD5-A417-786156625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8F2A9-C500-4142-BFD2-22ACFDA421CB}" type="datetimeFigureOut">
              <a:rPr lang="fr-FR" smtClean="0"/>
              <a:t>16/06/2026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C3EC354-4EB6-4B10-B079-0508A00BF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1E05384-7DB4-4384-A49F-A496B6989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91A62-4846-417C-9A64-9582AE8669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4229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51CA6CF-922C-451E-A277-1C8D09AD4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88DAF48-2090-431E-9CB4-B013E939D8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78B7208-1189-4F64-B31C-907966D2B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8F2A9-C500-4142-BFD2-22ACFDA421CB}" type="datetimeFigureOut">
              <a:rPr lang="fr-FR" smtClean="0"/>
              <a:t>16/06/2026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B63243F-F4F3-43D8-822B-CD436D66F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E580F01-7C9A-4336-9BA1-75A9C4EBD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91A62-4846-417C-9A64-9582AE8669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1416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F2E8540-845B-4697-B8F0-37836E9ED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5CA3496-7157-459E-A03A-075F6EB606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1928AFA-6B2C-4241-A473-C55B11FAAE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8A1BF00-62E8-498F-8DB8-A2D865F75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8F2A9-C500-4142-BFD2-22ACFDA421CB}" type="datetimeFigureOut">
              <a:rPr lang="fr-FR" smtClean="0"/>
              <a:t>16/06/2026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42DCC6E-D168-47AC-A6ED-653FC44A3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6E438E1-FE91-46EC-BF0D-D886827E0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91A62-4846-417C-9A64-9582AE8669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1956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BC079D-BED4-4498-8767-40D0D0544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AD5D766-068E-4F3E-A397-1D41CEDDE3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343A054-B98C-44D3-A1F0-AC19975E45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9FA245C-9D70-4760-ADE5-5B4948D435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1C272F29-748A-4A6D-8ABA-44A69BD873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1467C6B0-4860-44E4-9285-A12E47385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8F2A9-C500-4142-BFD2-22ACFDA421CB}" type="datetimeFigureOut">
              <a:rPr lang="fr-FR" smtClean="0"/>
              <a:t>16/06/2026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2846582D-E7E5-4A66-90F4-4A38F98A4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25DC92D-47C4-4A82-8580-6C9B993EF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91A62-4846-417C-9A64-9582AE8669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621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0997AF8-E9C6-4F0F-B94E-474524F89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0357E29-48A4-4C61-BCE3-29BA1CC4A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8F2A9-C500-4142-BFD2-22ACFDA421CB}" type="datetimeFigureOut">
              <a:rPr lang="fr-FR" smtClean="0"/>
              <a:t>16/06/2026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7B420BD-4F8D-4C70-B9C2-9676B278E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D819CD3-8D83-4741-BF03-6CDE6E5EF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91A62-4846-417C-9A64-9582AE8669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3605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B106ACF-039C-4B45-BFD5-9BB9F74C1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8F2A9-C500-4142-BFD2-22ACFDA421CB}" type="datetimeFigureOut">
              <a:rPr lang="fr-FR" smtClean="0"/>
              <a:t>16/06/2026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BD619EE-A99E-4BF7-A7C8-927D7B2D4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0DF8DBA-BC49-4E8B-9D33-7875E3196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91A62-4846-417C-9A64-9582AE8669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1706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09AEAC9-FEC7-483A-8B7B-000070093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B3E57DB-381F-4BF5-8268-BDBEC01F10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ED4F9DE-D412-416F-930C-3ED324BACE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AC4F017-A66C-4716-A0B4-DF30EE8B5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8F2A9-C500-4142-BFD2-22ACFDA421CB}" type="datetimeFigureOut">
              <a:rPr lang="fr-FR" smtClean="0"/>
              <a:t>16/06/2026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53475E8-F02F-454E-ABEE-0CC11A007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58D9672-267D-479A-BEDB-F41318DF9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91A62-4846-417C-9A64-9582AE8669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574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1B4C35-4202-429D-923B-A48E54CA5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1200D54E-25B7-4403-A99D-5AE8E036F4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41393EF-ACB5-4B9F-BC06-7BB357FBAB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DBA03F3-7AA8-4235-8521-1876D2025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8F2A9-C500-4142-BFD2-22ACFDA421CB}" type="datetimeFigureOut">
              <a:rPr lang="fr-FR" smtClean="0"/>
              <a:t>16/06/2026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636939B-E6C2-4858-9355-BD70C2D94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26F57F5-9AA5-4173-B789-829EE0EA0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91A62-4846-417C-9A64-9582AE8669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8881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59290B2E-62F2-441D-A3F2-1385551B1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EF91131-81FC-4FA1-827A-B0BE6F3C3F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5B284FD-B38F-47C2-B3B4-647A905FA3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F8F2A9-C500-4142-BFD2-22ACFDA421CB}" type="datetimeFigureOut">
              <a:rPr lang="fr-FR" smtClean="0"/>
              <a:t>16/06/2026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BAD01E1-0A04-4C28-BE89-E041842A5A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80542CC-9E09-46E3-8892-55BA0040BC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891A62-4846-417C-9A64-9582AE8669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0117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hyperlink" Target="mailto:pimienta@funredes.org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osf.io/preprints/psyarxiv/5b26t_v1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posts/temadji-remi-02654b3a4_artificialintelligence-africanlanguages-interculturalcommunication-share-7473099389448699904-92_z/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B7843792-5920-4881-AF24-435E36E8BB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428999"/>
            <a:ext cx="9144000" cy="3239655"/>
          </a:xfrm>
        </p:spPr>
        <p:txBody>
          <a:bodyPr>
            <a:normAutofit fontScale="85000" lnSpcReduction="20000"/>
          </a:bodyPr>
          <a:lstStyle/>
          <a:p>
            <a:r>
              <a:rPr lang="fr-FR" sz="3600" b="1" dirty="0"/>
              <a:t>Daniel Pimienta</a:t>
            </a:r>
          </a:p>
          <a:p>
            <a:r>
              <a:rPr lang="fr-FR" b="1" dirty="0">
                <a:hlinkClick r:id="rId2"/>
              </a:rPr>
              <a:t>pimienta@funredes.org</a:t>
            </a:r>
            <a:r>
              <a:rPr lang="fr-FR" b="1" dirty="0"/>
              <a:t> </a:t>
            </a:r>
          </a:p>
          <a:p>
            <a:endParaRPr lang="fr-FR" sz="3600" b="1" dirty="0"/>
          </a:p>
          <a:p>
            <a:endParaRPr lang="fr-FR" sz="3600" b="1" dirty="0"/>
          </a:p>
          <a:p>
            <a:endParaRPr lang="fr-FR" sz="3600" b="1" dirty="0"/>
          </a:p>
          <a:p>
            <a:endParaRPr lang="fr-FR" sz="3600" b="1" dirty="0"/>
          </a:p>
          <a:p>
            <a:r>
              <a:rPr lang="fr-FR" sz="3600" b="1" dirty="0"/>
              <a:t> Introduction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6" name="Gráfico 7">
            <a:extLst>
              <a:ext uri="{FF2B5EF4-FFF2-40B4-BE49-F238E27FC236}">
                <a16:creationId xmlns:a16="http://schemas.microsoft.com/office/drawing/2014/main" id="{1F944C90-F309-4637-AD76-FDA4362E27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31884" y="4443022"/>
            <a:ext cx="2928230" cy="1252091"/>
          </a:xfrm>
          <a:prstGeom prst="rect">
            <a:avLst/>
          </a:prstGeom>
        </p:spPr>
      </p:pic>
      <p:pic>
        <p:nvPicPr>
          <p:cNvPr id="1029" name="Picture 5" descr="Organisation internationale de la francophonie – Centre Culturel Canadien –  Paris">
            <a:extLst>
              <a:ext uri="{FF2B5EF4-FFF2-40B4-BE49-F238E27FC236}">
                <a16:creationId xmlns:a16="http://schemas.microsoft.com/office/drawing/2014/main" id="{37D5A6C3-B2AD-48CC-95F8-4B18F595DF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362" y="0"/>
            <a:ext cx="3343275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re 7">
            <a:extLst>
              <a:ext uri="{FF2B5EF4-FFF2-40B4-BE49-F238E27FC236}">
                <a16:creationId xmlns:a16="http://schemas.microsoft.com/office/drawing/2014/main" id="{C0783331-5F60-1936-F76D-038659E1E2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977786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901F081C-1B14-1DDA-FE0A-ABBEE423603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29" y="-1033461"/>
            <a:ext cx="12192000" cy="4462460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</p:spPr>
      </p:pic>
      <p:sp useBgFill="1">
        <p:nvSpPr>
          <p:cNvPr id="14" name="ZoneTexte 13">
            <a:extLst>
              <a:ext uri="{FF2B5EF4-FFF2-40B4-BE49-F238E27FC236}">
                <a16:creationId xmlns:a16="http://schemas.microsoft.com/office/drawing/2014/main" id="{CEF7BA25-C58E-6282-0298-5BBD775FF5FE}"/>
              </a:ext>
            </a:extLst>
          </p:cNvPr>
          <p:cNvSpPr txBox="1"/>
          <p:nvPr/>
        </p:nvSpPr>
        <p:spPr>
          <a:xfrm>
            <a:off x="216807" y="3100149"/>
            <a:ext cx="12274422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s-US" dirty="0"/>
              <a:t>                                                                                 </a:t>
            </a:r>
            <a:endParaRPr lang="en-US" dirty="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C2077190-EDD5-F2C4-0D44-084926CD0247}"/>
              </a:ext>
            </a:extLst>
          </p:cNvPr>
          <p:cNvSpPr txBox="1"/>
          <p:nvPr/>
        </p:nvSpPr>
        <p:spPr>
          <a:xfrm>
            <a:off x="5343525" y="2018090"/>
            <a:ext cx="5629275" cy="86177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fr-FR" sz="1600" b="1" dirty="0"/>
              <a:t>Quel impact de l’IA sur l’accès à la connaissance et la diversité linguistique des données ? </a:t>
            </a: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Atelier 2</a:t>
            </a:r>
            <a:endParaRPr lang="fr-F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1600" b="1" dirty="0"/>
              <a:t>La diversité linguistique dans les données d’entraînement de l’IA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984434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6885B9B8-A6CF-3764-C030-8C6478CDF8CE}"/>
              </a:ext>
            </a:extLst>
          </p:cNvPr>
          <p:cNvSpPr txBox="1"/>
          <p:nvPr/>
        </p:nvSpPr>
        <p:spPr>
          <a:xfrm>
            <a:off x="715992" y="86590"/>
            <a:ext cx="9963509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b="1" dirty="0"/>
              <a:t>LES NIVEAUX D’INTÉGRATION IA DES LANGUES :  LES RÉPONSES CHANGENT SELON LES IA INTERROGÉES </a:t>
            </a:r>
          </a:p>
          <a:p>
            <a:pPr algn="ctr"/>
            <a:r>
              <a:rPr lang="fr-FR" b="1" dirty="0"/>
              <a:t>ET PARFOIS LES LANGUES D’INTERROGATION </a:t>
            </a:r>
            <a:endParaRPr lang="en-US" dirty="0"/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E78BC2C7-0EDE-BA50-0D05-5DFBBB36AB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7286744"/>
              </p:ext>
            </p:extLst>
          </p:nvPr>
        </p:nvGraphicFramePr>
        <p:xfrm>
          <a:off x="260229" y="1239803"/>
          <a:ext cx="11222966" cy="52476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05363">
                  <a:extLst>
                    <a:ext uri="{9D8B030D-6E8A-4147-A177-3AD203B41FA5}">
                      <a16:colId xmlns:a16="http://schemas.microsoft.com/office/drawing/2014/main" val="691267632"/>
                    </a:ext>
                  </a:extLst>
                </a:gridCol>
                <a:gridCol w="1774599">
                  <a:extLst>
                    <a:ext uri="{9D8B030D-6E8A-4147-A177-3AD203B41FA5}">
                      <a16:colId xmlns:a16="http://schemas.microsoft.com/office/drawing/2014/main" val="1782290593"/>
                    </a:ext>
                  </a:extLst>
                </a:gridCol>
                <a:gridCol w="3845944">
                  <a:extLst>
                    <a:ext uri="{9D8B030D-6E8A-4147-A177-3AD203B41FA5}">
                      <a16:colId xmlns:a16="http://schemas.microsoft.com/office/drawing/2014/main" val="204058141"/>
                    </a:ext>
                  </a:extLst>
                </a:gridCol>
                <a:gridCol w="3797060">
                  <a:extLst>
                    <a:ext uri="{9D8B030D-6E8A-4147-A177-3AD203B41FA5}">
                      <a16:colId xmlns:a16="http://schemas.microsoft.com/office/drawing/2014/main" val="1174071575"/>
                    </a:ext>
                  </a:extLst>
                </a:gridCol>
              </a:tblGrid>
              <a:tr h="2718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US" sz="1800" b="1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IA</a:t>
                      </a:r>
                      <a:endParaRPr lang="en-US" sz="1800" b="1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54" marR="57854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US" sz="1800" b="1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SOUVERAINETÉ</a:t>
                      </a:r>
                      <a:endParaRPr lang="en-US" sz="1800" b="1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54" marR="57854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US" sz="1800" b="1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DÉPENDANCE</a:t>
                      </a:r>
                      <a:endParaRPr lang="en-US" sz="1800" b="1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54" marR="57854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US" sz="1800" b="1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FORTE DÉPENDANCE</a:t>
                      </a:r>
                      <a:endParaRPr lang="en-US" sz="1800" b="1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54" marR="57854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8020116"/>
                  </a:ext>
                </a:extLst>
              </a:tr>
              <a:tr h="6413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1800" b="1" kern="100" dirty="0">
                          <a:solidFill>
                            <a:schemeClr val="tx1"/>
                          </a:solidFill>
                          <a:effectLst/>
                        </a:rPr>
                        <a:t>CHATGPT</a:t>
                      </a:r>
                      <a:endParaRPr lang="en-US" sz="1800" b="1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54" marR="57854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1600" b="0" kern="100" dirty="0">
                          <a:solidFill>
                            <a:schemeClr val="tx1"/>
                          </a:solidFill>
                          <a:effectLst/>
                        </a:rPr>
                        <a:t>Chinois, espagnol, français, allemand</a:t>
                      </a:r>
                      <a:endParaRPr lang="en-US" sz="1800" b="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54" marR="57854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1600" b="0" kern="100" dirty="0">
                          <a:solidFill>
                            <a:schemeClr val="tx1"/>
                          </a:solidFill>
                          <a:effectLst/>
                        </a:rPr>
                        <a:t>Portugais, italien, japonais, coréen, russe</a:t>
                      </a:r>
                      <a:endParaRPr lang="en-US" sz="1800" b="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54" marR="57854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1600" b="0" kern="100" dirty="0">
                          <a:solidFill>
                            <a:schemeClr val="tx1"/>
                          </a:solidFill>
                          <a:effectLst/>
                        </a:rPr>
                        <a:t>Néerlandais, polonais, turc, arabe, indonésien, vietnamien, tchèque, suédois, danois, norvégien, finnois, grec, ukrainien, hébreu, thaï.</a:t>
                      </a:r>
                      <a:endParaRPr lang="en-US" sz="1800" b="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54" marR="57854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8174968"/>
                  </a:ext>
                </a:extLst>
              </a:tr>
              <a:tr h="6413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1800" kern="100" dirty="0">
                          <a:solidFill>
                            <a:schemeClr val="tx1"/>
                          </a:solidFill>
                          <a:effectLst/>
                        </a:rPr>
                        <a:t>PERPLEXITY</a:t>
                      </a:r>
                      <a:endParaRPr lang="en-US" sz="18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54" marR="5785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1600" kern="100" dirty="0">
                          <a:solidFill>
                            <a:schemeClr val="tx1"/>
                          </a:solidFill>
                          <a:effectLst/>
                        </a:rPr>
                        <a:t>Fran</a:t>
                      </a:r>
                      <a:endParaRPr lang="en-US" sz="18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54" marR="5785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1600" kern="100" dirty="0" err="1">
                          <a:solidFill>
                            <a:schemeClr val="tx1"/>
                          </a:solidFill>
                          <a:effectLst/>
                        </a:rPr>
                        <a:t>çais</a:t>
                      </a:r>
                      <a:r>
                        <a:rPr lang="fr-FR" sz="1600" kern="100" dirty="0">
                          <a:solidFill>
                            <a:schemeClr val="tx1"/>
                          </a:solidFill>
                          <a:effectLst/>
                        </a:rPr>
                        <a:t>, espagnol, allemand, chinois, japonais, coréen, italien, portugais, hindi et thaï.</a:t>
                      </a:r>
                      <a:endParaRPr lang="en-US" sz="18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54" marR="5785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1600" kern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 kern="1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54" marR="57854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9782315"/>
                  </a:ext>
                </a:extLst>
              </a:tr>
              <a:tr h="1686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1800" kern="100" dirty="0">
                          <a:solidFill>
                            <a:schemeClr val="tx1"/>
                          </a:solidFill>
                          <a:effectLst/>
                        </a:rPr>
                        <a:t>DEEPSEEK</a:t>
                      </a:r>
                      <a:endParaRPr lang="en-US" sz="18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54" marR="57854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160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54" marR="57854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1600" kern="100" dirty="0">
                          <a:solidFill>
                            <a:schemeClr val="tx1"/>
                          </a:solidFill>
                          <a:effectLst/>
                        </a:rPr>
                        <a:t>Français, arabe et japonais</a:t>
                      </a:r>
                      <a:endParaRPr lang="en-US" sz="18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54" marR="57854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160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54" marR="57854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5387003"/>
                  </a:ext>
                </a:extLst>
              </a:tr>
              <a:tr h="11292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1800" kern="100" dirty="0">
                          <a:solidFill>
                            <a:schemeClr val="tx1"/>
                          </a:solidFill>
                          <a:effectLst/>
                        </a:rPr>
                        <a:t>COPILOT</a:t>
                      </a:r>
                      <a:endParaRPr lang="en-US" sz="18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54" marR="5785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160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54" marR="5785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1600" kern="100" dirty="0">
                          <a:solidFill>
                            <a:schemeClr val="tx1"/>
                          </a:solidFill>
                          <a:effectLst/>
                        </a:rPr>
                        <a:t>Français, espagnol, allemand, chinois, japonais, coréen, portugais, italien, russe, arabe, turc, néerlandais, polonais, suédois, vietnamien, ukrainien, grec, hébreu</a:t>
                      </a:r>
                      <a:endParaRPr lang="en-US" sz="18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54" marR="5785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160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54" marR="57854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8292347"/>
                  </a:ext>
                </a:extLst>
              </a:tr>
              <a:tr h="6413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1800" kern="100" dirty="0">
                          <a:solidFill>
                            <a:schemeClr val="tx1"/>
                          </a:solidFill>
                          <a:effectLst/>
                        </a:rPr>
                        <a:t>GROK</a:t>
                      </a:r>
                      <a:endParaRPr lang="en-US" sz="18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54" marR="57854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1600" kern="100">
                          <a:solidFill>
                            <a:schemeClr val="tx1"/>
                          </a:solidFill>
                          <a:effectLst/>
                        </a:rPr>
                        <a:t>Chinois, japonais, espagnol</a:t>
                      </a:r>
                      <a:endParaRPr lang="en-US" sz="1800" kern="1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54" marR="57854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1600" kern="100" dirty="0">
                          <a:solidFill>
                            <a:schemeClr val="tx1"/>
                          </a:solidFill>
                          <a:effectLst/>
                        </a:rPr>
                        <a:t>Portugais, français, allemand, arabe, hindi, coréen, italien, néerlandais, turc</a:t>
                      </a:r>
                      <a:endParaRPr lang="en-US" sz="18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54" marR="57854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160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54" marR="57854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3180428"/>
                  </a:ext>
                </a:extLst>
              </a:tr>
              <a:tr h="11292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1800" kern="100">
                          <a:solidFill>
                            <a:schemeClr val="tx1"/>
                          </a:solidFill>
                          <a:effectLst/>
                        </a:rPr>
                        <a:t>GEMINI</a:t>
                      </a:r>
                      <a:endParaRPr lang="en-US" sz="1800" kern="1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54" marR="5785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1600" kern="100" dirty="0">
                          <a:solidFill>
                            <a:schemeClr val="tx1"/>
                          </a:solidFill>
                          <a:effectLst/>
                        </a:rPr>
                        <a:t>Français, espagnol, allemand, italien, portugais, japonais, coréen</a:t>
                      </a:r>
                      <a:endParaRPr lang="en-US" sz="18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54" marR="5785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160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54" marR="5785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160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54" marR="57854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09529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21535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iagram">
            <a:extLst>
              <a:ext uri="{FF2B5EF4-FFF2-40B4-BE49-F238E27FC236}">
                <a16:creationId xmlns:a16="http://schemas.microsoft.com/office/drawing/2014/main" id="{730BF220-E57B-CBDC-B323-7C48A5D2D9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4891" y="86264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DF1120B6-B144-A3ED-C293-3FDE2F7E3CC5}"/>
              </a:ext>
            </a:extLst>
          </p:cNvPr>
          <p:cNvSpPr txBox="1"/>
          <p:nvPr/>
        </p:nvSpPr>
        <p:spPr>
          <a:xfrm>
            <a:off x="6635871" y="602742"/>
            <a:ext cx="5156440" cy="175432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l"/>
            <a:r>
              <a:rPr lang="en-US" b="0" i="0" dirty="0">
                <a:effectLst/>
                <a:latin typeface="Arial" panose="020B0604020202020204" pitchFamily="34" charset="0"/>
              </a:rPr>
              <a:t>Source: Which Humans?</a:t>
            </a:r>
          </a:p>
          <a:p>
            <a:pPr algn="l"/>
            <a:r>
              <a:rPr lang="en-US" b="0" i="0" dirty="0">
                <a:effectLst/>
                <a:latin typeface="Arial" panose="020B0604020202020204" pitchFamily="34" charset="0"/>
              </a:rPr>
              <a:t>Mohammad Atari, Mona J. Xue, Peter S. Park, Damián E. Blasi, Joseph Henrich</a:t>
            </a:r>
          </a:p>
          <a:p>
            <a:pPr algn="l"/>
            <a:r>
              <a:rPr lang="en-US" b="0" i="0" dirty="0">
                <a:effectLst/>
                <a:latin typeface="Arial" panose="020B0604020202020204" pitchFamily="34" charset="0"/>
              </a:rPr>
              <a:t>Department of Human Evolutionary Biology, Harvard University</a:t>
            </a:r>
            <a:endParaRPr lang="en-US" dirty="0">
              <a:latin typeface="Arial" panose="020B0604020202020204" pitchFamily="34" charset="0"/>
            </a:endParaRPr>
          </a:p>
          <a:p>
            <a:pPr algn="l"/>
            <a:r>
              <a:rPr lang="en-US" b="0" i="0" dirty="0">
                <a:effectLst/>
                <a:latin typeface="Arial" panose="020B0604020202020204" pitchFamily="34" charset="0"/>
                <a:hlinkClick r:id="rId3"/>
              </a:rPr>
              <a:t>https://osf.io/preprints/psyarxiv/5b26t_v1</a:t>
            </a:r>
            <a:r>
              <a:rPr lang="en-US" b="0" i="0" dirty="0">
                <a:effectLst/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9ECBDFB-7638-0144-17CE-64C84C6AEF4D}"/>
              </a:ext>
            </a:extLst>
          </p:cNvPr>
          <p:cNvSpPr txBox="1"/>
          <p:nvPr/>
        </p:nvSpPr>
        <p:spPr>
          <a:xfrm>
            <a:off x="7004649" y="4903128"/>
            <a:ext cx="3925019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l"/>
            <a:r>
              <a:rPr lang="en-US" b="1" i="0" dirty="0">
                <a:effectLst/>
                <a:latin typeface="Arial" panose="020B0604020202020204" pitchFamily="34" charset="0"/>
              </a:rPr>
              <a:t>WEIRD or WIERDA BIAS?</a:t>
            </a:r>
          </a:p>
          <a:p>
            <a:pPr algn="l"/>
            <a:endParaRPr lang="en-US" dirty="0">
              <a:latin typeface="Arial" panose="020B0604020202020204" pitchFamily="34" charset="0"/>
            </a:endParaRPr>
          </a:p>
          <a:p>
            <a:pPr algn="l"/>
            <a:r>
              <a:rPr lang="en-US" b="0" i="0" dirty="0">
                <a:effectLst/>
                <a:latin typeface="Arial" panose="020B0604020202020204" pitchFamily="34" charset="0"/>
              </a:rPr>
              <a:t>Western, Educated, Industrialized, </a:t>
            </a:r>
          </a:p>
          <a:p>
            <a:pPr algn="l"/>
            <a:r>
              <a:rPr lang="en-US" b="0" i="0" dirty="0">
                <a:effectLst/>
                <a:latin typeface="Arial" panose="020B0604020202020204" pitchFamily="34" charset="0"/>
              </a:rPr>
              <a:t>Rich, and Democratic (WEIRD)</a:t>
            </a:r>
          </a:p>
          <a:p>
            <a:pPr algn="l"/>
            <a:r>
              <a:rPr lang="en-US" b="0" i="0" dirty="0">
                <a:effectLst/>
                <a:latin typeface="Arial" panose="020B0604020202020204" pitchFamily="34" charset="0"/>
              </a:rPr>
              <a:t>A for Anglo-Saxon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510861D-E5E2-B694-9670-7EB86299867C}"/>
              </a:ext>
            </a:extLst>
          </p:cNvPr>
          <p:cNvSpPr txBox="1"/>
          <p:nvPr/>
        </p:nvSpPr>
        <p:spPr>
          <a:xfrm>
            <a:off x="6534803" y="2783401"/>
            <a:ext cx="5112297" cy="17543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l"/>
            <a:r>
              <a:rPr lang="es-US" dirty="0" err="1"/>
              <a:t>Based</a:t>
            </a:r>
            <a:r>
              <a:rPr lang="es-US" dirty="0"/>
              <a:t> </a:t>
            </a:r>
            <a:r>
              <a:rPr lang="es-US" dirty="0" err="1"/>
              <a:t>on</a:t>
            </a:r>
            <a:r>
              <a:rPr lang="es-US" dirty="0"/>
              <a:t> a</a:t>
            </a:r>
            <a:r>
              <a:rPr lang="en-US" dirty="0"/>
              <a:t> </a:t>
            </a:r>
            <a:r>
              <a:rPr lang="en-US" b="1" dirty="0"/>
              <a:t>World Value Survey </a:t>
            </a:r>
            <a:r>
              <a:rPr lang="en-US" dirty="0"/>
              <a:t>designed to monitor</a:t>
            </a:r>
          </a:p>
          <a:p>
            <a:pPr algn="l"/>
            <a:r>
              <a:rPr lang="en-US" dirty="0"/>
              <a:t>cultural values, issues of justice, moral principles, </a:t>
            </a:r>
          </a:p>
          <a:p>
            <a:pPr algn="l"/>
            <a:r>
              <a:rPr lang="en-US" dirty="0"/>
              <a:t>attitudes toward corruption, accountability and risk, </a:t>
            </a:r>
          </a:p>
          <a:p>
            <a:pPr algn="l"/>
            <a:r>
              <a:rPr lang="en-US" dirty="0"/>
              <a:t>migration, national security, global governance, </a:t>
            </a:r>
          </a:p>
          <a:p>
            <a:pPr algn="l"/>
            <a:r>
              <a:rPr lang="en-US" dirty="0"/>
              <a:t>gender, family, religion, poverty, education, health, </a:t>
            </a:r>
          </a:p>
          <a:p>
            <a:pPr algn="l"/>
            <a:r>
              <a:rPr lang="en-US" dirty="0"/>
              <a:t>security, social tolerance, trust, and institutions.</a:t>
            </a:r>
            <a:r>
              <a:rPr lang="es-US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512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iew image">
            <a:extLst>
              <a:ext uri="{FF2B5EF4-FFF2-40B4-BE49-F238E27FC236}">
                <a16:creationId xmlns:a16="http://schemas.microsoft.com/office/drawing/2014/main" id="{860DB71E-C026-906C-5350-EA5D70CB5A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04" y="-8626"/>
            <a:ext cx="55419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37F2D836-E0A7-C89F-091D-E18036251695}"/>
              </a:ext>
            </a:extLst>
          </p:cNvPr>
          <p:cNvSpPr txBox="1"/>
          <p:nvPr/>
        </p:nvSpPr>
        <p:spPr>
          <a:xfrm>
            <a:off x="6219625" y="603848"/>
            <a:ext cx="582267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dirty="0" err="1"/>
              <a:t>Source</a:t>
            </a:r>
            <a:r>
              <a:rPr lang="es-US" dirty="0"/>
              <a:t> : </a:t>
            </a:r>
          </a:p>
          <a:p>
            <a:r>
              <a:rPr lang="fr-FR" b="0" i="0" dirty="0">
                <a:effectLst/>
                <a:latin typeface="-apple-system"/>
              </a:rPr>
              <a:t>TEMADJI Rémi, doctorant à l’Université Bordeaux Montaigne, Laboratoire MICA, École Doctorale Montaigne Humanités Numériques (2025‑2026).</a:t>
            </a:r>
          </a:p>
          <a:p>
            <a:endParaRPr lang="fr-FR" dirty="0">
              <a:latin typeface="-apple-system"/>
              <a:hlinkClick r:id="rId3"/>
            </a:endParaRPr>
          </a:p>
          <a:p>
            <a:r>
              <a:rPr lang="es-US" dirty="0">
                <a:hlinkClick r:id="rId3"/>
              </a:rPr>
              <a:t>https://www.linkedin.com/posts/temadji-remi-</a:t>
            </a:r>
          </a:p>
          <a:p>
            <a:r>
              <a:rPr lang="es-US" dirty="0">
                <a:hlinkClick r:id="rId3"/>
              </a:rPr>
              <a:t>02654b3a4_artificialintelligence-africanlanguages-</a:t>
            </a:r>
          </a:p>
          <a:p>
            <a:r>
              <a:rPr lang="es-US" dirty="0">
                <a:hlinkClick r:id="rId3"/>
              </a:rPr>
              <a:t>interculturalcommunication-share-7473099389448699904-92_z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281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9EC00EB0-3488-4D39-905B-6520A0CFAD6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7308255"/>
              </p:ext>
            </p:extLst>
          </p:nvPr>
        </p:nvGraphicFramePr>
        <p:xfrm>
          <a:off x="489527" y="1385455"/>
          <a:ext cx="10196946" cy="34151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958B4675-99E7-43C2-8A22-7AD5C8AE2836}"/>
              </a:ext>
            </a:extLst>
          </p:cNvPr>
          <p:cNvSpPr/>
          <p:nvPr/>
        </p:nvSpPr>
        <p:spPr>
          <a:xfrm>
            <a:off x="1113127" y="4800600"/>
            <a:ext cx="89530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" dirty="0">
                <a:solidFill>
                  <a:srgbClr val="000000"/>
                </a:solidFill>
                <a:latin typeface="Calibri" panose="020F0502020204030204" pitchFamily="34" charset="0"/>
              </a:rPr>
              <a:t>7613 	6267</a:t>
            </a:r>
            <a:r>
              <a:rPr lang="fr" dirty="0"/>
              <a:t>             </a:t>
            </a:r>
            <a:r>
              <a:rPr lang="fr" dirty="0">
                <a:solidFill>
                  <a:srgbClr val="000000"/>
                </a:solidFill>
                <a:latin typeface="Calibri" panose="020F0502020204030204" pitchFamily="34" charset="0"/>
              </a:rPr>
              <a:t>5189</a:t>
            </a:r>
            <a:r>
              <a:rPr lang="fr" dirty="0"/>
              <a:t>           </a:t>
            </a:r>
            <a:r>
              <a:rPr lang="fr" dirty="0">
                <a:solidFill>
                  <a:srgbClr val="000000"/>
                </a:solidFill>
                <a:latin typeface="Calibri" panose="020F0502020204030204" pitchFamily="34" charset="0"/>
              </a:rPr>
              <a:t>3205</a:t>
            </a:r>
            <a:r>
              <a:rPr lang="fr" dirty="0"/>
              <a:t>          </a:t>
            </a:r>
            <a:r>
              <a:rPr lang="fr" dirty="0">
                <a:solidFill>
                  <a:srgbClr val="000000"/>
                </a:solidFill>
                <a:latin typeface="Calibri" panose="020F0502020204030204" pitchFamily="34" charset="0"/>
              </a:rPr>
              <a:t>1406</a:t>
            </a:r>
            <a:r>
              <a:rPr lang="fr" dirty="0"/>
              <a:t>              </a:t>
            </a:r>
            <a:r>
              <a:rPr lang="fr" dirty="0">
                <a:solidFill>
                  <a:srgbClr val="000000"/>
                </a:solidFill>
                <a:latin typeface="Calibri" panose="020F0502020204030204" pitchFamily="34" charset="0"/>
              </a:rPr>
              <a:t>447</a:t>
            </a:r>
            <a:r>
              <a:rPr lang="fr" dirty="0"/>
              <a:t>             </a:t>
            </a:r>
            <a:r>
              <a:rPr lang="fr" dirty="0">
                <a:solidFill>
                  <a:srgbClr val="000000"/>
                </a:solidFill>
                <a:latin typeface="Calibri" panose="020F0502020204030204" pitchFamily="34" charset="0"/>
              </a:rPr>
              <a:t>125</a:t>
            </a:r>
            <a:r>
              <a:rPr lang="fr" dirty="0"/>
              <a:t>             </a:t>
            </a:r>
            <a:r>
              <a:rPr lang="fr" dirty="0">
                <a:solidFill>
                  <a:srgbClr val="000000"/>
                </a:solidFill>
                <a:latin typeface="Calibri" panose="020F0502020204030204" pitchFamily="34" charset="0"/>
              </a:rPr>
              <a:t>15</a:t>
            </a:r>
            <a:r>
              <a:rPr lang="fr" dirty="0"/>
              <a:t>                  </a:t>
            </a:r>
            <a:r>
              <a:rPr lang="fr" dirty="0">
                <a:solidFill>
                  <a:srgbClr val="000000"/>
                </a:solidFill>
                <a:latin typeface="Calibri" panose="020F0502020204030204" pitchFamily="34" charset="0"/>
              </a:rPr>
              <a:t>2</a:t>
            </a:r>
            <a:r>
              <a:rPr lang="fr" dirty="0"/>
              <a:t>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E91FE5F-E39C-42C7-8C59-6B2E771DC39B}"/>
              </a:ext>
            </a:extLst>
          </p:cNvPr>
          <p:cNvSpPr txBox="1"/>
          <p:nvPr/>
        </p:nvSpPr>
        <p:spPr>
          <a:xfrm>
            <a:off x="1016000" y="5861961"/>
            <a:ext cx="6231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" dirty="0"/>
              <a:t>Source : Ethnologue 2024, avant de regrouper les macro-langages</a:t>
            </a:r>
          </a:p>
        </p:txBody>
      </p:sp>
    </p:spTree>
    <p:extLst>
      <p:ext uri="{BB962C8B-B14F-4D97-AF65-F5344CB8AC3E}">
        <p14:creationId xmlns:p14="http://schemas.microsoft.com/office/powerpoint/2010/main" val="216509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E7F9B656-81E8-4E70-A23E-2CCAA65BFDD7}"/>
              </a:ext>
            </a:extLst>
          </p:cNvPr>
          <p:cNvSpPr txBox="1"/>
          <p:nvPr/>
        </p:nvSpPr>
        <p:spPr>
          <a:xfrm>
            <a:off x="4049906" y="583786"/>
            <a:ext cx="39628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" sz="3200" b="1" dirty="0"/>
              <a:t>Le paradoxe linguistique</a:t>
            </a:r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286E05AB-A9D7-4283-B3DF-1DD3C5AC6B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7953320"/>
              </p:ext>
            </p:extLst>
          </p:nvPr>
        </p:nvGraphicFramePr>
        <p:xfrm>
          <a:off x="2270276" y="3081805"/>
          <a:ext cx="7598662" cy="20781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17125">
                  <a:extLst>
                    <a:ext uri="{9D8B030D-6E8A-4147-A177-3AD203B41FA5}">
                      <a16:colId xmlns:a16="http://schemas.microsoft.com/office/drawing/2014/main" val="4221202509"/>
                    </a:ext>
                  </a:extLst>
                </a:gridCol>
                <a:gridCol w="2101806">
                  <a:extLst>
                    <a:ext uri="{9D8B030D-6E8A-4147-A177-3AD203B41FA5}">
                      <a16:colId xmlns:a16="http://schemas.microsoft.com/office/drawing/2014/main" val="3457694052"/>
                    </a:ext>
                  </a:extLst>
                </a:gridCol>
                <a:gridCol w="1777925">
                  <a:extLst>
                    <a:ext uri="{9D8B030D-6E8A-4147-A177-3AD203B41FA5}">
                      <a16:colId xmlns:a16="http://schemas.microsoft.com/office/drawing/2014/main" val="3385984038"/>
                    </a:ext>
                  </a:extLst>
                </a:gridCol>
                <a:gridCol w="2101806">
                  <a:extLst>
                    <a:ext uri="{9D8B030D-6E8A-4147-A177-3AD203B41FA5}">
                      <a16:colId xmlns:a16="http://schemas.microsoft.com/office/drawing/2014/main" val="1781126603"/>
                    </a:ext>
                  </a:extLst>
                </a:gridCol>
              </a:tblGrid>
              <a:tr h="3534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2000" dirty="0">
                          <a:solidFill>
                            <a:schemeClr val="tx1"/>
                          </a:solidFill>
                          <a:effectLst/>
                        </a:rPr>
                        <a:t>L1&gt;1M</a:t>
                      </a:r>
                      <a:endParaRPr lang="fr-FR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2000" dirty="0">
                          <a:solidFill>
                            <a:schemeClr val="tx1"/>
                          </a:solidFill>
                          <a:effectLst/>
                        </a:rPr>
                        <a:t>L1&lt;1M</a:t>
                      </a:r>
                      <a:endParaRPr lang="fr-FR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2000" dirty="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fr-FR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7325746"/>
                  </a:ext>
                </a:extLst>
              </a:tr>
              <a:tr h="3534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2000" dirty="0">
                          <a:solidFill>
                            <a:schemeClr val="tx1"/>
                          </a:solidFill>
                          <a:effectLst/>
                        </a:rPr>
                        <a:t>LANGUES</a:t>
                      </a:r>
                      <a:endParaRPr lang="fr-FR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2000" b="1" dirty="0">
                          <a:solidFill>
                            <a:schemeClr val="tx1"/>
                          </a:solidFill>
                          <a:effectLst/>
                        </a:rPr>
                        <a:t>336</a:t>
                      </a:r>
                      <a:endParaRPr lang="fr-FR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2000" b="1" dirty="0">
                          <a:effectLst/>
                        </a:rPr>
                        <a:t>6 890</a:t>
                      </a:r>
                      <a:endParaRPr lang="fr-FR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2000" b="1" dirty="0">
                          <a:solidFill>
                            <a:schemeClr val="tx1"/>
                          </a:solidFill>
                          <a:effectLst/>
                        </a:rPr>
                        <a:t>7 226</a:t>
                      </a:r>
                      <a:endParaRPr lang="fr-FR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289169"/>
                  </a:ext>
                </a:extLst>
              </a:tr>
              <a:tr h="3534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2000" dirty="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lang="fr-FR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2000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4,6%</a:t>
                      </a:r>
                      <a:endParaRPr lang="fr-FR" sz="24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2000" b="1" dirty="0">
                          <a:effectLst/>
                        </a:rPr>
                        <a:t>95,4%</a:t>
                      </a:r>
                      <a:endParaRPr lang="fr-FR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2000" b="1" dirty="0">
                          <a:solidFill>
                            <a:schemeClr val="tx1"/>
                          </a:solidFill>
                          <a:effectLst/>
                        </a:rPr>
                        <a:t>100%</a:t>
                      </a:r>
                      <a:endParaRPr lang="fr-FR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5120484"/>
                  </a:ext>
                </a:extLst>
              </a:tr>
              <a:tr h="6644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chemeClr val="tx1"/>
                          </a:solidFill>
                          <a:effectLst/>
                        </a:rPr>
                        <a:t>LOCUTEURS</a:t>
                      </a:r>
                      <a:r>
                        <a:rPr lang="fr" sz="2000" dirty="0">
                          <a:solidFill>
                            <a:schemeClr val="tx1"/>
                          </a:solidFill>
                          <a:effectLst/>
                        </a:rPr>
                        <a:t> L1</a:t>
                      </a:r>
                      <a:endParaRPr lang="fr-FR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2000" b="1" dirty="0">
                          <a:solidFill>
                            <a:schemeClr val="tx1"/>
                          </a:solidFill>
                          <a:effectLst/>
                        </a:rPr>
                        <a:t>7 062 906 326</a:t>
                      </a:r>
                      <a:endParaRPr lang="fr-FR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2000" b="1" dirty="0">
                          <a:effectLst/>
                        </a:rPr>
                        <a:t>370 592 893</a:t>
                      </a:r>
                      <a:endParaRPr lang="fr-FR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2000" b="1" dirty="0">
                          <a:solidFill>
                            <a:schemeClr val="tx1"/>
                          </a:solidFill>
                          <a:effectLst/>
                        </a:rPr>
                        <a:t>7 433 499 219</a:t>
                      </a:r>
                      <a:endParaRPr lang="fr-FR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1930740"/>
                  </a:ext>
                </a:extLst>
              </a:tr>
              <a:tr h="3534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2000" dirty="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lang="fr-FR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2000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95,0%</a:t>
                      </a:r>
                      <a:endParaRPr lang="fr-FR" sz="24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2000" b="1" dirty="0">
                          <a:effectLst/>
                        </a:rPr>
                        <a:t>5,0%</a:t>
                      </a:r>
                      <a:endParaRPr lang="fr-FR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2000" b="1" dirty="0">
                          <a:solidFill>
                            <a:schemeClr val="tx1"/>
                          </a:solidFill>
                          <a:effectLst/>
                        </a:rPr>
                        <a:t>100%</a:t>
                      </a:r>
                      <a:endParaRPr lang="fr-FR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9357588"/>
                  </a:ext>
                </a:extLst>
              </a:tr>
            </a:tbl>
          </a:graphicData>
        </a:graphic>
      </p:graphicFrame>
      <p:sp>
        <p:nvSpPr>
          <p:cNvPr id="4" name="ZoneTexte 3">
            <a:extLst>
              <a:ext uri="{FF2B5EF4-FFF2-40B4-BE49-F238E27FC236}">
                <a16:creationId xmlns:a16="http://schemas.microsoft.com/office/drawing/2014/main" id="{96A4CD4E-94B8-43E3-84CB-356A1E35F18B}"/>
              </a:ext>
            </a:extLst>
          </p:cNvPr>
          <p:cNvSpPr txBox="1"/>
          <p:nvPr/>
        </p:nvSpPr>
        <p:spPr>
          <a:xfrm>
            <a:off x="2270276" y="5667891"/>
            <a:ext cx="6231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" dirty="0"/>
              <a:t>Source : Ethnologue 2024, avant de regrouper les macro-langages</a:t>
            </a:r>
          </a:p>
        </p:txBody>
      </p:sp>
      <p:pic>
        <p:nvPicPr>
          <p:cNvPr id="7170" name="Picture 2" descr="Difference Between a Balanced and Unbalanced Rating Scales – Data Force">
            <a:extLst>
              <a:ext uri="{FF2B5EF4-FFF2-40B4-BE49-F238E27FC236}">
                <a16:creationId xmlns:a16="http://schemas.microsoft.com/office/drawing/2014/main" id="{4BBEF49D-794D-471A-BC03-A278F123B7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4207" y="1005443"/>
            <a:ext cx="2590800" cy="176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47E82F80-45B0-4A7F-B5F1-10B37AAD057A}"/>
              </a:ext>
            </a:extLst>
          </p:cNvPr>
          <p:cNvSpPr txBox="1"/>
          <p:nvPr/>
        </p:nvSpPr>
        <p:spPr>
          <a:xfrm>
            <a:off x="5179894" y="1886505"/>
            <a:ext cx="8514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" sz="1200" b="1" dirty="0"/>
              <a:t>Langues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123BD5C-031C-4170-AF2E-CB4F654FCA3F}"/>
              </a:ext>
            </a:extLst>
          </p:cNvPr>
          <p:cNvSpPr txBox="1"/>
          <p:nvPr/>
        </p:nvSpPr>
        <p:spPr>
          <a:xfrm>
            <a:off x="6160655" y="1916454"/>
            <a:ext cx="8061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" sz="1200" b="1" dirty="0"/>
              <a:t>Locuteurs</a:t>
            </a:r>
          </a:p>
        </p:txBody>
      </p:sp>
    </p:spTree>
    <p:extLst>
      <p:ext uri="{BB962C8B-B14F-4D97-AF65-F5344CB8AC3E}">
        <p14:creationId xmlns:p14="http://schemas.microsoft.com/office/powerpoint/2010/main" val="1100704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9EC00EB0-3488-4D39-905B-6520A0CFAD6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9623681"/>
              </p:ext>
            </p:extLst>
          </p:nvPr>
        </p:nvGraphicFramePr>
        <p:xfrm>
          <a:off x="502738" y="1385455"/>
          <a:ext cx="10196946" cy="34151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958B4675-99E7-43C2-8A22-7AD5C8AE2836}"/>
              </a:ext>
            </a:extLst>
          </p:cNvPr>
          <p:cNvSpPr/>
          <p:nvPr/>
        </p:nvSpPr>
        <p:spPr>
          <a:xfrm>
            <a:off x="1113127" y="4800600"/>
            <a:ext cx="89530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" dirty="0">
                <a:solidFill>
                  <a:srgbClr val="000000"/>
                </a:solidFill>
                <a:latin typeface="Calibri" panose="020F0502020204030204" pitchFamily="34" charset="0"/>
              </a:rPr>
              <a:t>7613 	6267</a:t>
            </a:r>
            <a:r>
              <a:rPr lang="fr" dirty="0"/>
              <a:t>             </a:t>
            </a:r>
            <a:r>
              <a:rPr lang="fr" dirty="0">
                <a:solidFill>
                  <a:srgbClr val="000000"/>
                </a:solidFill>
                <a:latin typeface="Calibri" panose="020F0502020204030204" pitchFamily="34" charset="0"/>
              </a:rPr>
              <a:t>5189</a:t>
            </a:r>
            <a:r>
              <a:rPr lang="fr" dirty="0"/>
              <a:t>           </a:t>
            </a:r>
            <a:r>
              <a:rPr lang="fr" dirty="0">
                <a:solidFill>
                  <a:srgbClr val="000000"/>
                </a:solidFill>
                <a:latin typeface="Calibri" panose="020F0502020204030204" pitchFamily="34" charset="0"/>
              </a:rPr>
              <a:t>3205</a:t>
            </a:r>
            <a:r>
              <a:rPr lang="fr" dirty="0"/>
              <a:t>          </a:t>
            </a:r>
            <a:r>
              <a:rPr lang="fr" dirty="0">
                <a:solidFill>
                  <a:srgbClr val="000000"/>
                </a:solidFill>
                <a:latin typeface="Calibri" panose="020F0502020204030204" pitchFamily="34" charset="0"/>
              </a:rPr>
              <a:t>1406</a:t>
            </a:r>
            <a:r>
              <a:rPr lang="fr" dirty="0"/>
              <a:t>              </a:t>
            </a:r>
            <a:r>
              <a:rPr lang="fr" dirty="0">
                <a:solidFill>
                  <a:srgbClr val="000000"/>
                </a:solidFill>
                <a:latin typeface="Calibri" panose="020F0502020204030204" pitchFamily="34" charset="0"/>
              </a:rPr>
              <a:t>447</a:t>
            </a:r>
            <a:r>
              <a:rPr lang="fr" dirty="0"/>
              <a:t>             </a:t>
            </a:r>
            <a:r>
              <a:rPr lang="fr" dirty="0">
                <a:solidFill>
                  <a:srgbClr val="000000"/>
                </a:solidFill>
                <a:latin typeface="Calibri" panose="020F0502020204030204" pitchFamily="34" charset="0"/>
              </a:rPr>
              <a:t>125</a:t>
            </a:r>
            <a:r>
              <a:rPr lang="fr" dirty="0"/>
              <a:t>             </a:t>
            </a:r>
            <a:r>
              <a:rPr lang="fr" dirty="0">
                <a:solidFill>
                  <a:srgbClr val="000000"/>
                </a:solidFill>
                <a:latin typeface="Calibri" panose="020F0502020204030204" pitchFamily="34" charset="0"/>
              </a:rPr>
              <a:t>15</a:t>
            </a:r>
            <a:r>
              <a:rPr lang="fr" dirty="0"/>
              <a:t>                  </a:t>
            </a:r>
            <a:r>
              <a:rPr lang="fr" dirty="0">
                <a:solidFill>
                  <a:srgbClr val="000000"/>
                </a:solidFill>
                <a:latin typeface="Calibri" panose="020F0502020204030204" pitchFamily="34" charset="0"/>
              </a:rPr>
              <a:t>2</a:t>
            </a:r>
            <a:r>
              <a:rPr lang="fr" dirty="0"/>
              <a:t> 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27DC2AFF-D381-4E71-BD4A-CA8EC5B8A689}"/>
              </a:ext>
            </a:extLst>
          </p:cNvPr>
          <p:cNvSpPr txBox="1"/>
          <p:nvPr/>
        </p:nvSpPr>
        <p:spPr>
          <a:xfrm>
            <a:off x="6096000" y="4097438"/>
            <a:ext cx="460368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                                                                                                                             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AC4A3E1-DB7E-4ADE-A798-61FA3BA295D4}"/>
              </a:ext>
            </a:extLst>
          </p:cNvPr>
          <p:cNvSpPr txBox="1"/>
          <p:nvPr/>
        </p:nvSpPr>
        <p:spPr>
          <a:xfrm>
            <a:off x="659757" y="5602147"/>
            <a:ext cx="9818585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b="1" dirty="0"/>
              <a:t>Hypothèse simplificatrice : les langues de plus d’un million de locuteurs ont une existence numérique</a:t>
            </a:r>
          </a:p>
          <a:p>
            <a:endParaRPr lang="fr-FR" b="1" dirty="0"/>
          </a:p>
          <a:p>
            <a:r>
              <a:rPr lang="fr-FR" b="1" dirty="0"/>
              <a:t>Il y a bien sûr des exceptions des 2 côtés mais c’est une vérité statistique approximative </a:t>
            </a:r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A4AC4199-5EED-4750-AC87-27E7AD29D9D5}"/>
              </a:ext>
            </a:extLst>
          </p:cNvPr>
          <p:cNvCxnSpPr/>
          <p:nvPr/>
        </p:nvCxnSpPr>
        <p:spPr>
          <a:xfrm>
            <a:off x="5833641" y="1990846"/>
            <a:ext cx="2338086" cy="1990845"/>
          </a:xfrm>
          <a:prstGeom prst="straightConnector1">
            <a:avLst/>
          </a:prstGeom>
          <a:ln w="44450">
            <a:solidFill>
              <a:schemeClr val="accent4">
                <a:lumMod val="20000"/>
                <a:lumOff val="80000"/>
              </a:schemeClr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0095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>
            <a:off x="5161766" y="855287"/>
            <a:ext cx="2194560" cy="731520"/>
          </a:xfrm>
          <a:prstGeom prst="trapezoid">
            <a:avLst/>
          </a:prstGeom>
          <a:solidFill>
            <a:srgbClr val="E6C8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rgbClr val="FFFF00"/>
                </a:solidFill>
              </a:rPr>
              <a:t>LLM</a:t>
            </a:r>
            <a:endParaRPr b="1" dirty="0">
              <a:solidFill>
                <a:srgbClr val="FFFF00"/>
              </a:solidFill>
            </a:endParaRPr>
          </a:p>
        </p:txBody>
      </p:sp>
      <p:sp>
        <p:nvSpPr>
          <p:cNvPr id="3" name="Trapezoid 2"/>
          <p:cNvSpPr/>
          <p:nvPr/>
        </p:nvSpPr>
        <p:spPr>
          <a:xfrm>
            <a:off x="4837433" y="1678247"/>
            <a:ext cx="2852928" cy="731520"/>
          </a:xfrm>
          <a:prstGeom prst="trapezoid">
            <a:avLst/>
          </a:prstGeom>
          <a:solidFill>
            <a:srgbClr val="D7BEFA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rgbClr val="00B050"/>
                </a:solidFill>
              </a:rPr>
              <a:t>CORPUS</a:t>
            </a:r>
            <a:endParaRPr sz="2400" b="1" dirty="0">
              <a:solidFill>
                <a:srgbClr val="00B050"/>
              </a:solidFill>
            </a:endParaRPr>
          </a:p>
        </p:txBody>
      </p:sp>
      <p:sp>
        <p:nvSpPr>
          <p:cNvPr id="4" name="Trapezoid 3"/>
          <p:cNvSpPr/>
          <p:nvPr/>
        </p:nvSpPr>
        <p:spPr>
          <a:xfrm>
            <a:off x="4541520" y="2573251"/>
            <a:ext cx="3511296" cy="731520"/>
          </a:xfrm>
          <a:prstGeom prst="trapezoid">
            <a:avLst/>
          </a:prstGeom>
          <a:solidFill>
            <a:srgbClr val="C8B4F5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chemeClr val="accent4">
                    <a:lumMod val="50000"/>
                  </a:schemeClr>
                </a:solidFill>
              </a:rPr>
              <a:t>DÉCOUVRABILITÉ</a:t>
            </a:r>
            <a:endParaRPr sz="20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Trapezoid 4"/>
          <p:cNvSpPr/>
          <p:nvPr/>
        </p:nvSpPr>
        <p:spPr>
          <a:xfrm>
            <a:off x="4212336" y="3506848"/>
            <a:ext cx="4169664" cy="731520"/>
          </a:xfrm>
          <a:prstGeom prst="trapezoid">
            <a:avLst/>
          </a:prstGeom>
          <a:solidFill>
            <a:srgbClr val="B9AAF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rgbClr val="7030A0"/>
                </a:solidFill>
              </a:rPr>
              <a:t>CONTENUS</a:t>
            </a:r>
            <a:endParaRPr sz="2400" b="1" dirty="0">
              <a:solidFill>
                <a:srgbClr val="7030A0"/>
              </a:solidFill>
            </a:endParaRPr>
          </a:p>
        </p:txBody>
      </p:sp>
      <p:sp>
        <p:nvSpPr>
          <p:cNvPr id="6" name="Trapezoid 5"/>
          <p:cNvSpPr/>
          <p:nvPr/>
        </p:nvSpPr>
        <p:spPr>
          <a:xfrm>
            <a:off x="3883152" y="4480560"/>
            <a:ext cx="4828032" cy="731520"/>
          </a:xfrm>
          <a:prstGeom prst="trapezoid">
            <a:avLst/>
          </a:prstGeom>
          <a:solidFill>
            <a:srgbClr val="AAA0EB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7" name="Trapezoid 6"/>
          <p:cNvSpPr/>
          <p:nvPr/>
        </p:nvSpPr>
        <p:spPr>
          <a:xfrm>
            <a:off x="3515846" y="5303520"/>
            <a:ext cx="5486400" cy="731520"/>
          </a:xfrm>
          <a:prstGeom prst="trapezoid">
            <a:avLst/>
          </a:prstGeom>
          <a:solidFill>
            <a:srgbClr val="9B96E6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EXISTENCE NUMÉRIQUE (UNICODE)</a:t>
            </a:r>
            <a:endParaRPr sz="2400" b="1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EAF41E4-ACAD-4079-AE83-A83F7F62B68C}"/>
              </a:ext>
            </a:extLst>
          </p:cNvPr>
          <p:cNvSpPr txBox="1"/>
          <p:nvPr/>
        </p:nvSpPr>
        <p:spPr>
          <a:xfrm>
            <a:off x="4410655" y="4565303"/>
            <a:ext cx="3696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/>
              <a:t>SUPPORT TECHNOLOGIQUE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2F774F6-6AF6-4872-B9BC-D30AF0DF4CB3}"/>
              </a:ext>
            </a:extLst>
          </p:cNvPr>
          <p:cNvSpPr/>
          <p:nvPr/>
        </p:nvSpPr>
        <p:spPr>
          <a:xfrm>
            <a:off x="1662545" y="6195753"/>
            <a:ext cx="9066900" cy="186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F2C1C3CA-18E2-4B1E-A66C-23986DA21992}"/>
              </a:ext>
            </a:extLst>
          </p:cNvPr>
          <p:cNvSpPr txBox="1"/>
          <p:nvPr/>
        </p:nvSpPr>
        <p:spPr>
          <a:xfrm>
            <a:off x="9512348" y="5442529"/>
            <a:ext cx="2434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750 estimation OBDILCI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AFB089B1-7C68-4F92-8E56-1420F7C71924}"/>
              </a:ext>
            </a:extLst>
          </p:cNvPr>
          <p:cNvSpPr txBox="1"/>
          <p:nvPr/>
        </p:nvSpPr>
        <p:spPr>
          <a:xfrm>
            <a:off x="11129818" y="6104374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7500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41B53ED-2F02-4089-BD3A-848BA55FD5C8}"/>
              </a:ext>
            </a:extLst>
          </p:cNvPr>
          <p:cNvSpPr txBox="1"/>
          <p:nvPr/>
        </p:nvSpPr>
        <p:spPr>
          <a:xfrm>
            <a:off x="8876144" y="4660670"/>
            <a:ext cx="2184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250 Google Translate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BB67B3DF-B7C9-47A3-8078-EC6C5C056C72}"/>
              </a:ext>
            </a:extLst>
          </p:cNvPr>
          <p:cNvSpPr txBox="1"/>
          <p:nvPr/>
        </p:nvSpPr>
        <p:spPr>
          <a:xfrm>
            <a:off x="8517221" y="3694145"/>
            <a:ext cx="1553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343 </a:t>
            </a:r>
            <a:r>
              <a:rPr lang="fr-FR" b="1" dirty="0" err="1"/>
              <a:t>Wikipedia</a:t>
            </a:r>
            <a:endParaRPr lang="fr-FR" b="1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6ED7CC7A-AF6C-4E70-A3F5-4C9C22B3A201}"/>
              </a:ext>
            </a:extLst>
          </p:cNvPr>
          <p:cNvSpPr txBox="1"/>
          <p:nvPr/>
        </p:nvSpPr>
        <p:spPr>
          <a:xfrm>
            <a:off x="8169209" y="2704792"/>
            <a:ext cx="696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100 ?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8B1508CD-8CAA-4DB1-B996-39BE1B571EB4}"/>
              </a:ext>
            </a:extLst>
          </p:cNvPr>
          <p:cNvSpPr txBox="1"/>
          <p:nvPr/>
        </p:nvSpPr>
        <p:spPr>
          <a:xfrm>
            <a:off x="7789763" y="1930615"/>
            <a:ext cx="526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50?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A83F21DE-A259-4406-BAEA-B77C80D59B72}"/>
              </a:ext>
            </a:extLst>
          </p:cNvPr>
          <p:cNvSpPr txBox="1"/>
          <p:nvPr/>
        </p:nvSpPr>
        <p:spPr>
          <a:xfrm>
            <a:off x="7427308" y="1015822"/>
            <a:ext cx="526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20?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F7EEFE8A-E551-4CEB-A43B-BEAA67D5AB23}"/>
              </a:ext>
            </a:extLst>
          </p:cNvPr>
          <p:cNvSpPr txBox="1"/>
          <p:nvPr/>
        </p:nvSpPr>
        <p:spPr>
          <a:xfrm>
            <a:off x="332509" y="508000"/>
            <a:ext cx="3307893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b="1" dirty="0"/>
              <a:t>LES NIVEAUX DE NUMÉRISATION</a:t>
            </a:r>
            <a:br>
              <a:rPr lang="fr-FR" b="1" dirty="0"/>
            </a:br>
            <a:r>
              <a:rPr lang="fr-FR" b="1" dirty="0"/>
              <a:t>DES LANGUES</a:t>
            </a:r>
          </a:p>
        </p:txBody>
      </p:sp>
      <p:sp>
        <p:nvSpPr>
          <p:cNvPr id="20" name="Flèche : bas 19">
            <a:extLst>
              <a:ext uri="{FF2B5EF4-FFF2-40B4-BE49-F238E27FC236}">
                <a16:creationId xmlns:a16="http://schemas.microsoft.com/office/drawing/2014/main" id="{F3460175-F42B-432D-8705-70EBEA47EADE}"/>
              </a:ext>
            </a:extLst>
          </p:cNvPr>
          <p:cNvSpPr/>
          <p:nvPr/>
        </p:nvSpPr>
        <p:spPr>
          <a:xfrm rot="10800000">
            <a:off x="2189018" y="1246909"/>
            <a:ext cx="286327" cy="4948844"/>
          </a:xfrm>
          <a:prstGeom prst="downArrow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9" grpId="0"/>
      <p:bldP spid="10" grpId="0" animBg="1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st-ce que la taille, ça compte vraiment ?">
            <a:extLst>
              <a:ext uri="{FF2B5EF4-FFF2-40B4-BE49-F238E27FC236}">
                <a16:creationId xmlns:a16="http://schemas.microsoft.com/office/drawing/2014/main" id="{B9A271DE-136B-4F2E-A071-5A115D70C8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767" y="2452688"/>
            <a:ext cx="10023676" cy="4181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EBCF2053-B3CC-49EC-9027-1817C95C5B68}"/>
              </a:ext>
            </a:extLst>
          </p:cNvPr>
          <p:cNvSpPr txBox="1"/>
          <p:nvPr/>
        </p:nvSpPr>
        <p:spPr>
          <a:xfrm>
            <a:off x="108758" y="972274"/>
            <a:ext cx="111186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/>
              <a:t>POUR CONCLURE : DANS CE DOMAINE </a:t>
            </a:r>
            <a:r>
              <a:rPr lang="fr-F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TAILLE COMPTE 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</a:t>
            </a:r>
            <a:r>
              <a:rPr lang="fr-FR" sz="2400" b="1" dirty="0"/>
              <a:t>NORMEMENT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8B6A897-6046-D9C5-02B9-C37DB99127D0}"/>
              </a:ext>
            </a:extLst>
          </p:cNvPr>
          <p:cNvSpPr txBox="1"/>
          <p:nvPr/>
        </p:nvSpPr>
        <p:spPr>
          <a:xfrm>
            <a:off x="3047281" y="3244334"/>
            <a:ext cx="60945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effectLst/>
              </a:rPr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222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857B646F-3AFC-02ED-B134-058FE493DB01}"/>
              </a:ext>
            </a:extLst>
          </p:cNvPr>
          <p:cNvSpPr txBox="1"/>
          <p:nvPr/>
        </p:nvSpPr>
        <p:spPr>
          <a:xfrm>
            <a:off x="3047281" y="3244334"/>
            <a:ext cx="60945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effectLst/>
              </a:rPr>
              <a:t> </a:t>
            </a:r>
            <a:endParaRPr lang="en-US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AD37555-146A-C6DD-3CAA-5C500B909DFE}"/>
              </a:ext>
            </a:extLst>
          </p:cNvPr>
          <p:cNvSpPr txBox="1"/>
          <p:nvPr/>
        </p:nvSpPr>
        <p:spPr>
          <a:xfrm>
            <a:off x="3047281" y="3244334"/>
            <a:ext cx="60945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>
                <a:effectLst/>
              </a:rPr>
              <a:t> </a:t>
            </a:r>
            <a:endParaRPr lang="en-US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06EA872-CE16-A1F6-4AD7-75F12BFBCE5B}"/>
              </a:ext>
            </a:extLst>
          </p:cNvPr>
          <p:cNvSpPr txBox="1"/>
          <p:nvPr/>
        </p:nvSpPr>
        <p:spPr>
          <a:xfrm>
            <a:off x="3047281" y="3244334"/>
            <a:ext cx="60945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effectLst/>
              </a:rPr>
              <a:t> </a:t>
            </a:r>
            <a:endParaRPr lang="en-US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4849CAB4-0B18-A3FA-0F8D-8405BB3B69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2648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69002A93-71F8-8794-3BA7-699DF7E0BC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71269"/>
            <a:ext cx="12192000" cy="807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1023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>
            <a:off x="5161766" y="855287"/>
            <a:ext cx="2194560" cy="731520"/>
          </a:xfrm>
          <a:prstGeom prst="trapezoid">
            <a:avLst/>
          </a:prstGeom>
          <a:solidFill>
            <a:srgbClr val="E6C8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FF0000"/>
                </a:solidFill>
              </a:rPr>
              <a:t>NIVEAU MAX + PIVOT</a:t>
            </a:r>
            <a:endParaRPr lang="fr-FR" sz="1100" b="1" dirty="0">
              <a:solidFill>
                <a:srgbClr val="FF0000"/>
              </a:solidFill>
            </a:endParaRPr>
          </a:p>
        </p:txBody>
      </p:sp>
      <p:sp>
        <p:nvSpPr>
          <p:cNvPr id="3" name="Trapezoid 2"/>
          <p:cNvSpPr/>
          <p:nvPr/>
        </p:nvSpPr>
        <p:spPr>
          <a:xfrm>
            <a:off x="4837433" y="1678247"/>
            <a:ext cx="2852928" cy="731520"/>
          </a:xfrm>
          <a:prstGeom prst="trapezoid">
            <a:avLst/>
          </a:prstGeom>
          <a:solidFill>
            <a:srgbClr val="D7BEFA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rgbClr val="00B050"/>
                </a:solidFill>
              </a:rPr>
              <a:t>NIVEAU MAX</a:t>
            </a:r>
          </a:p>
        </p:txBody>
      </p:sp>
      <p:sp>
        <p:nvSpPr>
          <p:cNvPr id="4" name="Trapezoid 3"/>
          <p:cNvSpPr/>
          <p:nvPr/>
        </p:nvSpPr>
        <p:spPr>
          <a:xfrm>
            <a:off x="4541520" y="2573251"/>
            <a:ext cx="3511296" cy="731520"/>
          </a:xfrm>
          <a:prstGeom prst="trapezoid">
            <a:avLst/>
          </a:prstGeom>
          <a:solidFill>
            <a:srgbClr val="C8B4F5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chemeClr val="accent4">
                    <a:lumMod val="50000"/>
                  </a:schemeClr>
                </a:solidFill>
              </a:rPr>
              <a:t>BON NIVEAU</a:t>
            </a:r>
          </a:p>
        </p:txBody>
      </p:sp>
      <p:sp>
        <p:nvSpPr>
          <p:cNvPr id="5" name="Trapezoid 4"/>
          <p:cNvSpPr/>
          <p:nvPr/>
        </p:nvSpPr>
        <p:spPr>
          <a:xfrm>
            <a:off x="4212336" y="3506848"/>
            <a:ext cx="4169664" cy="731520"/>
          </a:xfrm>
          <a:prstGeom prst="trapezoid">
            <a:avLst/>
          </a:prstGeom>
          <a:solidFill>
            <a:srgbClr val="B9AAF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rgbClr val="7030A0"/>
                </a:solidFill>
              </a:rPr>
              <a:t>ACCEPTABLE MAIS NON ROBUSTE</a:t>
            </a:r>
          </a:p>
        </p:txBody>
      </p:sp>
      <p:sp>
        <p:nvSpPr>
          <p:cNvPr id="6" name="Trapezoid 5"/>
          <p:cNvSpPr/>
          <p:nvPr/>
        </p:nvSpPr>
        <p:spPr>
          <a:xfrm>
            <a:off x="3883152" y="4480560"/>
            <a:ext cx="4828032" cy="731520"/>
          </a:xfrm>
          <a:prstGeom prst="trapezoid">
            <a:avLst/>
          </a:prstGeom>
          <a:solidFill>
            <a:srgbClr val="AAA0EB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EAF41E4-ACAD-4079-AE83-A83F7F62B68C}"/>
              </a:ext>
            </a:extLst>
          </p:cNvPr>
          <p:cNvSpPr txBox="1"/>
          <p:nvPr/>
        </p:nvSpPr>
        <p:spPr>
          <a:xfrm>
            <a:off x="3874809" y="4433523"/>
            <a:ext cx="48168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b="1" dirty="0"/>
              <a:t>LANGUES AFRICAINES MIEUX</a:t>
            </a:r>
          </a:p>
          <a:p>
            <a:pPr algn="ctr"/>
            <a:r>
              <a:rPr lang="fr-FR" sz="2400" b="1" dirty="0"/>
              <a:t>REPRÉSENTÉES MAIS NIVEAU FAIBLE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2F774F6-6AF6-4872-B9BC-D30AF0DF4CB3}"/>
              </a:ext>
            </a:extLst>
          </p:cNvPr>
          <p:cNvSpPr/>
          <p:nvPr/>
        </p:nvSpPr>
        <p:spPr>
          <a:xfrm>
            <a:off x="1652308" y="5418750"/>
            <a:ext cx="9066900" cy="186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41B53ED-2F02-4089-BD3A-848BA55FD5C8}"/>
              </a:ext>
            </a:extLst>
          </p:cNvPr>
          <p:cNvSpPr txBox="1"/>
          <p:nvPr/>
        </p:nvSpPr>
        <p:spPr>
          <a:xfrm>
            <a:off x="8875728" y="4472970"/>
            <a:ext cx="18689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/>
              <a:t>Swahili, Yoruba, Hausa</a:t>
            </a:r>
          </a:p>
          <a:p>
            <a:r>
              <a:rPr lang="fr-FR" sz="1400" b="1" dirty="0"/>
              <a:t>Amharique, Zoulou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BB67B3DF-B7C9-47A3-8078-EC6C5C056C72}"/>
              </a:ext>
            </a:extLst>
          </p:cNvPr>
          <p:cNvSpPr txBox="1"/>
          <p:nvPr/>
        </p:nvSpPr>
        <p:spPr>
          <a:xfrm>
            <a:off x="8419619" y="3408853"/>
            <a:ext cx="269477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rgbClr val="660066"/>
                </a:solidFill>
              </a:rPr>
              <a:t>Catalan, Basque, Gallois, Irlandais</a:t>
            </a:r>
          </a:p>
          <a:p>
            <a:r>
              <a:rPr lang="fr-FR" sz="1400" b="1" dirty="0">
                <a:solidFill>
                  <a:srgbClr val="660066"/>
                </a:solidFill>
              </a:rPr>
              <a:t>Breton, Galicien, Luxembourgeois</a:t>
            </a:r>
          </a:p>
          <a:p>
            <a:r>
              <a:rPr lang="fr-FR" sz="1400" b="1" dirty="0">
                <a:solidFill>
                  <a:srgbClr val="660066"/>
                </a:solidFill>
              </a:rPr>
              <a:t>Maltais, Islandais, Letton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6ED7CC7A-AF6C-4E70-A3F5-4C9C22B3A201}"/>
              </a:ext>
            </a:extLst>
          </p:cNvPr>
          <p:cNvSpPr txBox="1"/>
          <p:nvPr/>
        </p:nvSpPr>
        <p:spPr>
          <a:xfrm>
            <a:off x="8131858" y="2505793"/>
            <a:ext cx="387798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chemeClr val="accent4">
                    <a:lumMod val="50000"/>
                  </a:schemeClr>
                </a:solidFill>
              </a:rPr>
              <a:t>Néerlandais, Polonais, Turc, Arabe, Indonésien</a:t>
            </a:r>
          </a:p>
          <a:p>
            <a:r>
              <a:rPr lang="fr-FR" sz="1400" b="1" dirty="0">
                <a:solidFill>
                  <a:schemeClr val="accent4">
                    <a:lumMod val="50000"/>
                  </a:schemeClr>
                </a:solidFill>
              </a:rPr>
              <a:t>Vietnamien, Tchèque, Suédois, Danois, Norvégien</a:t>
            </a:r>
          </a:p>
          <a:p>
            <a:r>
              <a:rPr lang="fr-FR" sz="1400" b="1" dirty="0">
                <a:solidFill>
                  <a:schemeClr val="accent4">
                    <a:lumMod val="50000"/>
                  </a:schemeClr>
                </a:solidFill>
              </a:rPr>
              <a:t>Finnois, Grec, Ukrainien, Hébreu, Thaï.</a:t>
            </a:r>
            <a:r>
              <a:rPr lang="fr-FR" sz="1400" b="1" dirty="0"/>
              <a:t>	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8B1508CD-8CAA-4DB1-B996-39BE1B571EB4}"/>
              </a:ext>
            </a:extLst>
          </p:cNvPr>
          <p:cNvSpPr txBox="1"/>
          <p:nvPr/>
        </p:nvSpPr>
        <p:spPr>
          <a:xfrm>
            <a:off x="7948246" y="1613561"/>
            <a:ext cx="27299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accent6">
                    <a:lumMod val="50000"/>
                  </a:schemeClr>
                </a:solidFill>
              </a:rPr>
              <a:t>Portugais, Italien, Japonais</a:t>
            </a:r>
          </a:p>
          <a:p>
            <a:r>
              <a:rPr lang="fr-FR" b="1" dirty="0">
                <a:solidFill>
                  <a:schemeClr val="accent6">
                    <a:lumMod val="50000"/>
                  </a:schemeClr>
                </a:solidFill>
              </a:rPr>
              <a:t>Coréen, Russe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A83F21DE-A259-4406-BAEA-B77C80D59B72}"/>
              </a:ext>
            </a:extLst>
          </p:cNvPr>
          <p:cNvSpPr txBox="1"/>
          <p:nvPr/>
        </p:nvSpPr>
        <p:spPr>
          <a:xfrm>
            <a:off x="7458470" y="823374"/>
            <a:ext cx="30875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Anglais, Chinois, Espagnol</a:t>
            </a:r>
          </a:p>
          <a:p>
            <a:r>
              <a:rPr lang="fr-FR" b="1" dirty="0">
                <a:solidFill>
                  <a:srgbClr val="FF0000"/>
                </a:solidFill>
              </a:rPr>
              <a:t>Français, Allemand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F7EEFE8A-E551-4CEB-A43B-BEAA67D5AB23}"/>
              </a:ext>
            </a:extLst>
          </p:cNvPr>
          <p:cNvSpPr txBox="1"/>
          <p:nvPr/>
        </p:nvSpPr>
        <p:spPr>
          <a:xfrm>
            <a:off x="561231" y="104478"/>
            <a:ext cx="3255571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b="1" dirty="0"/>
              <a:t>LES NIVEAUX D’INTÉGRATION IA</a:t>
            </a:r>
            <a:br>
              <a:rPr lang="fr-FR" b="1" dirty="0"/>
            </a:br>
            <a:r>
              <a:rPr lang="fr-FR" b="1" dirty="0"/>
              <a:t>DES LANGUES – </a:t>
            </a:r>
            <a:r>
              <a:rPr lang="fr-FR" b="1" dirty="0">
                <a:solidFill>
                  <a:srgbClr val="FF0000"/>
                </a:solidFill>
              </a:rPr>
              <a:t>Source </a:t>
            </a:r>
            <a:r>
              <a:rPr lang="fr-FR" b="1" dirty="0" err="1">
                <a:solidFill>
                  <a:srgbClr val="FF0000"/>
                </a:solidFill>
              </a:rPr>
              <a:t>ChatGPT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20" name="Flèche : bas 19">
            <a:extLst>
              <a:ext uri="{FF2B5EF4-FFF2-40B4-BE49-F238E27FC236}">
                <a16:creationId xmlns:a16="http://schemas.microsoft.com/office/drawing/2014/main" id="{F3460175-F42B-432D-8705-70EBEA47EADE}"/>
              </a:ext>
            </a:extLst>
          </p:cNvPr>
          <p:cNvSpPr/>
          <p:nvPr/>
        </p:nvSpPr>
        <p:spPr>
          <a:xfrm rot="10800000">
            <a:off x="1563306" y="706528"/>
            <a:ext cx="286327" cy="4712222"/>
          </a:xfrm>
          <a:prstGeom prst="downArrow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960AD352-DE35-811E-3477-8278817051AA}"/>
              </a:ext>
            </a:extLst>
          </p:cNvPr>
          <p:cNvSpPr txBox="1"/>
          <p:nvPr/>
        </p:nvSpPr>
        <p:spPr>
          <a:xfrm>
            <a:off x="2464028" y="1010520"/>
            <a:ext cx="2526717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/>
              <a:t>n x 100 milliards de mots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ED5D20C7-69E2-2BAA-2A8F-AFF6DE391C59}"/>
              </a:ext>
            </a:extLst>
          </p:cNvPr>
          <p:cNvSpPr txBox="1"/>
          <p:nvPr/>
        </p:nvSpPr>
        <p:spPr>
          <a:xfrm>
            <a:off x="2252487" y="1782400"/>
            <a:ext cx="2526717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/>
              <a:t>n x 100 milliards de mots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3AAC82E0-A63C-8760-49AD-2A1132F02BAD}"/>
              </a:ext>
            </a:extLst>
          </p:cNvPr>
          <p:cNvSpPr txBox="1"/>
          <p:nvPr/>
        </p:nvSpPr>
        <p:spPr>
          <a:xfrm>
            <a:off x="1919625" y="2641367"/>
            <a:ext cx="2621895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fr-FR" dirty="0"/>
              <a:t>Apprentissage multilingue</a:t>
            </a:r>
          </a:p>
          <a:p>
            <a:r>
              <a:rPr lang="fr-FR" dirty="0"/>
              <a:t>Transfert linguistique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F7740D21-DF92-81CC-0241-982A1EFD367F}"/>
              </a:ext>
            </a:extLst>
          </p:cNvPr>
          <p:cNvSpPr txBox="1"/>
          <p:nvPr/>
        </p:nvSpPr>
        <p:spPr>
          <a:xfrm>
            <a:off x="-16739" y="1825044"/>
            <a:ext cx="1669047" cy="369332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6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6">
                  <a:lumMod val="60000"/>
                  <a:lumOff val="4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 wrap="none" rtlCol="0">
            <a:spAutoFit/>
          </a:bodyPr>
          <a:lstStyle/>
          <a:p>
            <a:r>
              <a:rPr lang="es-US" b="1" dirty="0"/>
              <a:t>SOUVERAINETÉ</a:t>
            </a:r>
            <a:endParaRPr lang="en-US" b="1" dirty="0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48974BB0-D9FF-B5FC-F906-B53E7F5DAD57}"/>
              </a:ext>
            </a:extLst>
          </p:cNvPr>
          <p:cNvSpPr txBox="1"/>
          <p:nvPr/>
        </p:nvSpPr>
        <p:spPr>
          <a:xfrm>
            <a:off x="66358" y="2427094"/>
            <a:ext cx="1496948" cy="369332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wrap="none" rtlCol="0">
            <a:spAutoFit/>
          </a:bodyPr>
          <a:lstStyle/>
          <a:p>
            <a:r>
              <a:rPr lang="es-US" b="1" dirty="0"/>
              <a:t>DÉPENDANCE</a:t>
            </a:r>
            <a:endParaRPr lang="en-US" b="1" dirty="0"/>
          </a:p>
        </p:txBody>
      </p:sp>
      <p:cxnSp>
        <p:nvCxnSpPr>
          <p:cNvPr id="36" name="Connecteur droit avec flèche 35">
            <a:extLst>
              <a:ext uri="{FF2B5EF4-FFF2-40B4-BE49-F238E27FC236}">
                <a16:creationId xmlns:a16="http://schemas.microsoft.com/office/drawing/2014/main" id="{D423FB80-C590-AA7B-3694-8F7B1768D512}"/>
              </a:ext>
            </a:extLst>
          </p:cNvPr>
          <p:cNvCxnSpPr>
            <a:stCxn id="31" idx="0"/>
          </p:cNvCxnSpPr>
          <p:nvPr/>
        </p:nvCxnSpPr>
        <p:spPr>
          <a:xfrm flipH="1" flipV="1">
            <a:off x="817784" y="1184023"/>
            <a:ext cx="1" cy="6410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avec flèche 37">
            <a:extLst>
              <a:ext uri="{FF2B5EF4-FFF2-40B4-BE49-F238E27FC236}">
                <a16:creationId xmlns:a16="http://schemas.microsoft.com/office/drawing/2014/main" id="{54BC1766-13B1-BE66-FE4C-31015732A41E}"/>
              </a:ext>
            </a:extLst>
          </p:cNvPr>
          <p:cNvCxnSpPr>
            <a:stCxn id="32" idx="2"/>
          </p:cNvCxnSpPr>
          <p:nvPr/>
        </p:nvCxnSpPr>
        <p:spPr>
          <a:xfrm>
            <a:off x="814832" y="2796426"/>
            <a:ext cx="2952" cy="23190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ZoneTexte 39">
            <a:extLst>
              <a:ext uri="{FF2B5EF4-FFF2-40B4-BE49-F238E27FC236}">
                <a16:creationId xmlns:a16="http://schemas.microsoft.com/office/drawing/2014/main" id="{F6AB6D23-F4CC-FE7E-E7B9-D9DBBE041C2B}"/>
              </a:ext>
            </a:extLst>
          </p:cNvPr>
          <p:cNvSpPr txBox="1"/>
          <p:nvPr/>
        </p:nvSpPr>
        <p:spPr>
          <a:xfrm>
            <a:off x="640040" y="6208937"/>
            <a:ext cx="110914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>
                <a:highlight>
                  <a:srgbClr val="FFFF00"/>
                </a:highlight>
              </a:rPr>
              <a:t>Souveraineté : capacité d'une langue à produire son propre LLM sans dépendre du transfert depuis l'anglais</a:t>
            </a:r>
            <a:r>
              <a:rPr lang="fr-FR" dirty="0">
                <a:highlight>
                  <a:srgbClr val="FFFF00"/>
                </a:highlight>
              </a:rPr>
              <a:t>.</a:t>
            </a:r>
            <a:endParaRPr lang="en-US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035797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9" grpId="0"/>
      <p:bldP spid="10" grpId="0" animBg="1"/>
      <p:bldP spid="13" grpId="0"/>
      <p:bldP spid="14" grpId="0"/>
      <p:bldP spid="15" grpId="0"/>
      <p:bldP spid="16" grpId="0"/>
      <p:bldP spid="17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15559</TotalTime>
  <Words>690</Words>
  <Application>Microsoft Office PowerPoint</Application>
  <PresentationFormat>Grand écran</PresentationFormat>
  <Paragraphs>144</Paragraphs>
  <Slides>12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9" baseType="lpstr">
      <vt:lpstr>-apple-system</vt:lpstr>
      <vt:lpstr>Aptos</vt:lpstr>
      <vt:lpstr>Arial</vt:lpstr>
      <vt:lpstr>Calibri</vt:lpstr>
      <vt:lpstr>Calibri Light</vt:lpstr>
      <vt:lpstr>Times New Roman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Daniel Pimienta</dc:creator>
  <cp:lastModifiedBy>Daniel Pimienta</cp:lastModifiedBy>
  <cp:revision>19</cp:revision>
  <dcterms:created xsi:type="dcterms:W3CDTF">2025-12-12T09:46:46Z</dcterms:created>
  <dcterms:modified xsi:type="dcterms:W3CDTF">2026-06-26T17:59:30Z</dcterms:modified>
</cp:coreProperties>
</file>