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532" r:id="rId3"/>
    <p:sldId id="258" r:id="rId4"/>
    <p:sldId id="527" r:id="rId5"/>
    <p:sldId id="528" r:id="rId6"/>
    <p:sldId id="531" r:id="rId7"/>
    <p:sldId id="529" r:id="rId8"/>
    <p:sldId id="530" r:id="rId9"/>
    <p:sldId id="533" r:id="rId10"/>
    <p:sldId id="534" r:id="rId11"/>
    <p:sldId id="535" r:id="rId12"/>
    <p:sldId id="536" r:id="rId13"/>
    <p:sldId id="537" r:id="rId14"/>
    <p:sldId id="538" r:id="rId15"/>
    <p:sldId id="539" r:id="rId16"/>
    <p:sldId id="540" r:id="rId17"/>
    <p:sldId id="541" r:id="rId18"/>
    <p:sldId id="542" r:id="rId19"/>
    <p:sldId id="511" r:id="rId20"/>
    <p:sldId id="510" r:id="rId21"/>
    <p:sldId id="512" r:id="rId22"/>
    <p:sldId id="513" r:id="rId23"/>
    <p:sldId id="514" r:id="rId24"/>
    <p:sldId id="545" r:id="rId25"/>
    <p:sldId id="544" r:id="rId26"/>
    <p:sldId id="519" r:id="rId27"/>
    <p:sldId id="518" r:id="rId28"/>
    <p:sldId id="515" r:id="rId29"/>
    <p:sldId id="546" r:id="rId30"/>
    <p:sldId id="548" r:id="rId31"/>
    <p:sldId id="547" r:id="rId32"/>
    <p:sldId id="543" r:id="rId33"/>
    <p:sldId id="505" r:id="rId34"/>
    <p:sldId id="262" r:id="rId35"/>
    <p:sldId id="508" r:id="rId36"/>
    <p:sldId id="526" r:id="rId37"/>
    <p:sldId id="523" r:id="rId38"/>
    <p:sldId id="259" r:id="rId39"/>
    <p:sldId id="524" r:id="rId40"/>
    <p:sldId id="257" r:id="rId41"/>
    <p:sldId id="525" r:id="rId42"/>
    <p:sldId id="507" r:id="rId4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510"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oleObject" Target="file:///C:\doc\Proyectos\Lenguas-Culturas\LC2025\FR\D&#233;moLangu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doc\Proyectos\Lenguas-Culturas\LC2025\FR\D&#233;moLangue.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 sz="1800" b="1" i="0" baseline="0" dirty="0">
                <a:effectLst/>
              </a:rPr>
              <a:t>NOMBRE DE LANGUES PAR RAPPORT AU NOMBRE DE LOCUTEURS</a:t>
            </a:r>
            <a:endParaRPr lang="fr-FR"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0"/>
          <c:order val="0"/>
          <c:spPr>
            <a:ln w="28575" cap="rnd">
              <a:solidFill>
                <a:schemeClr val="accent1"/>
              </a:solidFill>
              <a:round/>
            </a:ln>
            <a:effectLst/>
          </c:spPr>
          <c:marker>
            <c:symbol val="none"/>
          </c:marker>
          <c:cat>
            <c:strRef>
              <c:f>Table_of_Languages!$K$3:$K$11</c:f>
              <c:strCache>
                <c:ptCount val="9"/>
                <c:pt idx="0">
                  <c:v>TOTAL</c:v>
                </c:pt>
                <c:pt idx="1">
                  <c:v>L1+L2 &gt; 100</c:v>
                </c:pt>
                <c:pt idx="2">
                  <c:v>L1+L2 &gt; 1K</c:v>
                </c:pt>
                <c:pt idx="3">
                  <c:v>L1+L2 &gt; 10K</c:v>
                </c:pt>
                <c:pt idx="4">
                  <c:v>L1+L2 &gt; 100K</c:v>
                </c:pt>
                <c:pt idx="5">
                  <c:v>L1+L2 &gt; 1M</c:v>
                </c:pt>
                <c:pt idx="6">
                  <c:v>L1+L2 &gt; 10M</c:v>
                </c:pt>
                <c:pt idx="7">
                  <c:v>L1+L2 &gt; 100M</c:v>
                </c:pt>
                <c:pt idx="8">
                  <c:v>L1+L2 &gt; 1G</c:v>
                </c:pt>
              </c:strCache>
            </c:strRef>
          </c:cat>
          <c:val>
            <c:numRef>
              <c:f>Table_of_Languages!$L$3:$L$11</c:f>
              <c:numCache>
                <c:formatCode>General</c:formatCode>
                <c:ptCount val="9"/>
                <c:pt idx="0">
                  <c:v>7613</c:v>
                </c:pt>
                <c:pt idx="1">
                  <c:v>6267</c:v>
                </c:pt>
                <c:pt idx="2">
                  <c:v>5189</c:v>
                </c:pt>
                <c:pt idx="3">
                  <c:v>3205</c:v>
                </c:pt>
                <c:pt idx="4">
                  <c:v>1406</c:v>
                </c:pt>
                <c:pt idx="5">
                  <c:v>447</c:v>
                </c:pt>
                <c:pt idx="6">
                  <c:v>125</c:v>
                </c:pt>
                <c:pt idx="7">
                  <c:v>15</c:v>
                </c:pt>
                <c:pt idx="8">
                  <c:v>2</c:v>
                </c:pt>
              </c:numCache>
            </c:numRef>
          </c:val>
          <c:smooth val="0"/>
          <c:extLst>
            <c:ext xmlns:c16="http://schemas.microsoft.com/office/drawing/2014/chart" uri="{C3380CC4-5D6E-409C-BE32-E72D297353CC}">
              <c16:uniqueId val="{00000000-5376-41A1-B709-F84A0DD1E413}"/>
            </c:ext>
          </c:extLst>
        </c:ser>
        <c:dLbls>
          <c:showLegendKey val="0"/>
          <c:showVal val="0"/>
          <c:showCatName val="0"/>
          <c:showSerName val="0"/>
          <c:showPercent val="0"/>
          <c:showBubbleSize val="0"/>
        </c:dLbls>
        <c:smooth val="0"/>
        <c:axId val="531267152"/>
        <c:axId val="525323312"/>
      </c:lineChart>
      <c:catAx>
        <c:axId val="531267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fr-FR"/>
          </a:p>
        </c:txPr>
        <c:crossAx val="525323312"/>
        <c:crosses val="autoZero"/>
        <c:auto val="1"/>
        <c:lblAlgn val="ctr"/>
        <c:lblOffset val="100"/>
        <c:noMultiLvlLbl val="0"/>
      </c:catAx>
      <c:valAx>
        <c:axId val="525323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31267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 sz="2800" b="1" i="0" baseline="0" dirty="0">
                <a:effectLst/>
              </a:rPr>
              <a:t>LANGUES AVEC EXISTENCE NUMERIQUE</a:t>
            </a:r>
            <a:endParaRPr lang="fr-FR" sz="20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4.1211554910656582E-2"/>
          <c:y val="0.17468745836560381"/>
          <c:w val="0.94508826466277251"/>
          <c:h val="0.72313444963537421"/>
        </c:manualLayout>
      </c:layout>
      <c:lineChart>
        <c:grouping val="standard"/>
        <c:varyColors val="0"/>
        <c:ser>
          <c:idx val="0"/>
          <c:order val="0"/>
          <c:spPr>
            <a:ln w="28575" cap="rnd">
              <a:solidFill>
                <a:schemeClr val="accent1"/>
              </a:solidFill>
              <a:round/>
            </a:ln>
            <a:effectLst/>
          </c:spPr>
          <c:marker>
            <c:symbol val="none"/>
          </c:marker>
          <c:cat>
            <c:strRef>
              <c:f>Table_of_Languages!$K$3:$K$11</c:f>
              <c:strCache>
                <c:ptCount val="9"/>
                <c:pt idx="0">
                  <c:v>TOTAL</c:v>
                </c:pt>
                <c:pt idx="1">
                  <c:v>L1+L2 &gt; 100</c:v>
                </c:pt>
                <c:pt idx="2">
                  <c:v>L1+L2 &gt; 1K</c:v>
                </c:pt>
                <c:pt idx="3">
                  <c:v>L1+L2 &gt; 10K</c:v>
                </c:pt>
                <c:pt idx="4">
                  <c:v>L1+L2 &gt; 100K</c:v>
                </c:pt>
                <c:pt idx="5">
                  <c:v>L1+L2 &gt; 1M</c:v>
                </c:pt>
                <c:pt idx="6">
                  <c:v>L1+L2 &gt; 10M</c:v>
                </c:pt>
                <c:pt idx="7">
                  <c:v>L1+L2 &gt; 100M</c:v>
                </c:pt>
                <c:pt idx="8">
                  <c:v>L1+L2 &gt; 1G</c:v>
                </c:pt>
              </c:strCache>
            </c:strRef>
          </c:cat>
          <c:val>
            <c:numRef>
              <c:f>Table_of_Languages!$L$3:$L$11</c:f>
              <c:numCache>
                <c:formatCode>General</c:formatCode>
                <c:ptCount val="9"/>
                <c:pt idx="0">
                  <c:v>7613</c:v>
                </c:pt>
                <c:pt idx="1">
                  <c:v>6267</c:v>
                </c:pt>
                <c:pt idx="2">
                  <c:v>5189</c:v>
                </c:pt>
                <c:pt idx="3">
                  <c:v>3205</c:v>
                </c:pt>
                <c:pt idx="4">
                  <c:v>1406</c:v>
                </c:pt>
                <c:pt idx="5">
                  <c:v>447</c:v>
                </c:pt>
                <c:pt idx="6">
                  <c:v>125</c:v>
                </c:pt>
                <c:pt idx="7">
                  <c:v>15</c:v>
                </c:pt>
                <c:pt idx="8">
                  <c:v>2</c:v>
                </c:pt>
              </c:numCache>
            </c:numRef>
          </c:val>
          <c:smooth val="0"/>
          <c:extLst>
            <c:ext xmlns:c16="http://schemas.microsoft.com/office/drawing/2014/chart" uri="{C3380CC4-5D6E-409C-BE32-E72D297353CC}">
              <c16:uniqueId val="{00000000-5376-41A1-B709-F84A0DD1E413}"/>
            </c:ext>
          </c:extLst>
        </c:ser>
        <c:dLbls>
          <c:showLegendKey val="0"/>
          <c:showVal val="0"/>
          <c:showCatName val="0"/>
          <c:showSerName val="0"/>
          <c:showPercent val="0"/>
          <c:showBubbleSize val="0"/>
        </c:dLbls>
        <c:smooth val="0"/>
        <c:axId val="531267152"/>
        <c:axId val="525323312"/>
      </c:lineChart>
      <c:catAx>
        <c:axId val="531267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fr-FR"/>
          </a:p>
        </c:txPr>
        <c:crossAx val="525323312"/>
        <c:crosses val="autoZero"/>
        <c:auto val="1"/>
        <c:lblAlgn val="ctr"/>
        <c:lblOffset val="100"/>
        <c:noMultiLvlLbl val="0"/>
      </c:catAx>
      <c:valAx>
        <c:axId val="525323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31267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DD1318-66B7-491A-90F4-C73284DE50A1}" type="datetimeFigureOut">
              <a:rPr lang="fr-FR" smtClean="0"/>
              <a:t>18/01/2026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6CC004-D59B-4BF4-B11E-12D41927B87A}" type="slidenum">
              <a:rPr lang="fr-FR" smtClean="0"/>
              <a:t>‹N°›</a:t>
            </a:fld>
            <a:endParaRPr lang="fr-FR"/>
          </a:p>
        </p:txBody>
      </p:sp>
    </p:spTree>
    <p:extLst>
      <p:ext uri="{BB962C8B-B14F-4D97-AF65-F5344CB8AC3E}">
        <p14:creationId xmlns:p14="http://schemas.microsoft.com/office/powerpoint/2010/main" val="2376556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2D46AC2-9014-4950-98BE-81BF37C8904D}" type="slidenum">
              <a:rPr lang="fr-FR" smtClean="0"/>
              <a:t>37</a:t>
            </a:fld>
            <a:endParaRPr lang="fr-FR"/>
          </a:p>
        </p:txBody>
      </p:sp>
    </p:spTree>
    <p:extLst>
      <p:ext uri="{BB962C8B-B14F-4D97-AF65-F5344CB8AC3E}">
        <p14:creationId xmlns:p14="http://schemas.microsoft.com/office/powerpoint/2010/main" val="1144869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2D46AC2-9014-4950-98BE-81BF37C8904D}" type="slidenum">
              <a:rPr lang="fr-FR" smtClean="0"/>
              <a:t>39</a:t>
            </a:fld>
            <a:endParaRPr lang="fr-FR"/>
          </a:p>
        </p:txBody>
      </p:sp>
    </p:spTree>
    <p:extLst>
      <p:ext uri="{BB962C8B-B14F-4D97-AF65-F5344CB8AC3E}">
        <p14:creationId xmlns:p14="http://schemas.microsoft.com/office/powerpoint/2010/main" val="1634495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41D801-DACF-455E-A922-C7906475286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CF3816D-02F2-4328-90C6-E76D3F8110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F3AF2CF-ED70-462C-90D9-55F01C6FC52B}"/>
              </a:ext>
            </a:extLst>
          </p:cNvPr>
          <p:cNvSpPr>
            <a:spLocks noGrp="1"/>
          </p:cNvSpPr>
          <p:nvPr>
            <p:ph type="dt" sz="half" idx="10"/>
          </p:nvPr>
        </p:nvSpPr>
        <p:spPr/>
        <p:txBody>
          <a:bodyPr/>
          <a:lstStyle/>
          <a:p>
            <a:fld id="{7AF8F2A9-C500-4142-BFD2-22ACFDA421CB}" type="datetimeFigureOut">
              <a:rPr lang="fr-FR" smtClean="0"/>
              <a:t>18/01/2026</a:t>
            </a:fld>
            <a:endParaRPr lang="fr-FR"/>
          </a:p>
        </p:txBody>
      </p:sp>
      <p:sp>
        <p:nvSpPr>
          <p:cNvPr id="5" name="Espace réservé du pied de page 4">
            <a:extLst>
              <a:ext uri="{FF2B5EF4-FFF2-40B4-BE49-F238E27FC236}">
                <a16:creationId xmlns:a16="http://schemas.microsoft.com/office/drawing/2014/main" id="{5C54B96A-24DE-401B-8992-AB6C9D9B825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079CF7D-C42E-4CC5-8852-1DC173A6437A}"/>
              </a:ext>
            </a:extLst>
          </p:cNvPr>
          <p:cNvSpPr>
            <a:spLocks noGrp="1"/>
          </p:cNvSpPr>
          <p:nvPr>
            <p:ph type="sldNum" sz="quarter" idx="12"/>
          </p:nvPr>
        </p:nvSpPr>
        <p:spPr/>
        <p:txBody>
          <a:bodyPr/>
          <a:lstStyle/>
          <a:p>
            <a:fld id="{C6891A62-4846-417C-9A64-9582AE8669A4}" type="slidenum">
              <a:rPr lang="fr-FR" smtClean="0"/>
              <a:t>‹N°›</a:t>
            </a:fld>
            <a:endParaRPr lang="fr-FR"/>
          </a:p>
        </p:txBody>
      </p:sp>
    </p:spTree>
    <p:extLst>
      <p:ext uri="{BB962C8B-B14F-4D97-AF65-F5344CB8AC3E}">
        <p14:creationId xmlns:p14="http://schemas.microsoft.com/office/powerpoint/2010/main" val="486938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0041BA-E9FC-4665-B445-2E3C0AB6A46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65E94D9-0B93-4C28-B503-D3197660C39A}"/>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B4D9075-13F0-4329-8A98-978A255FABC9}"/>
              </a:ext>
            </a:extLst>
          </p:cNvPr>
          <p:cNvSpPr>
            <a:spLocks noGrp="1"/>
          </p:cNvSpPr>
          <p:nvPr>
            <p:ph type="dt" sz="half" idx="10"/>
          </p:nvPr>
        </p:nvSpPr>
        <p:spPr/>
        <p:txBody>
          <a:bodyPr/>
          <a:lstStyle/>
          <a:p>
            <a:fld id="{7AF8F2A9-C500-4142-BFD2-22ACFDA421CB}" type="datetimeFigureOut">
              <a:rPr lang="fr-FR" smtClean="0"/>
              <a:t>18/01/2026</a:t>
            </a:fld>
            <a:endParaRPr lang="fr-FR"/>
          </a:p>
        </p:txBody>
      </p:sp>
      <p:sp>
        <p:nvSpPr>
          <p:cNvPr id="5" name="Espace réservé du pied de page 4">
            <a:extLst>
              <a:ext uri="{FF2B5EF4-FFF2-40B4-BE49-F238E27FC236}">
                <a16:creationId xmlns:a16="http://schemas.microsoft.com/office/drawing/2014/main" id="{8E885198-3BBD-4B8D-8F7C-0FD8AB6467F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2C72CD9-33FF-4F06-93CC-948C6767A5A0}"/>
              </a:ext>
            </a:extLst>
          </p:cNvPr>
          <p:cNvSpPr>
            <a:spLocks noGrp="1"/>
          </p:cNvSpPr>
          <p:nvPr>
            <p:ph type="sldNum" sz="quarter" idx="12"/>
          </p:nvPr>
        </p:nvSpPr>
        <p:spPr/>
        <p:txBody>
          <a:bodyPr/>
          <a:lstStyle/>
          <a:p>
            <a:fld id="{C6891A62-4846-417C-9A64-9582AE8669A4}" type="slidenum">
              <a:rPr lang="fr-FR" smtClean="0"/>
              <a:t>‹N°›</a:t>
            </a:fld>
            <a:endParaRPr lang="fr-FR"/>
          </a:p>
        </p:txBody>
      </p:sp>
    </p:spTree>
    <p:extLst>
      <p:ext uri="{BB962C8B-B14F-4D97-AF65-F5344CB8AC3E}">
        <p14:creationId xmlns:p14="http://schemas.microsoft.com/office/powerpoint/2010/main" val="3516406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DA2B96C-8A07-444F-BC0F-DCEB9D4F853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1A7F0C0-5025-4EF3-ADFC-14AD63D4D0E7}"/>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DE7BF3E-EB02-4825-9660-7B5C78AAE90A}"/>
              </a:ext>
            </a:extLst>
          </p:cNvPr>
          <p:cNvSpPr>
            <a:spLocks noGrp="1"/>
          </p:cNvSpPr>
          <p:nvPr>
            <p:ph type="dt" sz="half" idx="10"/>
          </p:nvPr>
        </p:nvSpPr>
        <p:spPr/>
        <p:txBody>
          <a:bodyPr/>
          <a:lstStyle/>
          <a:p>
            <a:fld id="{7AF8F2A9-C500-4142-BFD2-22ACFDA421CB}" type="datetimeFigureOut">
              <a:rPr lang="fr-FR" smtClean="0"/>
              <a:t>18/01/2026</a:t>
            </a:fld>
            <a:endParaRPr lang="fr-FR"/>
          </a:p>
        </p:txBody>
      </p:sp>
      <p:sp>
        <p:nvSpPr>
          <p:cNvPr id="5" name="Espace réservé du pied de page 4">
            <a:extLst>
              <a:ext uri="{FF2B5EF4-FFF2-40B4-BE49-F238E27FC236}">
                <a16:creationId xmlns:a16="http://schemas.microsoft.com/office/drawing/2014/main" id="{FD0A688F-F25A-4320-8492-F1B7554CA36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C49669E-DA11-4027-9481-7B9D7B3BCA67}"/>
              </a:ext>
            </a:extLst>
          </p:cNvPr>
          <p:cNvSpPr>
            <a:spLocks noGrp="1"/>
          </p:cNvSpPr>
          <p:nvPr>
            <p:ph type="sldNum" sz="quarter" idx="12"/>
          </p:nvPr>
        </p:nvSpPr>
        <p:spPr/>
        <p:txBody>
          <a:bodyPr/>
          <a:lstStyle/>
          <a:p>
            <a:fld id="{C6891A62-4846-417C-9A64-9582AE8669A4}" type="slidenum">
              <a:rPr lang="fr-FR" smtClean="0"/>
              <a:t>‹N°›</a:t>
            </a:fld>
            <a:endParaRPr lang="fr-FR"/>
          </a:p>
        </p:txBody>
      </p:sp>
    </p:spTree>
    <p:extLst>
      <p:ext uri="{BB962C8B-B14F-4D97-AF65-F5344CB8AC3E}">
        <p14:creationId xmlns:p14="http://schemas.microsoft.com/office/powerpoint/2010/main" val="1580540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7E9C01-ACD7-4054-9D0F-ED312D64609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2DF1CEC-710C-4018-A987-C177774BE224}"/>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D8113BE-AFE1-4FD5-A417-786156625AD7}"/>
              </a:ext>
            </a:extLst>
          </p:cNvPr>
          <p:cNvSpPr>
            <a:spLocks noGrp="1"/>
          </p:cNvSpPr>
          <p:nvPr>
            <p:ph type="dt" sz="half" idx="10"/>
          </p:nvPr>
        </p:nvSpPr>
        <p:spPr/>
        <p:txBody>
          <a:bodyPr/>
          <a:lstStyle/>
          <a:p>
            <a:fld id="{7AF8F2A9-C500-4142-BFD2-22ACFDA421CB}" type="datetimeFigureOut">
              <a:rPr lang="fr-FR" smtClean="0"/>
              <a:t>18/01/2026</a:t>
            </a:fld>
            <a:endParaRPr lang="fr-FR"/>
          </a:p>
        </p:txBody>
      </p:sp>
      <p:sp>
        <p:nvSpPr>
          <p:cNvPr id="5" name="Espace réservé du pied de page 4">
            <a:extLst>
              <a:ext uri="{FF2B5EF4-FFF2-40B4-BE49-F238E27FC236}">
                <a16:creationId xmlns:a16="http://schemas.microsoft.com/office/drawing/2014/main" id="{9C3EC354-4EB6-4B10-B079-0508A00BF75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1E05384-7DB4-4384-A49F-A496B6989F77}"/>
              </a:ext>
            </a:extLst>
          </p:cNvPr>
          <p:cNvSpPr>
            <a:spLocks noGrp="1"/>
          </p:cNvSpPr>
          <p:nvPr>
            <p:ph type="sldNum" sz="quarter" idx="12"/>
          </p:nvPr>
        </p:nvSpPr>
        <p:spPr/>
        <p:txBody>
          <a:bodyPr/>
          <a:lstStyle/>
          <a:p>
            <a:fld id="{C6891A62-4846-417C-9A64-9582AE8669A4}" type="slidenum">
              <a:rPr lang="fr-FR" smtClean="0"/>
              <a:t>‹N°›</a:t>
            </a:fld>
            <a:endParaRPr lang="fr-FR"/>
          </a:p>
        </p:txBody>
      </p:sp>
    </p:spTree>
    <p:extLst>
      <p:ext uri="{BB962C8B-B14F-4D97-AF65-F5344CB8AC3E}">
        <p14:creationId xmlns:p14="http://schemas.microsoft.com/office/powerpoint/2010/main" val="2774229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1CA6CF-922C-451E-A277-1C8D09AD4B3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88DAF48-2090-431E-9CB4-B013E939D8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278B7208-1189-4F64-B31C-907966D2B231}"/>
              </a:ext>
            </a:extLst>
          </p:cNvPr>
          <p:cNvSpPr>
            <a:spLocks noGrp="1"/>
          </p:cNvSpPr>
          <p:nvPr>
            <p:ph type="dt" sz="half" idx="10"/>
          </p:nvPr>
        </p:nvSpPr>
        <p:spPr/>
        <p:txBody>
          <a:bodyPr/>
          <a:lstStyle/>
          <a:p>
            <a:fld id="{7AF8F2A9-C500-4142-BFD2-22ACFDA421CB}" type="datetimeFigureOut">
              <a:rPr lang="fr-FR" smtClean="0"/>
              <a:t>18/01/2026</a:t>
            </a:fld>
            <a:endParaRPr lang="fr-FR"/>
          </a:p>
        </p:txBody>
      </p:sp>
      <p:sp>
        <p:nvSpPr>
          <p:cNvPr id="5" name="Espace réservé du pied de page 4">
            <a:extLst>
              <a:ext uri="{FF2B5EF4-FFF2-40B4-BE49-F238E27FC236}">
                <a16:creationId xmlns:a16="http://schemas.microsoft.com/office/drawing/2014/main" id="{DB63243F-F4F3-43D8-822B-CD436D66F65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E580F01-7C9A-4336-9BA1-75A9C4EBD55D}"/>
              </a:ext>
            </a:extLst>
          </p:cNvPr>
          <p:cNvSpPr>
            <a:spLocks noGrp="1"/>
          </p:cNvSpPr>
          <p:nvPr>
            <p:ph type="sldNum" sz="quarter" idx="12"/>
          </p:nvPr>
        </p:nvSpPr>
        <p:spPr/>
        <p:txBody>
          <a:bodyPr/>
          <a:lstStyle/>
          <a:p>
            <a:fld id="{C6891A62-4846-417C-9A64-9582AE8669A4}" type="slidenum">
              <a:rPr lang="fr-FR" smtClean="0"/>
              <a:t>‹N°›</a:t>
            </a:fld>
            <a:endParaRPr lang="fr-FR"/>
          </a:p>
        </p:txBody>
      </p:sp>
    </p:spTree>
    <p:extLst>
      <p:ext uri="{BB962C8B-B14F-4D97-AF65-F5344CB8AC3E}">
        <p14:creationId xmlns:p14="http://schemas.microsoft.com/office/powerpoint/2010/main" val="1881416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2E8540-845B-4697-B8F0-37836E9EDFE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5CA3496-7157-459E-A03A-075F6EB60616}"/>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1928AFA-6B2C-4241-A473-C55B11FAAE87}"/>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8A1BF00-62E8-498F-8DB8-A2D865F75120}"/>
              </a:ext>
            </a:extLst>
          </p:cNvPr>
          <p:cNvSpPr>
            <a:spLocks noGrp="1"/>
          </p:cNvSpPr>
          <p:nvPr>
            <p:ph type="dt" sz="half" idx="10"/>
          </p:nvPr>
        </p:nvSpPr>
        <p:spPr/>
        <p:txBody>
          <a:bodyPr/>
          <a:lstStyle/>
          <a:p>
            <a:fld id="{7AF8F2A9-C500-4142-BFD2-22ACFDA421CB}" type="datetimeFigureOut">
              <a:rPr lang="fr-FR" smtClean="0"/>
              <a:t>18/01/2026</a:t>
            </a:fld>
            <a:endParaRPr lang="fr-FR"/>
          </a:p>
        </p:txBody>
      </p:sp>
      <p:sp>
        <p:nvSpPr>
          <p:cNvPr id="6" name="Espace réservé du pied de page 5">
            <a:extLst>
              <a:ext uri="{FF2B5EF4-FFF2-40B4-BE49-F238E27FC236}">
                <a16:creationId xmlns:a16="http://schemas.microsoft.com/office/drawing/2014/main" id="{B42DCC6E-D168-47AC-A6ED-653FC44A376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6E438E1-FE91-46EC-BF0D-D886827E013D}"/>
              </a:ext>
            </a:extLst>
          </p:cNvPr>
          <p:cNvSpPr>
            <a:spLocks noGrp="1"/>
          </p:cNvSpPr>
          <p:nvPr>
            <p:ph type="sldNum" sz="quarter" idx="12"/>
          </p:nvPr>
        </p:nvSpPr>
        <p:spPr/>
        <p:txBody>
          <a:bodyPr/>
          <a:lstStyle/>
          <a:p>
            <a:fld id="{C6891A62-4846-417C-9A64-9582AE8669A4}" type="slidenum">
              <a:rPr lang="fr-FR" smtClean="0"/>
              <a:t>‹N°›</a:t>
            </a:fld>
            <a:endParaRPr lang="fr-FR"/>
          </a:p>
        </p:txBody>
      </p:sp>
    </p:spTree>
    <p:extLst>
      <p:ext uri="{BB962C8B-B14F-4D97-AF65-F5344CB8AC3E}">
        <p14:creationId xmlns:p14="http://schemas.microsoft.com/office/powerpoint/2010/main" val="3191956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BC079D-BED4-4498-8767-40D0D054445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AD5D766-068E-4F3E-A397-1D41CEDDE3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0343A054-B98C-44D3-A1F0-AC19975E45E9}"/>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9FA245C-9D70-4760-ADE5-5B4948D435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1C272F29-748A-4A6D-8ABA-44A69BD8732E}"/>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467C6B0-4860-44E4-9285-A12E47385C1B}"/>
              </a:ext>
            </a:extLst>
          </p:cNvPr>
          <p:cNvSpPr>
            <a:spLocks noGrp="1"/>
          </p:cNvSpPr>
          <p:nvPr>
            <p:ph type="dt" sz="half" idx="10"/>
          </p:nvPr>
        </p:nvSpPr>
        <p:spPr/>
        <p:txBody>
          <a:bodyPr/>
          <a:lstStyle/>
          <a:p>
            <a:fld id="{7AF8F2A9-C500-4142-BFD2-22ACFDA421CB}" type="datetimeFigureOut">
              <a:rPr lang="fr-FR" smtClean="0"/>
              <a:t>18/01/2026</a:t>
            </a:fld>
            <a:endParaRPr lang="fr-FR"/>
          </a:p>
        </p:txBody>
      </p:sp>
      <p:sp>
        <p:nvSpPr>
          <p:cNvPr id="8" name="Espace réservé du pied de page 7">
            <a:extLst>
              <a:ext uri="{FF2B5EF4-FFF2-40B4-BE49-F238E27FC236}">
                <a16:creationId xmlns:a16="http://schemas.microsoft.com/office/drawing/2014/main" id="{2846582D-E7E5-4A66-90F4-4A38F98A4A5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25DC92D-47C4-4A82-8580-6C9B993EFC66}"/>
              </a:ext>
            </a:extLst>
          </p:cNvPr>
          <p:cNvSpPr>
            <a:spLocks noGrp="1"/>
          </p:cNvSpPr>
          <p:nvPr>
            <p:ph type="sldNum" sz="quarter" idx="12"/>
          </p:nvPr>
        </p:nvSpPr>
        <p:spPr/>
        <p:txBody>
          <a:bodyPr/>
          <a:lstStyle/>
          <a:p>
            <a:fld id="{C6891A62-4846-417C-9A64-9582AE8669A4}" type="slidenum">
              <a:rPr lang="fr-FR" smtClean="0"/>
              <a:t>‹N°›</a:t>
            </a:fld>
            <a:endParaRPr lang="fr-FR"/>
          </a:p>
        </p:txBody>
      </p:sp>
    </p:spTree>
    <p:extLst>
      <p:ext uri="{BB962C8B-B14F-4D97-AF65-F5344CB8AC3E}">
        <p14:creationId xmlns:p14="http://schemas.microsoft.com/office/powerpoint/2010/main" val="142621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997AF8-E9C6-4F0F-B94E-474524F8976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0357E29-48A4-4C61-BCE3-29BA1CC4A9D6}"/>
              </a:ext>
            </a:extLst>
          </p:cNvPr>
          <p:cNvSpPr>
            <a:spLocks noGrp="1"/>
          </p:cNvSpPr>
          <p:nvPr>
            <p:ph type="dt" sz="half" idx="10"/>
          </p:nvPr>
        </p:nvSpPr>
        <p:spPr/>
        <p:txBody>
          <a:bodyPr/>
          <a:lstStyle/>
          <a:p>
            <a:fld id="{7AF8F2A9-C500-4142-BFD2-22ACFDA421CB}" type="datetimeFigureOut">
              <a:rPr lang="fr-FR" smtClean="0"/>
              <a:t>18/01/2026</a:t>
            </a:fld>
            <a:endParaRPr lang="fr-FR"/>
          </a:p>
        </p:txBody>
      </p:sp>
      <p:sp>
        <p:nvSpPr>
          <p:cNvPr id="4" name="Espace réservé du pied de page 3">
            <a:extLst>
              <a:ext uri="{FF2B5EF4-FFF2-40B4-BE49-F238E27FC236}">
                <a16:creationId xmlns:a16="http://schemas.microsoft.com/office/drawing/2014/main" id="{47B420BD-4F8D-4C70-B9C2-9676B278EC9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D819CD3-8D83-4741-BF03-6CDE6E5EF077}"/>
              </a:ext>
            </a:extLst>
          </p:cNvPr>
          <p:cNvSpPr>
            <a:spLocks noGrp="1"/>
          </p:cNvSpPr>
          <p:nvPr>
            <p:ph type="sldNum" sz="quarter" idx="12"/>
          </p:nvPr>
        </p:nvSpPr>
        <p:spPr/>
        <p:txBody>
          <a:bodyPr/>
          <a:lstStyle/>
          <a:p>
            <a:fld id="{C6891A62-4846-417C-9A64-9582AE8669A4}" type="slidenum">
              <a:rPr lang="fr-FR" smtClean="0"/>
              <a:t>‹N°›</a:t>
            </a:fld>
            <a:endParaRPr lang="fr-FR"/>
          </a:p>
        </p:txBody>
      </p:sp>
    </p:spTree>
    <p:extLst>
      <p:ext uri="{BB962C8B-B14F-4D97-AF65-F5344CB8AC3E}">
        <p14:creationId xmlns:p14="http://schemas.microsoft.com/office/powerpoint/2010/main" val="3353605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B106ACF-039C-4B45-BFD5-9BB9F74C1503}"/>
              </a:ext>
            </a:extLst>
          </p:cNvPr>
          <p:cNvSpPr>
            <a:spLocks noGrp="1"/>
          </p:cNvSpPr>
          <p:nvPr>
            <p:ph type="dt" sz="half" idx="10"/>
          </p:nvPr>
        </p:nvSpPr>
        <p:spPr/>
        <p:txBody>
          <a:bodyPr/>
          <a:lstStyle/>
          <a:p>
            <a:fld id="{7AF8F2A9-C500-4142-BFD2-22ACFDA421CB}" type="datetimeFigureOut">
              <a:rPr lang="fr-FR" smtClean="0"/>
              <a:t>18/01/2026</a:t>
            </a:fld>
            <a:endParaRPr lang="fr-FR"/>
          </a:p>
        </p:txBody>
      </p:sp>
      <p:sp>
        <p:nvSpPr>
          <p:cNvPr id="3" name="Espace réservé du pied de page 2">
            <a:extLst>
              <a:ext uri="{FF2B5EF4-FFF2-40B4-BE49-F238E27FC236}">
                <a16:creationId xmlns:a16="http://schemas.microsoft.com/office/drawing/2014/main" id="{FBD619EE-A99E-4BF7-A7C8-927D7B2D454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0DF8DBA-BC49-4E8B-9D33-7875E3196C96}"/>
              </a:ext>
            </a:extLst>
          </p:cNvPr>
          <p:cNvSpPr>
            <a:spLocks noGrp="1"/>
          </p:cNvSpPr>
          <p:nvPr>
            <p:ph type="sldNum" sz="quarter" idx="12"/>
          </p:nvPr>
        </p:nvSpPr>
        <p:spPr/>
        <p:txBody>
          <a:bodyPr/>
          <a:lstStyle/>
          <a:p>
            <a:fld id="{C6891A62-4846-417C-9A64-9582AE8669A4}" type="slidenum">
              <a:rPr lang="fr-FR" smtClean="0"/>
              <a:t>‹N°›</a:t>
            </a:fld>
            <a:endParaRPr lang="fr-FR"/>
          </a:p>
        </p:txBody>
      </p:sp>
    </p:spTree>
    <p:extLst>
      <p:ext uri="{BB962C8B-B14F-4D97-AF65-F5344CB8AC3E}">
        <p14:creationId xmlns:p14="http://schemas.microsoft.com/office/powerpoint/2010/main" val="2121706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9AEAC9-FEC7-483A-8B7B-00007009387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B3E57DB-381F-4BF5-8268-BDBEC01F10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ED4F9DE-D412-416F-930C-3ED324BACE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4AC4F017-A66C-4716-A0B4-DF30EE8B5BD3}"/>
              </a:ext>
            </a:extLst>
          </p:cNvPr>
          <p:cNvSpPr>
            <a:spLocks noGrp="1"/>
          </p:cNvSpPr>
          <p:nvPr>
            <p:ph type="dt" sz="half" idx="10"/>
          </p:nvPr>
        </p:nvSpPr>
        <p:spPr/>
        <p:txBody>
          <a:bodyPr/>
          <a:lstStyle/>
          <a:p>
            <a:fld id="{7AF8F2A9-C500-4142-BFD2-22ACFDA421CB}" type="datetimeFigureOut">
              <a:rPr lang="fr-FR" smtClean="0"/>
              <a:t>18/01/2026</a:t>
            </a:fld>
            <a:endParaRPr lang="fr-FR"/>
          </a:p>
        </p:txBody>
      </p:sp>
      <p:sp>
        <p:nvSpPr>
          <p:cNvPr id="6" name="Espace réservé du pied de page 5">
            <a:extLst>
              <a:ext uri="{FF2B5EF4-FFF2-40B4-BE49-F238E27FC236}">
                <a16:creationId xmlns:a16="http://schemas.microsoft.com/office/drawing/2014/main" id="{B53475E8-F02F-454E-ABEE-0CC11A00724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58D9672-267D-479A-BEDB-F41318DF93C6}"/>
              </a:ext>
            </a:extLst>
          </p:cNvPr>
          <p:cNvSpPr>
            <a:spLocks noGrp="1"/>
          </p:cNvSpPr>
          <p:nvPr>
            <p:ph type="sldNum" sz="quarter" idx="12"/>
          </p:nvPr>
        </p:nvSpPr>
        <p:spPr/>
        <p:txBody>
          <a:bodyPr/>
          <a:lstStyle/>
          <a:p>
            <a:fld id="{C6891A62-4846-417C-9A64-9582AE8669A4}" type="slidenum">
              <a:rPr lang="fr-FR" smtClean="0"/>
              <a:t>‹N°›</a:t>
            </a:fld>
            <a:endParaRPr lang="fr-FR"/>
          </a:p>
        </p:txBody>
      </p:sp>
    </p:spTree>
    <p:extLst>
      <p:ext uri="{BB962C8B-B14F-4D97-AF65-F5344CB8AC3E}">
        <p14:creationId xmlns:p14="http://schemas.microsoft.com/office/powerpoint/2010/main" val="174574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1B4C35-4202-429D-923B-A48E54CA552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200D54E-25B7-4403-A99D-5AE8E036F4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41393EF-ACB5-4B9F-BC06-7BB357FBAB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6DBA03F3-7AA8-4235-8521-1876D202520C}"/>
              </a:ext>
            </a:extLst>
          </p:cNvPr>
          <p:cNvSpPr>
            <a:spLocks noGrp="1"/>
          </p:cNvSpPr>
          <p:nvPr>
            <p:ph type="dt" sz="half" idx="10"/>
          </p:nvPr>
        </p:nvSpPr>
        <p:spPr/>
        <p:txBody>
          <a:bodyPr/>
          <a:lstStyle/>
          <a:p>
            <a:fld id="{7AF8F2A9-C500-4142-BFD2-22ACFDA421CB}" type="datetimeFigureOut">
              <a:rPr lang="fr-FR" smtClean="0"/>
              <a:t>18/01/2026</a:t>
            </a:fld>
            <a:endParaRPr lang="fr-FR"/>
          </a:p>
        </p:txBody>
      </p:sp>
      <p:sp>
        <p:nvSpPr>
          <p:cNvPr id="6" name="Espace réservé du pied de page 5">
            <a:extLst>
              <a:ext uri="{FF2B5EF4-FFF2-40B4-BE49-F238E27FC236}">
                <a16:creationId xmlns:a16="http://schemas.microsoft.com/office/drawing/2014/main" id="{C636939B-E6C2-4858-9355-BD70C2D94B8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26F57F5-9AA5-4173-B789-829EE0EA084F}"/>
              </a:ext>
            </a:extLst>
          </p:cNvPr>
          <p:cNvSpPr>
            <a:spLocks noGrp="1"/>
          </p:cNvSpPr>
          <p:nvPr>
            <p:ph type="sldNum" sz="quarter" idx="12"/>
          </p:nvPr>
        </p:nvSpPr>
        <p:spPr/>
        <p:txBody>
          <a:bodyPr/>
          <a:lstStyle/>
          <a:p>
            <a:fld id="{C6891A62-4846-417C-9A64-9582AE8669A4}" type="slidenum">
              <a:rPr lang="fr-FR" smtClean="0"/>
              <a:t>‹N°›</a:t>
            </a:fld>
            <a:endParaRPr lang="fr-FR"/>
          </a:p>
        </p:txBody>
      </p:sp>
    </p:spTree>
    <p:extLst>
      <p:ext uri="{BB962C8B-B14F-4D97-AF65-F5344CB8AC3E}">
        <p14:creationId xmlns:p14="http://schemas.microsoft.com/office/powerpoint/2010/main" val="320888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9290B2E-62F2-441D-A3F2-1385551B14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EF91131-81FC-4FA1-827A-B0BE6F3C3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5B284FD-B38F-47C2-B3B4-647A905FA3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F8F2A9-C500-4142-BFD2-22ACFDA421CB}" type="datetimeFigureOut">
              <a:rPr lang="fr-FR" smtClean="0"/>
              <a:t>18/01/2026</a:t>
            </a:fld>
            <a:endParaRPr lang="fr-FR"/>
          </a:p>
        </p:txBody>
      </p:sp>
      <p:sp>
        <p:nvSpPr>
          <p:cNvPr id="5" name="Espace réservé du pied de page 4">
            <a:extLst>
              <a:ext uri="{FF2B5EF4-FFF2-40B4-BE49-F238E27FC236}">
                <a16:creationId xmlns:a16="http://schemas.microsoft.com/office/drawing/2014/main" id="{1BAD01E1-0A04-4C28-BE89-E041842A5A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80542CC-9E09-46E3-8892-55BA0040BC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891A62-4846-417C-9A64-9582AE8669A4}" type="slidenum">
              <a:rPr lang="fr-FR" smtClean="0"/>
              <a:t>‹N°›</a:t>
            </a:fld>
            <a:endParaRPr lang="fr-FR"/>
          </a:p>
        </p:txBody>
      </p:sp>
    </p:spTree>
    <p:extLst>
      <p:ext uri="{BB962C8B-B14F-4D97-AF65-F5344CB8AC3E}">
        <p14:creationId xmlns:p14="http://schemas.microsoft.com/office/powerpoint/2010/main" val="4210117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obdilci.org/wp-content/uploads/2025/10/WebMulti7.pdf"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obdilci.org/wp-content/uploads/2025/05/WebMulti3.pdf"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obdilci.org/wp-content/uploads/2024/11/FLS-7144-6-5.en_.fr_.docx" TargetMode="External"/><Relationship Id="rId2" Type="http://schemas.openxmlformats.org/officeDocument/2006/relationships/hyperlink" Target="https://doi.org/10.30564/fls.v6i5.7144" TargetMode="External"/><Relationship Id="rId1" Type="http://schemas.openxmlformats.org/officeDocument/2006/relationships/slideLayout" Target="../slideLayouts/slideLayout7.xml"/><Relationship Id="rId5" Type="http://schemas.openxmlformats.org/officeDocument/2006/relationships/hyperlink" Target="https://obdilci.org/wp-content/uploads/2025/07/LangOnlineReport.en_.fr_.pdf" TargetMode="External"/><Relationship Id="rId4" Type="http://schemas.openxmlformats.org/officeDocument/2006/relationships/hyperlink" Target="https://obdilci.org/wp-content/uploads/2025/01/LangOnlineReport.docx"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hyperlink" Target="https://obdilci.org/wp-content/uploads/2025/03/Une-strategie-reussie-de-decouvrablite-sans-SEO.pdf" TargetMode="External"/><Relationship Id="rId3" Type="http://schemas.openxmlformats.org/officeDocument/2006/relationships/hyperlink" Target="https://funredes.org/lc2022/HistObs.pdf" TargetMode="External"/><Relationship Id="rId7" Type="http://schemas.openxmlformats.org/officeDocument/2006/relationships/hyperlink" Target="https://obdilci.org/wp-content/uploads/2024/01/METHODV3.fr_.pdf" TargetMode="External"/><Relationship Id="rId2" Type="http://schemas.openxmlformats.org/officeDocument/2006/relationships/hyperlink" Target="https://www.culture.gouv.fr/fr/content/download/319703/4810462?version=2" TargetMode="External"/><Relationship Id="rId1" Type="http://schemas.openxmlformats.org/officeDocument/2006/relationships/slideLayout" Target="../slideLayouts/slideLayout7.xml"/><Relationship Id="rId6" Type="http://schemas.openxmlformats.org/officeDocument/2006/relationships/hyperlink" Target="https://doi.org/10.3389/frma.2023.1149347" TargetMode="External"/><Relationship Id="rId5" Type="http://schemas.openxmlformats.org/officeDocument/2006/relationships/hyperlink" Target="https://obdilci.org/wp-content/uploads/2024/01/Res.Ind_.lang_.Internet.fr_.pdf" TargetMode="External"/><Relationship Id="rId10" Type="http://schemas.openxmlformats.org/officeDocument/2006/relationships/hyperlink" Target="https://www.obdilci.org/wp-content/uploads/2026/01/BabelIA-DLI.pdf" TargetMode="External"/><Relationship Id="rId4" Type="http://schemas.openxmlformats.org/officeDocument/2006/relationships/hyperlink" Target="https://aclanthology.org/2022.sigul-1.11/" TargetMode="External"/><Relationship Id="rId9" Type="http://schemas.openxmlformats.org/officeDocument/2006/relationships/hyperlink" Target="https://livres.bookelis.com/documents/74996-De-Babel-a-l-IA.html"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B7843792-5920-4881-AF24-435E36E8BB7D}"/>
              </a:ext>
            </a:extLst>
          </p:cNvPr>
          <p:cNvSpPr>
            <a:spLocks noGrp="1"/>
          </p:cNvSpPr>
          <p:nvPr>
            <p:ph type="subTitle" idx="1"/>
          </p:nvPr>
        </p:nvSpPr>
        <p:spPr>
          <a:xfrm>
            <a:off x="888124" y="3429000"/>
            <a:ext cx="10415752" cy="3239655"/>
          </a:xfrm>
        </p:spPr>
        <p:txBody>
          <a:bodyPr>
            <a:normAutofit fontScale="85000" lnSpcReduction="20000"/>
          </a:bodyPr>
          <a:lstStyle/>
          <a:p>
            <a:r>
              <a:rPr lang="fr-FR" sz="3600" b="1" dirty="0"/>
              <a:t>Daniel Pimienta</a:t>
            </a:r>
          </a:p>
          <a:p>
            <a:endParaRPr lang="fr-FR" sz="3600" b="1" dirty="0"/>
          </a:p>
          <a:p>
            <a:endParaRPr lang="fr-FR" sz="3600" b="1" dirty="0"/>
          </a:p>
          <a:p>
            <a:endParaRPr lang="fr-FR" sz="3600" b="1" dirty="0"/>
          </a:p>
          <a:p>
            <a:endParaRPr lang="fr-FR" sz="3600" b="1" dirty="0"/>
          </a:p>
          <a:p>
            <a:r>
              <a:rPr lang="fr-FR" sz="3600" b="1" dirty="0"/>
              <a:t> </a:t>
            </a:r>
            <a:r>
              <a:rPr lang="fr-FR" sz="2800" b="1" dirty="0"/>
              <a:t>1) CONTRIBUTION AU RAPPORT 2026 LE FRANÇAIS DANS LE MONDE  </a:t>
            </a:r>
          </a:p>
          <a:p>
            <a:r>
              <a:rPr lang="fr-FR" sz="2800" b="1" dirty="0"/>
              <a:t>2) ENJEUX 2026 POUR LA DIVERSITÉ LINGUISTIQUE@NUMÉRIQUE</a:t>
            </a:r>
          </a:p>
          <a:p>
            <a:endParaRPr lang="fr-FR" dirty="0"/>
          </a:p>
          <a:p>
            <a:endParaRPr lang="fr-FR" dirty="0"/>
          </a:p>
          <a:p>
            <a:endParaRPr lang="fr-FR" dirty="0"/>
          </a:p>
          <a:p>
            <a:endParaRPr lang="fr-FR" dirty="0"/>
          </a:p>
          <a:p>
            <a:endParaRPr lang="fr-FR" dirty="0"/>
          </a:p>
        </p:txBody>
      </p:sp>
      <p:sp>
        <p:nvSpPr>
          <p:cNvPr id="4" name="Rectangle 1">
            <a:extLst>
              <a:ext uri="{FF2B5EF4-FFF2-40B4-BE49-F238E27FC236}">
                <a16:creationId xmlns:a16="http://schemas.microsoft.com/office/drawing/2014/main" id="{0B6A1836-E814-4E12-A25D-44DEAE3DF426}"/>
              </a:ext>
            </a:extLst>
          </p:cNvPr>
          <p:cNvSpPr>
            <a:spLocks noGrp="1" noChangeArrowheads="1"/>
          </p:cNvSpPr>
          <p:nvPr>
            <p:ph type="ctrTitle"/>
          </p:nvPr>
        </p:nvSpPr>
        <p:spPr bwMode="auto">
          <a:xfrm>
            <a:off x="3380668" y="1887705"/>
            <a:ext cx="5942844" cy="1015663"/>
          </a:xfrm>
          <a:prstGeom prst="rect">
            <a:avLst/>
          </a:prstGeom>
          <a:solidFill>
            <a:schemeClr val="accent6">
              <a:lumMod val="40000"/>
              <a:lumOff val="60000"/>
            </a:schemeClr>
          </a:solidFill>
          <a:ln>
            <a:noFill/>
          </a:ln>
          <a:effectLst/>
        </p:spPr>
        <p:txBody>
          <a:bodyPr vert="horz" wrap="none" lIns="91440" tIns="45720" rIns="91440" bIns="45720" numCol="1" anchor="ctr" anchorCtr="0" compatLnSpc="1">
            <a:prstTxWarp prst="textNoShape">
              <a:avLst/>
            </a:prstTxWarp>
            <a:spAutoFit/>
          </a:bodyPr>
          <a:lstStyle/>
          <a:p>
            <a:pPr lvl="0" eaLnBrk="0" fontAlgn="base" hangingPunct="0">
              <a:lnSpc>
                <a:spcPct val="100000"/>
              </a:lnSpc>
              <a:spcAft>
                <a:spcPct val="0"/>
              </a:spcAft>
            </a:pPr>
            <a:r>
              <a:rPr kumimoji="0" lang="fr-FR" altLang="fr-FR" sz="2000" b="1" i="0" u="none" strike="noStrike" cap="none" normalizeH="0" baseline="0" dirty="0">
                <a:ln>
                  <a:noFill/>
                </a:ln>
                <a:solidFill>
                  <a:schemeClr val="tx1"/>
                </a:solidFill>
                <a:effectLst/>
                <a:latin typeface="Arial" panose="020B0604020202020204" pitchFamily="34" charset="0"/>
              </a:rPr>
              <a:t>SÉMINAIRE</a:t>
            </a:r>
            <a:br>
              <a:rPr kumimoji="0" lang="fr-FR" altLang="fr-FR" sz="2000" b="0" i="0" u="none" strike="noStrike" cap="none" normalizeH="0" baseline="0" dirty="0">
                <a:ln>
                  <a:noFill/>
                </a:ln>
                <a:solidFill>
                  <a:schemeClr val="tx1"/>
                </a:solidFill>
                <a:effectLst/>
                <a:latin typeface="Arial" panose="020B0604020202020204" pitchFamily="34" charset="0"/>
              </a:rPr>
            </a:br>
            <a:r>
              <a:rPr kumimoji="0" lang="fr-FR" altLang="fr-FR" sz="2000" b="1" i="0" u="none" strike="noStrike" cap="none" normalizeH="0" baseline="0" dirty="0">
                <a:ln>
                  <a:noFill/>
                </a:ln>
                <a:solidFill>
                  <a:schemeClr val="tx1"/>
                </a:solidFill>
                <a:effectLst/>
                <a:latin typeface="Arial" panose="020B0604020202020204" pitchFamily="34" charset="0"/>
              </a:rPr>
              <a:t>CONSEIL SCIENTIFIQUE OBSERVATOIRE OIF </a:t>
            </a:r>
            <a:br>
              <a:rPr kumimoji="0" lang="fr-FR" altLang="fr-FR" sz="2000" b="1" i="0" u="none" strike="noStrike" cap="none" normalizeH="0" baseline="0" dirty="0">
                <a:ln>
                  <a:noFill/>
                </a:ln>
                <a:solidFill>
                  <a:schemeClr val="tx1"/>
                </a:solidFill>
                <a:effectLst/>
                <a:latin typeface="Arial" panose="020B0604020202020204" pitchFamily="34" charset="0"/>
              </a:rPr>
            </a:br>
            <a:r>
              <a:rPr kumimoji="0" lang="fr-FR" altLang="fr-FR" sz="2000" b="1" i="0" u="none" strike="noStrike" cap="none" normalizeH="0" baseline="0" dirty="0">
                <a:ln>
                  <a:noFill/>
                </a:ln>
                <a:solidFill>
                  <a:schemeClr val="tx1"/>
                </a:solidFill>
                <a:effectLst/>
                <a:latin typeface="Arial" panose="020B0604020202020204" pitchFamily="34" charset="0"/>
              </a:rPr>
              <a:t>PARIS – </a:t>
            </a:r>
            <a:r>
              <a:rPr lang="fr-FR" altLang="fr-FR" sz="2000" b="1" dirty="0">
                <a:latin typeface="Arial" panose="020B0604020202020204" pitchFamily="34" charset="0"/>
              </a:rPr>
              <a:t>30 JANVIER </a:t>
            </a:r>
            <a:r>
              <a:rPr kumimoji="0" lang="fr-FR" altLang="fr-FR" sz="2000" b="1" i="0" u="none" strike="noStrike" cap="none" normalizeH="0" baseline="0" dirty="0">
                <a:ln>
                  <a:noFill/>
                </a:ln>
                <a:solidFill>
                  <a:schemeClr val="tx1"/>
                </a:solidFill>
                <a:effectLst/>
                <a:latin typeface="Arial" panose="020B0604020202020204" pitchFamily="34" charset="0"/>
              </a:rPr>
              <a:t>2026</a:t>
            </a:r>
            <a:endParaRPr kumimoji="0" lang="fr-FR" altLang="fr-FR" sz="2800" b="0" i="0" u="none" strike="noStrike" cap="none" normalizeH="0" baseline="0" dirty="0">
              <a:ln>
                <a:noFill/>
              </a:ln>
              <a:solidFill>
                <a:schemeClr val="tx1"/>
              </a:solidFill>
              <a:effectLst/>
              <a:latin typeface="Arial" panose="020B0604020202020204" pitchFamily="34" charset="0"/>
            </a:endParaRPr>
          </a:p>
        </p:txBody>
      </p:sp>
      <p:pic>
        <p:nvPicPr>
          <p:cNvPr id="6" name="Gráfico 7">
            <a:extLst>
              <a:ext uri="{FF2B5EF4-FFF2-40B4-BE49-F238E27FC236}">
                <a16:creationId xmlns:a16="http://schemas.microsoft.com/office/drawing/2014/main" id="{1F944C90-F309-4637-AD76-FDA4362E271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85930" y="3790188"/>
            <a:ext cx="3992814" cy="1707299"/>
          </a:xfrm>
          <a:prstGeom prst="rect">
            <a:avLst/>
          </a:prstGeom>
        </p:spPr>
      </p:pic>
      <p:pic>
        <p:nvPicPr>
          <p:cNvPr id="1029" name="Picture 5" descr="Organisation internationale de la francophonie – Centre Culturel Canadien –  Paris">
            <a:extLst>
              <a:ext uri="{FF2B5EF4-FFF2-40B4-BE49-F238E27FC236}">
                <a16:creationId xmlns:a16="http://schemas.microsoft.com/office/drawing/2014/main" id="{37D5A6C3-B2AD-48CC-95F8-4B18F595DF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5469" y="303472"/>
            <a:ext cx="3343275" cy="136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434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993BB39C-2ACF-4F3E-85D1-73A527061106}"/>
              </a:ext>
            </a:extLst>
          </p:cNvPr>
          <p:cNvGraphicFramePr>
            <a:graphicFrameLocks noGrp="1"/>
          </p:cNvGraphicFramePr>
          <p:nvPr>
            <p:extLst>
              <p:ext uri="{D42A27DB-BD31-4B8C-83A1-F6EECF244321}">
                <p14:modId xmlns:p14="http://schemas.microsoft.com/office/powerpoint/2010/main" val="2253351424"/>
              </p:ext>
            </p:extLst>
          </p:nvPr>
        </p:nvGraphicFramePr>
        <p:xfrm>
          <a:off x="6317674" y="2002054"/>
          <a:ext cx="5781961" cy="4426014"/>
        </p:xfrm>
        <a:graphic>
          <a:graphicData uri="http://schemas.openxmlformats.org/drawingml/2006/table">
            <a:tbl>
              <a:tblPr firstRow="1" firstCol="1" bandRow="1">
                <a:tableStyleId>{5C22544A-7EE6-4342-B048-85BDC9FD1C3A}</a:tableStyleId>
              </a:tblPr>
              <a:tblGrid>
                <a:gridCol w="1080653">
                  <a:extLst>
                    <a:ext uri="{9D8B030D-6E8A-4147-A177-3AD203B41FA5}">
                      <a16:colId xmlns:a16="http://schemas.microsoft.com/office/drawing/2014/main" val="1522599861"/>
                    </a:ext>
                  </a:extLst>
                </a:gridCol>
                <a:gridCol w="683491">
                  <a:extLst>
                    <a:ext uri="{9D8B030D-6E8A-4147-A177-3AD203B41FA5}">
                      <a16:colId xmlns:a16="http://schemas.microsoft.com/office/drawing/2014/main" val="1496941650"/>
                    </a:ext>
                  </a:extLst>
                </a:gridCol>
                <a:gridCol w="822037">
                  <a:extLst>
                    <a:ext uri="{9D8B030D-6E8A-4147-A177-3AD203B41FA5}">
                      <a16:colId xmlns:a16="http://schemas.microsoft.com/office/drawing/2014/main" val="113350227"/>
                    </a:ext>
                  </a:extLst>
                </a:gridCol>
                <a:gridCol w="665018">
                  <a:extLst>
                    <a:ext uri="{9D8B030D-6E8A-4147-A177-3AD203B41FA5}">
                      <a16:colId xmlns:a16="http://schemas.microsoft.com/office/drawing/2014/main" val="3245741776"/>
                    </a:ext>
                  </a:extLst>
                </a:gridCol>
                <a:gridCol w="757382">
                  <a:extLst>
                    <a:ext uri="{9D8B030D-6E8A-4147-A177-3AD203B41FA5}">
                      <a16:colId xmlns:a16="http://schemas.microsoft.com/office/drawing/2014/main" val="784569742"/>
                    </a:ext>
                  </a:extLst>
                </a:gridCol>
                <a:gridCol w="563418">
                  <a:extLst>
                    <a:ext uri="{9D8B030D-6E8A-4147-A177-3AD203B41FA5}">
                      <a16:colId xmlns:a16="http://schemas.microsoft.com/office/drawing/2014/main" val="2616363550"/>
                    </a:ext>
                  </a:extLst>
                </a:gridCol>
                <a:gridCol w="1209962">
                  <a:extLst>
                    <a:ext uri="{9D8B030D-6E8A-4147-A177-3AD203B41FA5}">
                      <a16:colId xmlns:a16="http://schemas.microsoft.com/office/drawing/2014/main" val="2628675289"/>
                    </a:ext>
                  </a:extLst>
                </a:gridCol>
              </a:tblGrid>
              <a:tr h="171450">
                <a:tc>
                  <a:txBody>
                    <a:bodyPr/>
                    <a:lstStyle/>
                    <a:p>
                      <a:pPr>
                        <a:lnSpc>
                          <a:spcPct val="107000"/>
                        </a:lnSpc>
                        <a:spcAft>
                          <a:spcPts val="0"/>
                        </a:spcAft>
                      </a:pPr>
                      <a:r>
                        <a:rPr lang="fr-FR" sz="1400" dirty="0">
                          <a:solidFill>
                            <a:schemeClr val="tx1"/>
                          </a:solidFill>
                          <a:effectLst/>
                        </a:rPr>
                        <a:t>Langues</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4">
                        <a:lumMod val="20000"/>
                        <a:lumOff val="80000"/>
                      </a:schemeClr>
                    </a:solidFill>
                  </a:tcPr>
                </a:tc>
                <a:tc>
                  <a:txBody>
                    <a:bodyPr/>
                    <a:lstStyle/>
                    <a:p>
                      <a:pPr algn="ctr">
                        <a:lnSpc>
                          <a:spcPct val="107000"/>
                        </a:lnSpc>
                        <a:spcAft>
                          <a:spcPts val="0"/>
                        </a:spcAft>
                      </a:pPr>
                      <a:r>
                        <a:rPr lang="fr-FR" sz="1200" dirty="0">
                          <a:solidFill>
                            <a:schemeClr val="tx1"/>
                          </a:solidFill>
                          <a:effectLst/>
                        </a:rPr>
                        <a:t>2021</a:t>
                      </a:r>
                      <a:endParaRPr lang="fr-F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200">
                          <a:solidFill>
                            <a:schemeClr val="tx1"/>
                          </a:solidFill>
                          <a:effectLst/>
                        </a:rPr>
                        <a:t>2021</a:t>
                      </a:r>
                      <a:endParaRPr lang="fr-F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200" dirty="0">
                          <a:solidFill>
                            <a:schemeClr val="tx1"/>
                          </a:solidFill>
                          <a:effectLst/>
                        </a:rPr>
                        <a:t>2025</a:t>
                      </a:r>
                      <a:endParaRPr lang="fr-F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2">
                        <a:lumMod val="20000"/>
                        <a:lumOff val="80000"/>
                      </a:schemeClr>
                    </a:solidFill>
                  </a:tcPr>
                </a:tc>
                <a:tc>
                  <a:txBody>
                    <a:bodyPr/>
                    <a:lstStyle/>
                    <a:p>
                      <a:pPr algn="ctr">
                        <a:lnSpc>
                          <a:spcPct val="107000"/>
                        </a:lnSpc>
                        <a:spcAft>
                          <a:spcPts val="0"/>
                        </a:spcAft>
                      </a:pPr>
                      <a:r>
                        <a:rPr lang="fr-FR" sz="1200">
                          <a:solidFill>
                            <a:schemeClr val="tx1"/>
                          </a:solidFill>
                          <a:effectLst/>
                        </a:rPr>
                        <a:t>2025</a:t>
                      </a:r>
                      <a:endParaRPr lang="fr-F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2">
                        <a:lumMod val="20000"/>
                        <a:lumOff val="80000"/>
                      </a:schemeClr>
                    </a:solidFill>
                  </a:tcPr>
                </a:tc>
                <a:tc>
                  <a:txBody>
                    <a:bodyPr/>
                    <a:lstStyle/>
                    <a:p>
                      <a:pPr algn="ctr">
                        <a:lnSpc>
                          <a:spcPct val="107000"/>
                        </a:lnSpc>
                        <a:spcAft>
                          <a:spcPts val="0"/>
                        </a:spcAft>
                      </a:pPr>
                      <a:r>
                        <a:rPr lang="fr-FR" sz="1200">
                          <a:solidFill>
                            <a:schemeClr val="tx1"/>
                          </a:solidFill>
                          <a:effectLst/>
                        </a:rPr>
                        <a:t>FUTUR</a:t>
                      </a:r>
                      <a:endParaRPr lang="fr-F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4">
                        <a:lumMod val="20000"/>
                        <a:lumOff val="80000"/>
                      </a:schemeClr>
                    </a:solidFill>
                  </a:tcPr>
                </a:tc>
                <a:tc>
                  <a:txBody>
                    <a:bodyPr/>
                    <a:lstStyle/>
                    <a:p>
                      <a:pPr algn="ctr">
                        <a:lnSpc>
                          <a:spcPct val="107000"/>
                        </a:lnSpc>
                        <a:spcAft>
                          <a:spcPts val="0"/>
                        </a:spcAft>
                      </a:pPr>
                      <a:r>
                        <a:rPr lang="fr-FR" sz="1200" b="1">
                          <a:solidFill>
                            <a:schemeClr val="tx1"/>
                          </a:solidFill>
                          <a:effectLst/>
                        </a:rPr>
                        <a:t>FUTUR</a:t>
                      </a:r>
                      <a:endParaRPr lang="fr-FR"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4">
                        <a:lumMod val="20000"/>
                        <a:lumOff val="80000"/>
                      </a:schemeClr>
                    </a:solidFill>
                  </a:tcPr>
                </a:tc>
                <a:extLst>
                  <a:ext uri="{0D108BD9-81ED-4DB2-BD59-A6C34878D82A}">
                    <a16:rowId xmlns:a16="http://schemas.microsoft.com/office/drawing/2014/main" val="1092052572"/>
                  </a:ext>
                </a:extLst>
              </a:tr>
              <a:tr h="171450">
                <a:tc>
                  <a:txBody>
                    <a:bodyPr/>
                    <a:lstStyle/>
                    <a:p>
                      <a:pPr>
                        <a:lnSpc>
                          <a:spcPct val="107000"/>
                        </a:lnSpc>
                        <a:spcAft>
                          <a:spcPts val="0"/>
                        </a:spcAft>
                      </a:pPr>
                      <a:r>
                        <a:rPr lang="fr-FR" sz="1800" dirty="0">
                          <a:solidFill>
                            <a:schemeClr val="tx1"/>
                          </a:solidFill>
                          <a:effectLst/>
                        </a:rPr>
                        <a:t> </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4">
                        <a:lumMod val="20000"/>
                        <a:lumOff val="80000"/>
                      </a:schemeClr>
                    </a:solidFill>
                  </a:tcPr>
                </a:tc>
                <a:tc>
                  <a:txBody>
                    <a:bodyPr/>
                    <a:lstStyle/>
                    <a:p>
                      <a:pPr algn="ctr">
                        <a:lnSpc>
                          <a:spcPct val="107000"/>
                        </a:lnSpc>
                        <a:spcAft>
                          <a:spcPts val="0"/>
                        </a:spcAft>
                      </a:pPr>
                      <a:r>
                        <a:rPr lang="fr-FR" sz="1400" dirty="0">
                          <a:solidFill>
                            <a:schemeClr val="tx1"/>
                          </a:solidFill>
                          <a:effectLst/>
                        </a:rPr>
                        <a:t>Rang</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400">
                          <a:solidFill>
                            <a:schemeClr val="tx1"/>
                          </a:solidFill>
                          <a:effectLst/>
                        </a:rPr>
                        <a:t>ICM%</a:t>
                      </a:r>
                      <a:endParaRPr lang="fr-F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400">
                          <a:solidFill>
                            <a:schemeClr val="tx1"/>
                          </a:solidFill>
                          <a:effectLst/>
                        </a:rPr>
                        <a:t>Rang</a:t>
                      </a:r>
                      <a:endParaRPr lang="fr-F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2">
                        <a:lumMod val="20000"/>
                        <a:lumOff val="80000"/>
                      </a:schemeClr>
                    </a:solidFill>
                  </a:tcPr>
                </a:tc>
                <a:tc>
                  <a:txBody>
                    <a:bodyPr/>
                    <a:lstStyle/>
                    <a:p>
                      <a:pPr algn="ctr">
                        <a:lnSpc>
                          <a:spcPct val="107000"/>
                        </a:lnSpc>
                        <a:spcAft>
                          <a:spcPts val="0"/>
                        </a:spcAft>
                      </a:pPr>
                      <a:r>
                        <a:rPr lang="fr-FR" sz="1100">
                          <a:solidFill>
                            <a:schemeClr val="tx1"/>
                          </a:solidFill>
                          <a:effectLst/>
                        </a:rPr>
                        <a:t>ICM %</a:t>
                      </a:r>
                      <a:endParaRPr lang="fr-F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2">
                        <a:lumMod val="20000"/>
                        <a:lumOff val="80000"/>
                      </a:schemeClr>
                    </a:solidFill>
                  </a:tcPr>
                </a:tc>
                <a:tc>
                  <a:txBody>
                    <a:bodyPr/>
                    <a:lstStyle/>
                    <a:p>
                      <a:pPr algn="ctr">
                        <a:lnSpc>
                          <a:spcPct val="107000"/>
                        </a:lnSpc>
                        <a:spcAft>
                          <a:spcPts val="0"/>
                        </a:spcAft>
                      </a:pPr>
                      <a:r>
                        <a:rPr lang="fr-FR" sz="1400">
                          <a:solidFill>
                            <a:schemeClr val="tx1"/>
                          </a:solidFill>
                          <a:effectLst/>
                        </a:rPr>
                        <a:t>Rang</a:t>
                      </a:r>
                      <a:endParaRPr lang="fr-F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4">
                        <a:lumMod val="20000"/>
                        <a:lumOff val="80000"/>
                      </a:schemeClr>
                    </a:solidFill>
                  </a:tcPr>
                </a:tc>
                <a:tc>
                  <a:txBody>
                    <a:bodyPr/>
                    <a:lstStyle/>
                    <a:p>
                      <a:pPr algn="ctr">
                        <a:lnSpc>
                          <a:spcPct val="107000"/>
                        </a:lnSpc>
                        <a:spcAft>
                          <a:spcPts val="0"/>
                        </a:spcAft>
                      </a:pPr>
                      <a:r>
                        <a:rPr lang="fr-FR" sz="1400" b="1">
                          <a:solidFill>
                            <a:schemeClr val="tx1"/>
                          </a:solidFill>
                          <a:effectLst/>
                        </a:rPr>
                        <a:t>ICM%</a:t>
                      </a:r>
                      <a:endParaRPr lang="fr-FR"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4">
                        <a:lumMod val="20000"/>
                        <a:lumOff val="80000"/>
                      </a:schemeClr>
                    </a:solidFill>
                  </a:tcPr>
                </a:tc>
                <a:extLst>
                  <a:ext uri="{0D108BD9-81ED-4DB2-BD59-A6C34878D82A}">
                    <a16:rowId xmlns:a16="http://schemas.microsoft.com/office/drawing/2014/main" val="2760426593"/>
                  </a:ext>
                </a:extLst>
              </a:tr>
              <a:tr h="171450">
                <a:tc>
                  <a:txBody>
                    <a:bodyPr/>
                    <a:lstStyle/>
                    <a:p>
                      <a:pPr>
                        <a:lnSpc>
                          <a:spcPct val="107000"/>
                        </a:lnSpc>
                        <a:spcAft>
                          <a:spcPts val="0"/>
                        </a:spcAft>
                      </a:pPr>
                      <a:r>
                        <a:rPr lang="fr-FR" sz="1400" dirty="0">
                          <a:solidFill>
                            <a:schemeClr val="tx1"/>
                          </a:solidFill>
                          <a:effectLst/>
                        </a:rPr>
                        <a:t>Anglais</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4">
                        <a:lumMod val="20000"/>
                        <a:lumOff val="80000"/>
                      </a:schemeClr>
                    </a:solidFill>
                  </a:tcPr>
                </a:tc>
                <a:tc>
                  <a:txBody>
                    <a:bodyPr/>
                    <a:lstStyle/>
                    <a:p>
                      <a:pPr algn="ctr">
                        <a:lnSpc>
                          <a:spcPct val="107000"/>
                        </a:lnSpc>
                        <a:spcAft>
                          <a:spcPts val="0"/>
                        </a:spcAft>
                      </a:pPr>
                      <a:r>
                        <a:rPr lang="fr-FR" sz="1400" dirty="0">
                          <a:solidFill>
                            <a:schemeClr val="tx1"/>
                          </a:solidFill>
                          <a:effectLst/>
                        </a:rPr>
                        <a:t>1</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r">
                        <a:lnSpc>
                          <a:spcPct val="107000"/>
                        </a:lnSpc>
                        <a:spcAft>
                          <a:spcPts val="0"/>
                        </a:spcAft>
                      </a:pPr>
                      <a:r>
                        <a:rPr lang="fr-FR" sz="1400" dirty="0">
                          <a:solidFill>
                            <a:schemeClr val="tx1"/>
                          </a:solidFill>
                          <a:effectLst/>
                        </a:rPr>
                        <a:t>14,24%</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400">
                          <a:solidFill>
                            <a:schemeClr val="tx1"/>
                          </a:solidFill>
                          <a:effectLst/>
                        </a:rPr>
                        <a:t>1</a:t>
                      </a:r>
                      <a:endParaRPr lang="fr-F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2">
                        <a:lumMod val="20000"/>
                        <a:lumOff val="80000"/>
                      </a:schemeClr>
                    </a:solidFill>
                  </a:tcPr>
                </a:tc>
                <a:tc>
                  <a:txBody>
                    <a:bodyPr/>
                    <a:lstStyle/>
                    <a:p>
                      <a:pPr algn="ctr">
                        <a:lnSpc>
                          <a:spcPct val="107000"/>
                        </a:lnSpc>
                        <a:spcAft>
                          <a:spcPts val="0"/>
                        </a:spcAft>
                      </a:pPr>
                      <a:r>
                        <a:rPr lang="fr-FR" sz="1100">
                          <a:solidFill>
                            <a:schemeClr val="tx1"/>
                          </a:solidFill>
                          <a:effectLst/>
                        </a:rPr>
                        <a:t>12,12%</a:t>
                      </a:r>
                      <a:endParaRPr lang="fr-F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2">
                        <a:lumMod val="20000"/>
                        <a:lumOff val="80000"/>
                      </a:schemeClr>
                    </a:solidFill>
                  </a:tcPr>
                </a:tc>
                <a:tc>
                  <a:txBody>
                    <a:bodyPr/>
                    <a:lstStyle/>
                    <a:p>
                      <a:pPr algn="ctr">
                        <a:lnSpc>
                          <a:spcPct val="107000"/>
                        </a:lnSpc>
                        <a:spcAft>
                          <a:spcPts val="0"/>
                        </a:spcAft>
                      </a:pPr>
                      <a:r>
                        <a:rPr lang="fr-FR" sz="1400">
                          <a:solidFill>
                            <a:schemeClr val="tx1"/>
                          </a:solidFill>
                          <a:effectLst/>
                        </a:rPr>
                        <a:t>1</a:t>
                      </a:r>
                      <a:endParaRPr lang="fr-F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4">
                        <a:lumMod val="20000"/>
                        <a:lumOff val="80000"/>
                      </a:schemeClr>
                    </a:solidFill>
                  </a:tcPr>
                </a:tc>
                <a:tc>
                  <a:txBody>
                    <a:bodyPr/>
                    <a:lstStyle/>
                    <a:p>
                      <a:pPr algn="ctr">
                        <a:lnSpc>
                          <a:spcPct val="107000"/>
                        </a:lnSpc>
                        <a:spcAft>
                          <a:spcPts val="0"/>
                        </a:spcAft>
                      </a:pPr>
                      <a:r>
                        <a:rPr lang="fr-FR" sz="1400" b="1">
                          <a:solidFill>
                            <a:schemeClr val="tx1"/>
                          </a:solidFill>
                          <a:effectLst/>
                        </a:rPr>
                        <a:t>10,74%</a:t>
                      </a:r>
                      <a:endParaRPr lang="fr-FR"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4">
                        <a:lumMod val="20000"/>
                        <a:lumOff val="80000"/>
                      </a:schemeClr>
                    </a:solidFill>
                  </a:tcPr>
                </a:tc>
                <a:extLst>
                  <a:ext uri="{0D108BD9-81ED-4DB2-BD59-A6C34878D82A}">
                    <a16:rowId xmlns:a16="http://schemas.microsoft.com/office/drawing/2014/main" val="761124772"/>
                  </a:ext>
                </a:extLst>
              </a:tr>
              <a:tr h="171450">
                <a:tc>
                  <a:txBody>
                    <a:bodyPr/>
                    <a:lstStyle/>
                    <a:p>
                      <a:pPr>
                        <a:lnSpc>
                          <a:spcPct val="107000"/>
                        </a:lnSpc>
                        <a:spcAft>
                          <a:spcPts val="0"/>
                        </a:spcAft>
                      </a:pPr>
                      <a:r>
                        <a:rPr lang="fr-FR" sz="1400" dirty="0">
                          <a:solidFill>
                            <a:schemeClr val="tx1"/>
                          </a:solidFill>
                          <a:effectLst/>
                        </a:rPr>
                        <a:t>Français</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4">
                        <a:lumMod val="20000"/>
                        <a:lumOff val="80000"/>
                      </a:schemeClr>
                    </a:solidFill>
                  </a:tcPr>
                </a:tc>
                <a:tc>
                  <a:txBody>
                    <a:bodyPr/>
                    <a:lstStyle/>
                    <a:p>
                      <a:pPr algn="ctr">
                        <a:lnSpc>
                          <a:spcPct val="107000"/>
                        </a:lnSpc>
                        <a:spcAft>
                          <a:spcPts val="0"/>
                        </a:spcAft>
                      </a:pPr>
                      <a:r>
                        <a:rPr lang="fr-FR" sz="1400" dirty="0">
                          <a:solidFill>
                            <a:schemeClr val="tx1"/>
                          </a:solidFill>
                          <a:effectLst/>
                        </a:rPr>
                        <a:t>2</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r">
                        <a:lnSpc>
                          <a:spcPct val="107000"/>
                        </a:lnSpc>
                        <a:spcAft>
                          <a:spcPts val="0"/>
                        </a:spcAft>
                      </a:pPr>
                      <a:r>
                        <a:rPr lang="fr-FR" sz="1400" dirty="0">
                          <a:solidFill>
                            <a:schemeClr val="tx1"/>
                          </a:solidFill>
                          <a:effectLst/>
                        </a:rPr>
                        <a:t>9,66%</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400" dirty="0">
                          <a:solidFill>
                            <a:schemeClr val="tx1"/>
                          </a:solidFill>
                          <a:effectLst/>
                        </a:rPr>
                        <a:t>2</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2">
                        <a:lumMod val="20000"/>
                        <a:lumOff val="80000"/>
                      </a:schemeClr>
                    </a:solidFill>
                  </a:tcPr>
                </a:tc>
                <a:tc>
                  <a:txBody>
                    <a:bodyPr/>
                    <a:lstStyle/>
                    <a:p>
                      <a:pPr algn="ctr">
                        <a:lnSpc>
                          <a:spcPct val="107000"/>
                        </a:lnSpc>
                        <a:spcAft>
                          <a:spcPts val="0"/>
                        </a:spcAft>
                      </a:pPr>
                      <a:r>
                        <a:rPr lang="fr-FR" sz="1100">
                          <a:solidFill>
                            <a:schemeClr val="tx1"/>
                          </a:solidFill>
                          <a:effectLst/>
                        </a:rPr>
                        <a:t>8,64%</a:t>
                      </a:r>
                      <a:endParaRPr lang="fr-F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2">
                        <a:lumMod val="20000"/>
                        <a:lumOff val="80000"/>
                      </a:schemeClr>
                    </a:solidFill>
                  </a:tcPr>
                </a:tc>
                <a:tc>
                  <a:txBody>
                    <a:bodyPr/>
                    <a:lstStyle/>
                    <a:p>
                      <a:pPr algn="ctr">
                        <a:lnSpc>
                          <a:spcPct val="107000"/>
                        </a:lnSpc>
                        <a:spcAft>
                          <a:spcPts val="0"/>
                        </a:spcAft>
                      </a:pPr>
                      <a:r>
                        <a:rPr lang="fr-FR" sz="1400">
                          <a:solidFill>
                            <a:schemeClr val="tx1"/>
                          </a:solidFill>
                          <a:effectLst/>
                        </a:rPr>
                        <a:t>2</a:t>
                      </a:r>
                      <a:endParaRPr lang="fr-F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4">
                        <a:lumMod val="20000"/>
                        <a:lumOff val="80000"/>
                      </a:schemeClr>
                    </a:solidFill>
                  </a:tcPr>
                </a:tc>
                <a:tc>
                  <a:txBody>
                    <a:bodyPr/>
                    <a:lstStyle/>
                    <a:p>
                      <a:pPr algn="ctr">
                        <a:lnSpc>
                          <a:spcPct val="107000"/>
                        </a:lnSpc>
                        <a:spcAft>
                          <a:spcPts val="0"/>
                        </a:spcAft>
                      </a:pPr>
                      <a:r>
                        <a:rPr lang="fr-FR" sz="1400" b="1">
                          <a:solidFill>
                            <a:schemeClr val="tx1"/>
                          </a:solidFill>
                          <a:effectLst/>
                        </a:rPr>
                        <a:t>8,16%</a:t>
                      </a:r>
                      <a:endParaRPr lang="fr-FR"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4">
                        <a:lumMod val="20000"/>
                        <a:lumOff val="80000"/>
                      </a:schemeClr>
                    </a:solidFill>
                  </a:tcPr>
                </a:tc>
                <a:extLst>
                  <a:ext uri="{0D108BD9-81ED-4DB2-BD59-A6C34878D82A}">
                    <a16:rowId xmlns:a16="http://schemas.microsoft.com/office/drawing/2014/main" val="211872678"/>
                  </a:ext>
                </a:extLst>
              </a:tr>
              <a:tr h="190500">
                <a:tc>
                  <a:txBody>
                    <a:bodyPr/>
                    <a:lstStyle/>
                    <a:p>
                      <a:pPr>
                        <a:lnSpc>
                          <a:spcPct val="107000"/>
                        </a:lnSpc>
                        <a:spcAft>
                          <a:spcPts val="0"/>
                        </a:spcAft>
                      </a:pPr>
                      <a:r>
                        <a:rPr lang="fr-FR" sz="1400" dirty="0">
                          <a:solidFill>
                            <a:schemeClr val="tx1"/>
                          </a:solidFill>
                          <a:effectLst/>
                        </a:rPr>
                        <a:t>Swahili</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4">
                        <a:lumMod val="20000"/>
                        <a:lumOff val="80000"/>
                      </a:schemeClr>
                    </a:solidFill>
                  </a:tcPr>
                </a:tc>
                <a:tc>
                  <a:txBody>
                    <a:bodyPr/>
                    <a:lstStyle/>
                    <a:p>
                      <a:pPr algn="ctr">
                        <a:lnSpc>
                          <a:spcPct val="107000"/>
                        </a:lnSpc>
                        <a:spcAft>
                          <a:spcPts val="0"/>
                        </a:spcAft>
                      </a:pPr>
                      <a:r>
                        <a:rPr lang="fr-FR" sz="1400" dirty="0">
                          <a:solidFill>
                            <a:schemeClr val="tx1"/>
                          </a:solidFill>
                          <a:effectLst/>
                        </a:rPr>
                        <a:t>32</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r">
                        <a:lnSpc>
                          <a:spcPct val="107000"/>
                        </a:lnSpc>
                        <a:spcAft>
                          <a:spcPts val="0"/>
                        </a:spcAft>
                      </a:pPr>
                      <a:r>
                        <a:rPr lang="fr-FR" sz="1400" dirty="0">
                          <a:solidFill>
                            <a:schemeClr val="tx1"/>
                          </a:solidFill>
                          <a:effectLst/>
                        </a:rPr>
                        <a:t>0,80%</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400" dirty="0">
                          <a:solidFill>
                            <a:schemeClr val="tx1"/>
                          </a:solidFill>
                          <a:effectLst/>
                        </a:rPr>
                        <a:t>3</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2">
                        <a:lumMod val="20000"/>
                        <a:lumOff val="80000"/>
                      </a:schemeClr>
                    </a:solidFill>
                  </a:tcPr>
                </a:tc>
                <a:tc>
                  <a:txBody>
                    <a:bodyPr/>
                    <a:lstStyle/>
                    <a:p>
                      <a:pPr algn="ctr">
                        <a:lnSpc>
                          <a:spcPct val="107000"/>
                        </a:lnSpc>
                        <a:spcAft>
                          <a:spcPts val="0"/>
                        </a:spcAft>
                      </a:pPr>
                      <a:r>
                        <a:rPr lang="fr-FR" sz="1100">
                          <a:solidFill>
                            <a:schemeClr val="tx1"/>
                          </a:solidFill>
                          <a:effectLst/>
                        </a:rPr>
                        <a:t>3,88%</a:t>
                      </a:r>
                      <a:endParaRPr lang="fr-F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2">
                        <a:lumMod val="20000"/>
                        <a:lumOff val="80000"/>
                      </a:schemeClr>
                    </a:solidFill>
                  </a:tcPr>
                </a:tc>
                <a:tc>
                  <a:txBody>
                    <a:bodyPr/>
                    <a:lstStyle/>
                    <a:p>
                      <a:pPr algn="ctr">
                        <a:lnSpc>
                          <a:spcPct val="107000"/>
                        </a:lnSpc>
                        <a:spcAft>
                          <a:spcPts val="0"/>
                        </a:spcAft>
                      </a:pPr>
                      <a:r>
                        <a:rPr lang="fr-FR" sz="1400">
                          <a:solidFill>
                            <a:schemeClr val="tx1"/>
                          </a:solidFill>
                          <a:effectLst/>
                        </a:rPr>
                        <a:t>3</a:t>
                      </a:r>
                      <a:endParaRPr lang="fr-F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4">
                        <a:lumMod val="20000"/>
                        <a:lumOff val="80000"/>
                      </a:schemeClr>
                    </a:solidFill>
                  </a:tcPr>
                </a:tc>
                <a:tc>
                  <a:txBody>
                    <a:bodyPr/>
                    <a:lstStyle/>
                    <a:p>
                      <a:pPr algn="ctr">
                        <a:lnSpc>
                          <a:spcPct val="107000"/>
                        </a:lnSpc>
                        <a:spcAft>
                          <a:spcPts val="0"/>
                        </a:spcAft>
                      </a:pPr>
                      <a:r>
                        <a:rPr lang="fr-FR" sz="1400" b="1">
                          <a:solidFill>
                            <a:schemeClr val="tx1"/>
                          </a:solidFill>
                          <a:effectLst/>
                        </a:rPr>
                        <a:t>7,41%</a:t>
                      </a:r>
                      <a:endParaRPr lang="fr-FR"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4">
                        <a:lumMod val="20000"/>
                        <a:lumOff val="80000"/>
                      </a:schemeClr>
                    </a:solidFill>
                  </a:tcPr>
                </a:tc>
                <a:extLst>
                  <a:ext uri="{0D108BD9-81ED-4DB2-BD59-A6C34878D82A}">
                    <a16:rowId xmlns:a16="http://schemas.microsoft.com/office/drawing/2014/main" val="3568701930"/>
                  </a:ext>
                </a:extLst>
              </a:tr>
              <a:tr h="190500">
                <a:tc>
                  <a:txBody>
                    <a:bodyPr/>
                    <a:lstStyle/>
                    <a:p>
                      <a:pPr>
                        <a:lnSpc>
                          <a:spcPct val="107000"/>
                        </a:lnSpc>
                        <a:spcAft>
                          <a:spcPts val="0"/>
                        </a:spcAft>
                      </a:pPr>
                      <a:r>
                        <a:rPr lang="fr-FR" sz="1400" dirty="0">
                          <a:solidFill>
                            <a:schemeClr val="tx1"/>
                          </a:solidFill>
                          <a:effectLst/>
                        </a:rPr>
                        <a:t>Allemand</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4">
                        <a:lumMod val="20000"/>
                        <a:lumOff val="80000"/>
                      </a:schemeClr>
                    </a:solidFill>
                  </a:tcPr>
                </a:tc>
                <a:tc>
                  <a:txBody>
                    <a:bodyPr/>
                    <a:lstStyle/>
                    <a:p>
                      <a:pPr algn="ctr">
                        <a:lnSpc>
                          <a:spcPct val="107000"/>
                        </a:lnSpc>
                        <a:spcAft>
                          <a:spcPts val="0"/>
                        </a:spcAft>
                      </a:pPr>
                      <a:r>
                        <a:rPr lang="fr-FR" sz="1400" dirty="0">
                          <a:solidFill>
                            <a:schemeClr val="tx1"/>
                          </a:solidFill>
                          <a:effectLst/>
                        </a:rPr>
                        <a:t>3</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r">
                        <a:lnSpc>
                          <a:spcPct val="107000"/>
                        </a:lnSpc>
                        <a:spcAft>
                          <a:spcPts val="0"/>
                        </a:spcAft>
                      </a:pPr>
                      <a:r>
                        <a:rPr lang="fr-FR" sz="1400" dirty="0">
                          <a:solidFill>
                            <a:schemeClr val="tx1"/>
                          </a:solidFill>
                          <a:effectLst/>
                        </a:rPr>
                        <a:t>3,75%</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400" dirty="0">
                          <a:solidFill>
                            <a:schemeClr val="tx1"/>
                          </a:solidFill>
                          <a:effectLst/>
                        </a:rPr>
                        <a:t>4</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2">
                        <a:lumMod val="20000"/>
                        <a:lumOff val="80000"/>
                      </a:schemeClr>
                    </a:solidFill>
                  </a:tcPr>
                </a:tc>
                <a:tc>
                  <a:txBody>
                    <a:bodyPr/>
                    <a:lstStyle/>
                    <a:p>
                      <a:pPr algn="ctr">
                        <a:lnSpc>
                          <a:spcPct val="107000"/>
                        </a:lnSpc>
                        <a:spcAft>
                          <a:spcPts val="0"/>
                        </a:spcAft>
                      </a:pPr>
                      <a:r>
                        <a:rPr lang="fr-FR" sz="1100" dirty="0">
                          <a:solidFill>
                            <a:schemeClr val="tx1"/>
                          </a:solidFill>
                          <a:effectLst/>
                        </a:rPr>
                        <a:t>3,01%</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2">
                        <a:lumMod val="20000"/>
                        <a:lumOff val="80000"/>
                      </a:schemeClr>
                    </a:solidFill>
                  </a:tcPr>
                </a:tc>
                <a:tc>
                  <a:txBody>
                    <a:bodyPr/>
                    <a:lstStyle/>
                    <a:p>
                      <a:pPr algn="ctr">
                        <a:lnSpc>
                          <a:spcPct val="107000"/>
                        </a:lnSpc>
                        <a:spcAft>
                          <a:spcPts val="0"/>
                        </a:spcAft>
                      </a:pPr>
                      <a:r>
                        <a:rPr lang="fr-FR" sz="1400">
                          <a:solidFill>
                            <a:schemeClr val="tx1"/>
                          </a:solidFill>
                          <a:effectLst/>
                        </a:rPr>
                        <a:t>6</a:t>
                      </a:r>
                      <a:endParaRPr lang="fr-F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4">
                        <a:lumMod val="20000"/>
                        <a:lumOff val="80000"/>
                      </a:schemeClr>
                    </a:solidFill>
                  </a:tcPr>
                </a:tc>
                <a:tc>
                  <a:txBody>
                    <a:bodyPr/>
                    <a:lstStyle/>
                    <a:p>
                      <a:pPr algn="ctr">
                        <a:lnSpc>
                          <a:spcPct val="107000"/>
                        </a:lnSpc>
                        <a:spcAft>
                          <a:spcPts val="0"/>
                        </a:spcAft>
                      </a:pPr>
                      <a:r>
                        <a:rPr lang="fr-FR" sz="1400" b="1">
                          <a:solidFill>
                            <a:schemeClr val="tx1"/>
                          </a:solidFill>
                          <a:effectLst/>
                        </a:rPr>
                        <a:t>2,07%</a:t>
                      </a:r>
                      <a:endParaRPr lang="fr-FR"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4">
                        <a:lumMod val="20000"/>
                        <a:lumOff val="80000"/>
                      </a:schemeClr>
                    </a:solidFill>
                  </a:tcPr>
                </a:tc>
                <a:extLst>
                  <a:ext uri="{0D108BD9-81ED-4DB2-BD59-A6C34878D82A}">
                    <a16:rowId xmlns:a16="http://schemas.microsoft.com/office/drawing/2014/main" val="3439462543"/>
                  </a:ext>
                </a:extLst>
              </a:tr>
              <a:tr h="171450">
                <a:tc>
                  <a:txBody>
                    <a:bodyPr/>
                    <a:lstStyle/>
                    <a:p>
                      <a:pPr>
                        <a:lnSpc>
                          <a:spcPct val="107000"/>
                        </a:lnSpc>
                        <a:spcAft>
                          <a:spcPts val="0"/>
                        </a:spcAft>
                      </a:pPr>
                      <a:r>
                        <a:rPr lang="fr-FR" sz="1400" dirty="0">
                          <a:solidFill>
                            <a:schemeClr val="tx1"/>
                          </a:solidFill>
                          <a:effectLst/>
                        </a:rPr>
                        <a:t>Russe</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4">
                        <a:lumMod val="20000"/>
                        <a:lumOff val="80000"/>
                      </a:schemeClr>
                    </a:solidFill>
                  </a:tcPr>
                </a:tc>
                <a:tc>
                  <a:txBody>
                    <a:bodyPr/>
                    <a:lstStyle/>
                    <a:p>
                      <a:pPr algn="ctr">
                        <a:lnSpc>
                          <a:spcPct val="107000"/>
                        </a:lnSpc>
                        <a:spcAft>
                          <a:spcPts val="0"/>
                        </a:spcAft>
                      </a:pPr>
                      <a:r>
                        <a:rPr lang="fr-FR" sz="1400" dirty="0">
                          <a:solidFill>
                            <a:schemeClr val="tx1"/>
                          </a:solidFill>
                          <a:effectLst/>
                        </a:rPr>
                        <a:t>4</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r">
                        <a:lnSpc>
                          <a:spcPct val="107000"/>
                        </a:lnSpc>
                        <a:spcAft>
                          <a:spcPts val="0"/>
                        </a:spcAft>
                      </a:pPr>
                      <a:r>
                        <a:rPr lang="fr-FR" sz="1400" dirty="0">
                          <a:solidFill>
                            <a:schemeClr val="tx1"/>
                          </a:solidFill>
                          <a:effectLst/>
                        </a:rPr>
                        <a:t>2,76%</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400" dirty="0">
                          <a:solidFill>
                            <a:schemeClr val="tx1"/>
                          </a:solidFill>
                          <a:effectLst/>
                        </a:rPr>
                        <a:t>5</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2">
                        <a:lumMod val="20000"/>
                        <a:lumOff val="80000"/>
                      </a:schemeClr>
                    </a:solidFill>
                  </a:tcPr>
                </a:tc>
                <a:tc>
                  <a:txBody>
                    <a:bodyPr/>
                    <a:lstStyle/>
                    <a:p>
                      <a:pPr algn="ctr">
                        <a:lnSpc>
                          <a:spcPct val="107000"/>
                        </a:lnSpc>
                        <a:spcAft>
                          <a:spcPts val="0"/>
                        </a:spcAft>
                      </a:pPr>
                      <a:r>
                        <a:rPr lang="fr-FR" sz="1100" dirty="0">
                          <a:solidFill>
                            <a:schemeClr val="tx1"/>
                          </a:solidFill>
                          <a:effectLst/>
                        </a:rPr>
                        <a:t>2,68%</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2">
                        <a:lumMod val="20000"/>
                        <a:lumOff val="80000"/>
                      </a:schemeClr>
                    </a:solidFill>
                  </a:tcPr>
                </a:tc>
                <a:tc>
                  <a:txBody>
                    <a:bodyPr/>
                    <a:lstStyle/>
                    <a:p>
                      <a:pPr algn="ctr">
                        <a:lnSpc>
                          <a:spcPct val="107000"/>
                        </a:lnSpc>
                        <a:spcAft>
                          <a:spcPts val="0"/>
                        </a:spcAft>
                      </a:pPr>
                      <a:r>
                        <a:rPr lang="fr-FR" sz="1400">
                          <a:solidFill>
                            <a:schemeClr val="tx1"/>
                          </a:solidFill>
                          <a:effectLst/>
                        </a:rPr>
                        <a:t>8</a:t>
                      </a:r>
                      <a:endParaRPr lang="fr-F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4">
                        <a:lumMod val="20000"/>
                        <a:lumOff val="80000"/>
                      </a:schemeClr>
                    </a:solidFill>
                  </a:tcPr>
                </a:tc>
                <a:tc>
                  <a:txBody>
                    <a:bodyPr/>
                    <a:lstStyle/>
                    <a:p>
                      <a:pPr algn="ctr">
                        <a:lnSpc>
                          <a:spcPct val="107000"/>
                        </a:lnSpc>
                        <a:spcAft>
                          <a:spcPts val="0"/>
                        </a:spcAft>
                      </a:pPr>
                      <a:r>
                        <a:rPr lang="fr-FR" sz="1400" b="1">
                          <a:solidFill>
                            <a:schemeClr val="tx1"/>
                          </a:solidFill>
                          <a:effectLst/>
                        </a:rPr>
                        <a:t>1,93%</a:t>
                      </a:r>
                      <a:endParaRPr lang="fr-FR"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4">
                        <a:lumMod val="20000"/>
                        <a:lumOff val="80000"/>
                      </a:schemeClr>
                    </a:solidFill>
                  </a:tcPr>
                </a:tc>
                <a:extLst>
                  <a:ext uri="{0D108BD9-81ED-4DB2-BD59-A6C34878D82A}">
                    <a16:rowId xmlns:a16="http://schemas.microsoft.com/office/drawing/2014/main" val="2129928547"/>
                  </a:ext>
                </a:extLst>
              </a:tr>
              <a:tr h="171450">
                <a:tc>
                  <a:txBody>
                    <a:bodyPr/>
                    <a:lstStyle/>
                    <a:p>
                      <a:pPr>
                        <a:lnSpc>
                          <a:spcPct val="107000"/>
                        </a:lnSpc>
                        <a:spcAft>
                          <a:spcPts val="0"/>
                        </a:spcAft>
                      </a:pPr>
                      <a:r>
                        <a:rPr lang="fr-FR" sz="1400" dirty="0">
                          <a:solidFill>
                            <a:schemeClr val="tx1"/>
                          </a:solidFill>
                          <a:effectLst/>
                        </a:rPr>
                        <a:t>Tagalog</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4">
                        <a:lumMod val="20000"/>
                        <a:lumOff val="80000"/>
                      </a:schemeClr>
                    </a:solidFill>
                  </a:tcPr>
                </a:tc>
                <a:tc>
                  <a:txBody>
                    <a:bodyPr/>
                    <a:lstStyle/>
                    <a:p>
                      <a:pPr algn="ctr">
                        <a:lnSpc>
                          <a:spcPct val="107000"/>
                        </a:lnSpc>
                        <a:spcAft>
                          <a:spcPts val="0"/>
                        </a:spcAft>
                      </a:pPr>
                      <a:r>
                        <a:rPr lang="fr-FR" sz="1400">
                          <a:solidFill>
                            <a:schemeClr val="tx1"/>
                          </a:solidFill>
                          <a:effectLst/>
                        </a:rPr>
                        <a:t>35</a:t>
                      </a:r>
                      <a:endParaRPr lang="fr-F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r">
                        <a:lnSpc>
                          <a:spcPct val="107000"/>
                        </a:lnSpc>
                        <a:spcAft>
                          <a:spcPts val="0"/>
                        </a:spcAft>
                      </a:pPr>
                      <a:r>
                        <a:rPr lang="fr-FR" sz="1400" dirty="0">
                          <a:solidFill>
                            <a:schemeClr val="tx1"/>
                          </a:solidFill>
                          <a:effectLst/>
                        </a:rPr>
                        <a:t>0,75%</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400">
                          <a:solidFill>
                            <a:schemeClr val="tx1"/>
                          </a:solidFill>
                          <a:effectLst/>
                        </a:rPr>
                        <a:t>6</a:t>
                      </a:r>
                      <a:endParaRPr lang="fr-F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2">
                        <a:lumMod val="20000"/>
                        <a:lumOff val="80000"/>
                      </a:schemeClr>
                    </a:solidFill>
                  </a:tcPr>
                </a:tc>
                <a:tc>
                  <a:txBody>
                    <a:bodyPr/>
                    <a:lstStyle/>
                    <a:p>
                      <a:pPr algn="ctr">
                        <a:lnSpc>
                          <a:spcPct val="107000"/>
                        </a:lnSpc>
                        <a:spcAft>
                          <a:spcPts val="0"/>
                        </a:spcAft>
                      </a:pPr>
                      <a:r>
                        <a:rPr lang="fr-FR" sz="1100" dirty="0">
                          <a:solidFill>
                            <a:schemeClr val="tx1"/>
                          </a:solidFill>
                          <a:effectLst/>
                        </a:rPr>
                        <a:t>2,58%</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2">
                        <a:lumMod val="20000"/>
                        <a:lumOff val="80000"/>
                      </a:schemeClr>
                    </a:solidFill>
                  </a:tcPr>
                </a:tc>
                <a:tc>
                  <a:txBody>
                    <a:bodyPr/>
                    <a:lstStyle/>
                    <a:p>
                      <a:pPr algn="ctr">
                        <a:lnSpc>
                          <a:spcPct val="107000"/>
                        </a:lnSpc>
                        <a:spcAft>
                          <a:spcPts val="0"/>
                        </a:spcAft>
                      </a:pPr>
                      <a:r>
                        <a:rPr lang="fr-FR" sz="1400">
                          <a:solidFill>
                            <a:schemeClr val="tx1"/>
                          </a:solidFill>
                          <a:effectLst/>
                        </a:rPr>
                        <a:t>4</a:t>
                      </a:r>
                      <a:endParaRPr lang="fr-F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4">
                        <a:lumMod val="20000"/>
                        <a:lumOff val="80000"/>
                      </a:schemeClr>
                    </a:solidFill>
                  </a:tcPr>
                </a:tc>
                <a:tc>
                  <a:txBody>
                    <a:bodyPr/>
                    <a:lstStyle/>
                    <a:p>
                      <a:pPr algn="ctr">
                        <a:lnSpc>
                          <a:spcPct val="107000"/>
                        </a:lnSpc>
                        <a:spcAft>
                          <a:spcPts val="0"/>
                        </a:spcAft>
                      </a:pPr>
                      <a:r>
                        <a:rPr lang="fr-FR" sz="1400" b="1">
                          <a:solidFill>
                            <a:schemeClr val="tx1"/>
                          </a:solidFill>
                          <a:effectLst/>
                        </a:rPr>
                        <a:t>2,18%</a:t>
                      </a:r>
                      <a:endParaRPr lang="fr-FR"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4">
                        <a:lumMod val="20000"/>
                        <a:lumOff val="80000"/>
                      </a:schemeClr>
                    </a:solidFill>
                  </a:tcPr>
                </a:tc>
                <a:extLst>
                  <a:ext uri="{0D108BD9-81ED-4DB2-BD59-A6C34878D82A}">
                    <a16:rowId xmlns:a16="http://schemas.microsoft.com/office/drawing/2014/main" val="3003693594"/>
                  </a:ext>
                </a:extLst>
              </a:tr>
              <a:tr h="190500">
                <a:tc>
                  <a:txBody>
                    <a:bodyPr/>
                    <a:lstStyle/>
                    <a:p>
                      <a:pPr>
                        <a:lnSpc>
                          <a:spcPct val="107000"/>
                        </a:lnSpc>
                        <a:spcAft>
                          <a:spcPts val="0"/>
                        </a:spcAft>
                      </a:pPr>
                      <a:r>
                        <a:rPr lang="fr-FR" sz="1400" dirty="0">
                          <a:solidFill>
                            <a:schemeClr val="tx1"/>
                          </a:solidFill>
                          <a:effectLst/>
                        </a:rPr>
                        <a:t>Chinois</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4">
                        <a:lumMod val="20000"/>
                        <a:lumOff val="80000"/>
                      </a:schemeClr>
                    </a:solidFill>
                  </a:tcPr>
                </a:tc>
                <a:tc>
                  <a:txBody>
                    <a:bodyPr/>
                    <a:lstStyle/>
                    <a:p>
                      <a:pPr algn="ctr">
                        <a:lnSpc>
                          <a:spcPct val="107000"/>
                        </a:lnSpc>
                        <a:spcAft>
                          <a:spcPts val="0"/>
                        </a:spcAft>
                      </a:pPr>
                      <a:r>
                        <a:rPr lang="fr-FR" sz="1400">
                          <a:solidFill>
                            <a:schemeClr val="tx1"/>
                          </a:solidFill>
                          <a:effectLst/>
                        </a:rPr>
                        <a:t>9</a:t>
                      </a:r>
                      <a:endParaRPr lang="fr-F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r">
                        <a:lnSpc>
                          <a:spcPct val="107000"/>
                        </a:lnSpc>
                        <a:spcAft>
                          <a:spcPts val="0"/>
                        </a:spcAft>
                      </a:pPr>
                      <a:r>
                        <a:rPr lang="fr-FR" sz="1400" dirty="0">
                          <a:solidFill>
                            <a:schemeClr val="tx1"/>
                          </a:solidFill>
                          <a:effectLst/>
                        </a:rPr>
                        <a:t>1,46%</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400">
                          <a:solidFill>
                            <a:schemeClr val="tx1"/>
                          </a:solidFill>
                          <a:effectLst/>
                        </a:rPr>
                        <a:t>7</a:t>
                      </a:r>
                      <a:endParaRPr lang="fr-F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2">
                        <a:lumMod val="20000"/>
                        <a:lumOff val="80000"/>
                      </a:schemeClr>
                    </a:solidFill>
                  </a:tcPr>
                </a:tc>
                <a:tc>
                  <a:txBody>
                    <a:bodyPr/>
                    <a:lstStyle/>
                    <a:p>
                      <a:pPr algn="ctr">
                        <a:lnSpc>
                          <a:spcPct val="107000"/>
                        </a:lnSpc>
                        <a:spcAft>
                          <a:spcPts val="0"/>
                        </a:spcAft>
                      </a:pPr>
                      <a:r>
                        <a:rPr lang="fr-FR" sz="1100" dirty="0">
                          <a:solidFill>
                            <a:schemeClr val="tx1"/>
                          </a:solidFill>
                          <a:effectLst/>
                        </a:rPr>
                        <a:t>2,13%</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2">
                        <a:lumMod val="20000"/>
                        <a:lumOff val="80000"/>
                      </a:schemeClr>
                    </a:solidFill>
                  </a:tcPr>
                </a:tc>
                <a:tc>
                  <a:txBody>
                    <a:bodyPr/>
                    <a:lstStyle/>
                    <a:p>
                      <a:pPr algn="ctr">
                        <a:lnSpc>
                          <a:spcPct val="107000"/>
                        </a:lnSpc>
                        <a:spcAft>
                          <a:spcPts val="0"/>
                        </a:spcAft>
                      </a:pPr>
                      <a:r>
                        <a:rPr lang="fr-FR" sz="1400">
                          <a:solidFill>
                            <a:schemeClr val="tx1"/>
                          </a:solidFill>
                          <a:effectLst/>
                        </a:rPr>
                        <a:t>9</a:t>
                      </a:r>
                      <a:endParaRPr lang="fr-F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4">
                        <a:lumMod val="20000"/>
                        <a:lumOff val="80000"/>
                      </a:schemeClr>
                    </a:solidFill>
                  </a:tcPr>
                </a:tc>
                <a:tc>
                  <a:txBody>
                    <a:bodyPr/>
                    <a:lstStyle/>
                    <a:p>
                      <a:pPr algn="ctr">
                        <a:lnSpc>
                          <a:spcPct val="107000"/>
                        </a:lnSpc>
                        <a:spcAft>
                          <a:spcPts val="0"/>
                        </a:spcAft>
                      </a:pPr>
                      <a:r>
                        <a:rPr lang="fr-FR" sz="1400" b="1">
                          <a:solidFill>
                            <a:schemeClr val="tx1"/>
                          </a:solidFill>
                          <a:effectLst/>
                        </a:rPr>
                        <a:t>1,76%</a:t>
                      </a:r>
                      <a:endParaRPr lang="fr-FR"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4">
                        <a:lumMod val="20000"/>
                        <a:lumOff val="80000"/>
                      </a:schemeClr>
                    </a:solidFill>
                  </a:tcPr>
                </a:tc>
                <a:extLst>
                  <a:ext uri="{0D108BD9-81ED-4DB2-BD59-A6C34878D82A}">
                    <a16:rowId xmlns:a16="http://schemas.microsoft.com/office/drawing/2014/main" val="1566220352"/>
                  </a:ext>
                </a:extLst>
              </a:tr>
              <a:tr h="190500">
                <a:tc>
                  <a:txBody>
                    <a:bodyPr/>
                    <a:lstStyle/>
                    <a:p>
                      <a:pPr>
                        <a:lnSpc>
                          <a:spcPct val="107000"/>
                        </a:lnSpc>
                        <a:spcAft>
                          <a:spcPts val="0"/>
                        </a:spcAft>
                      </a:pPr>
                      <a:r>
                        <a:rPr lang="fr-FR" sz="1400" dirty="0">
                          <a:solidFill>
                            <a:schemeClr val="tx1"/>
                          </a:solidFill>
                          <a:effectLst/>
                        </a:rPr>
                        <a:t>Arabe</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4">
                        <a:lumMod val="20000"/>
                        <a:lumOff val="80000"/>
                      </a:schemeClr>
                    </a:solidFill>
                  </a:tcPr>
                </a:tc>
                <a:tc>
                  <a:txBody>
                    <a:bodyPr/>
                    <a:lstStyle/>
                    <a:p>
                      <a:pPr algn="ctr">
                        <a:lnSpc>
                          <a:spcPct val="107000"/>
                        </a:lnSpc>
                        <a:spcAft>
                          <a:spcPts val="0"/>
                        </a:spcAft>
                      </a:pPr>
                      <a:r>
                        <a:rPr lang="fr-FR" sz="1400" dirty="0">
                          <a:solidFill>
                            <a:schemeClr val="tx1"/>
                          </a:solidFill>
                          <a:effectLst/>
                        </a:rPr>
                        <a:t>6</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r">
                        <a:lnSpc>
                          <a:spcPct val="107000"/>
                        </a:lnSpc>
                        <a:spcAft>
                          <a:spcPts val="0"/>
                        </a:spcAft>
                      </a:pPr>
                      <a:r>
                        <a:rPr lang="fr-FR" sz="1400" dirty="0">
                          <a:solidFill>
                            <a:schemeClr val="tx1"/>
                          </a:solidFill>
                          <a:effectLst/>
                        </a:rPr>
                        <a:t>1,56%</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400">
                          <a:solidFill>
                            <a:schemeClr val="tx1"/>
                          </a:solidFill>
                          <a:effectLst/>
                        </a:rPr>
                        <a:t>8</a:t>
                      </a:r>
                      <a:endParaRPr lang="fr-F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2">
                        <a:lumMod val="20000"/>
                        <a:lumOff val="80000"/>
                      </a:schemeClr>
                    </a:solidFill>
                  </a:tcPr>
                </a:tc>
                <a:tc>
                  <a:txBody>
                    <a:bodyPr/>
                    <a:lstStyle/>
                    <a:p>
                      <a:pPr algn="ctr">
                        <a:lnSpc>
                          <a:spcPct val="107000"/>
                        </a:lnSpc>
                        <a:spcAft>
                          <a:spcPts val="0"/>
                        </a:spcAft>
                      </a:pPr>
                      <a:r>
                        <a:rPr lang="fr-FR" sz="1100" dirty="0">
                          <a:solidFill>
                            <a:schemeClr val="tx1"/>
                          </a:solidFill>
                          <a:effectLst/>
                        </a:rPr>
                        <a:t>2,09%</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2">
                        <a:lumMod val="20000"/>
                        <a:lumOff val="80000"/>
                      </a:schemeClr>
                    </a:solidFill>
                  </a:tcPr>
                </a:tc>
                <a:tc>
                  <a:txBody>
                    <a:bodyPr/>
                    <a:lstStyle/>
                    <a:p>
                      <a:pPr algn="ctr">
                        <a:lnSpc>
                          <a:spcPct val="107000"/>
                        </a:lnSpc>
                        <a:spcAft>
                          <a:spcPts val="0"/>
                        </a:spcAft>
                      </a:pPr>
                      <a:r>
                        <a:rPr lang="fr-FR" sz="1400" dirty="0">
                          <a:solidFill>
                            <a:schemeClr val="tx1"/>
                          </a:solidFill>
                          <a:effectLst/>
                        </a:rPr>
                        <a:t>7</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4">
                        <a:lumMod val="20000"/>
                        <a:lumOff val="80000"/>
                      </a:schemeClr>
                    </a:solidFill>
                  </a:tcPr>
                </a:tc>
                <a:tc>
                  <a:txBody>
                    <a:bodyPr/>
                    <a:lstStyle/>
                    <a:p>
                      <a:pPr algn="ctr">
                        <a:lnSpc>
                          <a:spcPct val="107000"/>
                        </a:lnSpc>
                        <a:spcAft>
                          <a:spcPts val="0"/>
                        </a:spcAft>
                      </a:pPr>
                      <a:r>
                        <a:rPr lang="fr-FR" sz="1400" b="1">
                          <a:solidFill>
                            <a:schemeClr val="tx1"/>
                          </a:solidFill>
                          <a:effectLst/>
                        </a:rPr>
                        <a:t>1,94%</a:t>
                      </a:r>
                      <a:endParaRPr lang="fr-FR"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4">
                        <a:lumMod val="20000"/>
                        <a:lumOff val="80000"/>
                      </a:schemeClr>
                    </a:solidFill>
                  </a:tcPr>
                </a:tc>
                <a:extLst>
                  <a:ext uri="{0D108BD9-81ED-4DB2-BD59-A6C34878D82A}">
                    <a16:rowId xmlns:a16="http://schemas.microsoft.com/office/drawing/2014/main" val="1314559372"/>
                  </a:ext>
                </a:extLst>
              </a:tr>
              <a:tr h="190500">
                <a:tc>
                  <a:txBody>
                    <a:bodyPr/>
                    <a:lstStyle/>
                    <a:p>
                      <a:pPr>
                        <a:lnSpc>
                          <a:spcPct val="107000"/>
                        </a:lnSpc>
                        <a:spcAft>
                          <a:spcPts val="0"/>
                        </a:spcAft>
                      </a:pPr>
                      <a:r>
                        <a:rPr lang="fr-FR" sz="1400" dirty="0">
                          <a:solidFill>
                            <a:schemeClr val="tx1"/>
                          </a:solidFill>
                          <a:effectLst/>
                        </a:rPr>
                        <a:t>Thaïlandais</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4">
                        <a:lumMod val="20000"/>
                        <a:lumOff val="80000"/>
                      </a:schemeClr>
                    </a:solidFill>
                  </a:tcPr>
                </a:tc>
                <a:tc>
                  <a:txBody>
                    <a:bodyPr/>
                    <a:lstStyle/>
                    <a:p>
                      <a:pPr algn="ctr">
                        <a:lnSpc>
                          <a:spcPct val="107000"/>
                        </a:lnSpc>
                        <a:spcAft>
                          <a:spcPts val="0"/>
                        </a:spcAft>
                      </a:pPr>
                      <a:r>
                        <a:rPr lang="fr-FR" sz="1400">
                          <a:solidFill>
                            <a:schemeClr val="tx1"/>
                          </a:solidFill>
                          <a:effectLst/>
                        </a:rPr>
                        <a:t>12</a:t>
                      </a:r>
                      <a:endParaRPr lang="fr-F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r">
                        <a:lnSpc>
                          <a:spcPct val="107000"/>
                        </a:lnSpc>
                        <a:spcAft>
                          <a:spcPts val="0"/>
                        </a:spcAft>
                      </a:pPr>
                      <a:r>
                        <a:rPr lang="fr-FR" sz="1400" dirty="0">
                          <a:solidFill>
                            <a:schemeClr val="tx1"/>
                          </a:solidFill>
                          <a:effectLst/>
                        </a:rPr>
                        <a:t>1,37%</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400">
                          <a:solidFill>
                            <a:schemeClr val="tx1"/>
                          </a:solidFill>
                          <a:effectLst/>
                        </a:rPr>
                        <a:t>9</a:t>
                      </a:r>
                      <a:endParaRPr lang="fr-F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2">
                        <a:lumMod val="20000"/>
                        <a:lumOff val="80000"/>
                      </a:schemeClr>
                    </a:solidFill>
                  </a:tcPr>
                </a:tc>
                <a:tc>
                  <a:txBody>
                    <a:bodyPr/>
                    <a:lstStyle/>
                    <a:p>
                      <a:pPr algn="ctr">
                        <a:lnSpc>
                          <a:spcPct val="107000"/>
                        </a:lnSpc>
                        <a:spcAft>
                          <a:spcPts val="0"/>
                        </a:spcAft>
                      </a:pPr>
                      <a:r>
                        <a:rPr lang="fr-FR" sz="1100" dirty="0">
                          <a:solidFill>
                            <a:schemeClr val="tx1"/>
                          </a:solidFill>
                          <a:effectLst/>
                        </a:rPr>
                        <a:t>1,89%</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2">
                        <a:lumMod val="20000"/>
                        <a:lumOff val="80000"/>
                      </a:schemeClr>
                    </a:solidFill>
                  </a:tcPr>
                </a:tc>
                <a:tc>
                  <a:txBody>
                    <a:bodyPr/>
                    <a:lstStyle/>
                    <a:p>
                      <a:pPr algn="ctr">
                        <a:lnSpc>
                          <a:spcPct val="107000"/>
                        </a:lnSpc>
                        <a:spcAft>
                          <a:spcPts val="0"/>
                        </a:spcAft>
                      </a:pPr>
                      <a:r>
                        <a:rPr lang="fr-FR" sz="1400" dirty="0">
                          <a:solidFill>
                            <a:schemeClr val="tx1"/>
                          </a:solidFill>
                          <a:effectLst/>
                        </a:rPr>
                        <a:t>12</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4">
                        <a:lumMod val="20000"/>
                        <a:lumOff val="80000"/>
                      </a:schemeClr>
                    </a:solidFill>
                  </a:tcPr>
                </a:tc>
                <a:tc>
                  <a:txBody>
                    <a:bodyPr/>
                    <a:lstStyle/>
                    <a:p>
                      <a:pPr algn="ctr">
                        <a:lnSpc>
                          <a:spcPct val="107000"/>
                        </a:lnSpc>
                        <a:spcAft>
                          <a:spcPts val="0"/>
                        </a:spcAft>
                      </a:pPr>
                      <a:r>
                        <a:rPr lang="fr-FR" sz="1400" b="1">
                          <a:solidFill>
                            <a:schemeClr val="tx1"/>
                          </a:solidFill>
                          <a:effectLst/>
                        </a:rPr>
                        <a:t>1,35%</a:t>
                      </a:r>
                      <a:endParaRPr lang="fr-FR"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4">
                        <a:lumMod val="20000"/>
                        <a:lumOff val="80000"/>
                      </a:schemeClr>
                    </a:solidFill>
                  </a:tcPr>
                </a:tc>
                <a:extLst>
                  <a:ext uri="{0D108BD9-81ED-4DB2-BD59-A6C34878D82A}">
                    <a16:rowId xmlns:a16="http://schemas.microsoft.com/office/drawing/2014/main" val="525049420"/>
                  </a:ext>
                </a:extLst>
              </a:tr>
              <a:tr h="171450">
                <a:tc>
                  <a:txBody>
                    <a:bodyPr/>
                    <a:lstStyle/>
                    <a:p>
                      <a:pPr>
                        <a:lnSpc>
                          <a:spcPct val="107000"/>
                        </a:lnSpc>
                        <a:spcAft>
                          <a:spcPts val="0"/>
                        </a:spcAft>
                      </a:pPr>
                      <a:r>
                        <a:rPr lang="fr-FR" sz="1400" dirty="0">
                          <a:solidFill>
                            <a:schemeClr val="tx1"/>
                          </a:solidFill>
                          <a:effectLst/>
                        </a:rPr>
                        <a:t>Espagnol</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4">
                        <a:lumMod val="20000"/>
                        <a:lumOff val="80000"/>
                      </a:schemeClr>
                    </a:solidFill>
                  </a:tcPr>
                </a:tc>
                <a:tc>
                  <a:txBody>
                    <a:bodyPr/>
                    <a:lstStyle/>
                    <a:p>
                      <a:pPr algn="ctr">
                        <a:lnSpc>
                          <a:spcPct val="107000"/>
                        </a:lnSpc>
                        <a:spcAft>
                          <a:spcPts val="0"/>
                        </a:spcAft>
                      </a:pPr>
                      <a:r>
                        <a:rPr lang="fr-FR" sz="1400">
                          <a:solidFill>
                            <a:schemeClr val="tx1"/>
                          </a:solidFill>
                          <a:effectLst/>
                        </a:rPr>
                        <a:t>5</a:t>
                      </a:r>
                      <a:endParaRPr lang="fr-F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r">
                        <a:lnSpc>
                          <a:spcPct val="107000"/>
                        </a:lnSpc>
                        <a:spcAft>
                          <a:spcPts val="0"/>
                        </a:spcAft>
                      </a:pPr>
                      <a:r>
                        <a:rPr lang="fr-FR" sz="1400" dirty="0">
                          <a:solidFill>
                            <a:schemeClr val="tx1"/>
                          </a:solidFill>
                          <a:effectLst/>
                        </a:rPr>
                        <a:t>2,40%</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400">
                          <a:solidFill>
                            <a:schemeClr val="tx1"/>
                          </a:solidFill>
                          <a:effectLst/>
                        </a:rPr>
                        <a:t>10</a:t>
                      </a:r>
                      <a:endParaRPr lang="fr-F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2">
                        <a:lumMod val="20000"/>
                        <a:lumOff val="80000"/>
                      </a:schemeClr>
                    </a:solidFill>
                  </a:tcPr>
                </a:tc>
                <a:tc>
                  <a:txBody>
                    <a:bodyPr/>
                    <a:lstStyle/>
                    <a:p>
                      <a:pPr algn="ctr">
                        <a:lnSpc>
                          <a:spcPct val="107000"/>
                        </a:lnSpc>
                        <a:spcAft>
                          <a:spcPts val="0"/>
                        </a:spcAft>
                      </a:pPr>
                      <a:r>
                        <a:rPr lang="fr-FR" sz="1100" dirty="0">
                          <a:solidFill>
                            <a:schemeClr val="tx1"/>
                          </a:solidFill>
                          <a:effectLst/>
                        </a:rPr>
                        <a:t>1,79%</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2">
                        <a:lumMod val="20000"/>
                        <a:lumOff val="80000"/>
                      </a:schemeClr>
                    </a:solidFill>
                  </a:tcPr>
                </a:tc>
                <a:tc>
                  <a:txBody>
                    <a:bodyPr/>
                    <a:lstStyle/>
                    <a:p>
                      <a:pPr algn="ctr">
                        <a:lnSpc>
                          <a:spcPct val="107000"/>
                        </a:lnSpc>
                        <a:spcAft>
                          <a:spcPts val="0"/>
                        </a:spcAft>
                      </a:pPr>
                      <a:r>
                        <a:rPr lang="fr-FR" sz="1400" dirty="0">
                          <a:solidFill>
                            <a:schemeClr val="tx1"/>
                          </a:solidFill>
                          <a:effectLst/>
                        </a:rPr>
                        <a:t>11</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4">
                        <a:lumMod val="20000"/>
                        <a:lumOff val="80000"/>
                      </a:schemeClr>
                    </a:solidFill>
                  </a:tcPr>
                </a:tc>
                <a:tc>
                  <a:txBody>
                    <a:bodyPr/>
                    <a:lstStyle/>
                    <a:p>
                      <a:pPr algn="ctr">
                        <a:lnSpc>
                          <a:spcPct val="107000"/>
                        </a:lnSpc>
                        <a:spcAft>
                          <a:spcPts val="0"/>
                        </a:spcAft>
                      </a:pPr>
                      <a:r>
                        <a:rPr lang="fr-FR" sz="1400" b="1">
                          <a:solidFill>
                            <a:schemeClr val="tx1"/>
                          </a:solidFill>
                          <a:effectLst/>
                        </a:rPr>
                        <a:t>1,40%</a:t>
                      </a:r>
                      <a:endParaRPr lang="fr-FR"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4">
                        <a:lumMod val="20000"/>
                        <a:lumOff val="80000"/>
                      </a:schemeClr>
                    </a:solidFill>
                  </a:tcPr>
                </a:tc>
                <a:extLst>
                  <a:ext uri="{0D108BD9-81ED-4DB2-BD59-A6C34878D82A}">
                    <a16:rowId xmlns:a16="http://schemas.microsoft.com/office/drawing/2014/main" val="3379602748"/>
                  </a:ext>
                </a:extLst>
              </a:tr>
              <a:tr h="190500">
                <a:tc>
                  <a:txBody>
                    <a:bodyPr/>
                    <a:lstStyle/>
                    <a:p>
                      <a:pPr>
                        <a:lnSpc>
                          <a:spcPct val="107000"/>
                        </a:lnSpc>
                        <a:spcAft>
                          <a:spcPts val="0"/>
                        </a:spcAft>
                      </a:pPr>
                      <a:r>
                        <a:rPr lang="fr-FR" sz="1400" dirty="0">
                          <a:solidFill>
                            <a:schemeClr val="tx1"/>
                          </a:solidFill>
                          <a:effectLst/>
                        </a:rPr>
                        <a:t>Malais</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4">
                        <a:lumMod val="20000"/>
                        <a:lumOff val="80000"/>
                      </a:schemeClr>
                    </a:solidFill>
                  </a:tcPr>
                </a:tc>
                <a:tc>
                  <a:txBody>
                    <a:bodyPr/>
                    <a:lstStyle/>
                    <a:p>
                      <a:pPr algn="ctr">
                        <a:lnSpc>
                          <a:spcPct val="107000"/>
                        </a:lnSpc>
                        <a:spcAft>
                          <a:spcPts val="0"/>
                        </a:spcAft>
                      </a:pPr>
                      <a:r>
                        <a:rPr lang="fr-FR" sz="1400">
                          <a:solidFill>
                            <a:schemeClr val="tx1"/>
                          </a:solidFill>
                          <a:effectLst/>
                        </a:rPr>
                        <a:t>7</a:t>
                      </a:r>
                      <a:endParaRPr lang="fr-F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r">
                        <a:lnSpc>
                          <a:spcPct val="107000"/>
                        </a:lnSpc>
                        <a:spcAft>
                          <a:spcPts val="0"/>
                        </a:spcAft>
                      </a:pPr>
                      <a:r>
                        <a:rPr lang="fr-FR" sz="1400" dirty="0">
                          <a:solidFill>
                            <a:schemeClr val="tx1"/>
                          </a:solidFill>
                          <a:effectLst/>
                        </a:rPr>
                        <a:t>1,51%</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400">
                          <a:solidFill>
                            <a:schemeClr val="tx1"/>
                          </a:solidFill>
                          <a:effectLst/>
                        </a:rPr>
                        <a:t>11</a:t>
                      </a:r>
                      <a:endParaRPr lang="fr-F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2">
                        <a:lumMod val="20000"/>
                        <a:lumOff val="80000"/>
                      </a:schemeClr>
                    </a:solidFill>
                  </a:tcPr>
                </a:tc>
                <a:tc>
                  <a:txBody>
                    <a:bodyPr/>
                    <a:lstStyle/>
                    <a:p>
                      <a:pPr algn="ctr">
                        <a:lnSpc>
                          <a:spcPct val="107000"/>
                        </a:lnSpc>
                        <a:spcAft>
                          <a:spcPts val="0"/>
                        </a:spcAft>
                      </a:pPr>
                      <a:r>
                        <a:rPr lang="fr-FR" sz="1100" dirty="0">
                          <a:solidFill>
                            <a:schemeClr val="tx1"/>
                          </a:solidFill>
                          <a:effectLst/>
                        </a:rPr>
                        <a:t>1,46%</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2">
                        <a:lumMod val="20000"/>
                        <a:lumOff val="80000"/>
                      </a:schemeClr>
                    </a:solidFill>
                  </a:tcPr>
                </a:tc>
                <a:tc>
                  <a:txBody>
                    <a:bodyPr/>
                    <a:lstStyle/>
                    <a:p>
                      <a:pPr algn="ctr">
                        <a:lnSpc>
                          <a:spcPct val="107000"/>
                        </a:lnSpc>
                        <a:spcAft>
                          <a:spcPts val="0"/>
                        </a:spcAft>
                      </a:pPr>
                      <a:r>
                        <a:rPr lang="fr-FR" sz="1400" dirty="0">
                          <a:solidFill>
                            <a:schemeClr val="tx1"/>
                          </a:solidFill>
                          <a:effectLst/>
                        </a:rPr>
                        <a:t>13</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4">
                        <a:lumMod val="20000"/>
                        <a:lumOff val="80000"/>
                      </a:schemeClr>
                    </a:solidFill>
                  </a:tcPr>
                </a:tc>
                <a:tc>
                  <a:txBody>
                    <a:bodyPr/>
                    <a:lstStyle/>
                    <a:p>
                      <a:pPr algn="ctr">
                        <a:lnSpc>
                          <a:spcPct val="107000"/>
                        </a:lnSpc>
                        <a:spcAft>
                          <a:spcPts val="0"/>
                        </a:spcAft>
                      </a:pPr>
                      <a:r>
                        <a:rPr lang="fr-FR" sz="1400" b="1">
                          <a:solidFill>
                            <a:schemeClr val="tx1"/>
                          </a:solidFill>
                          <a:effectLst/>
                        </a:rPr>
                        <a:t>1,29%</a:t>
                      </a:r>
                      <a:endParaRPr lang="fr-FR"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4">
                        <a:lumMod val="20000"/>
                        <a:lumOff val="80000"/>
                      </a:schemeClr>
                    </a:solidFill>
                  </a:tcPr>
                </a:tc>
                <a:extLst>
                  <a:ext uri="{0D108BD9-81ED-4DB2-BD59-A6C34878D82A}">
                    <a16:rowId xmlns:a16="http://schemas.microsoft.com/office/drawing/2014/main" val="1070346803"/>
                  </a:ext>
                </a:extLst>
              </a:tr>
              <a:tr h="190500">
                <a:tc>
                  <a:txBody>
                    <a:bodyPr/>
                    <a:lstStyle/>
                    <a:p>
                      <a:pPr>
                        <a:lnSpc>
                          <a:spcPct val="107000"/>
                        </a:lnSpc>
                        <a:spcAft>
                          <a:spcPts val="0"/>
                        </a:spcAft>
                      </a:pPr>
                      <a:r>
                        <a:rPr lang="fr-FR" sz="1400" dirty="0">
                          <a:solidFill>
                            <a:schemeClr val="tx1"/>
                          </a:solidFill>
                          <a:effectLst/>
                        </a:rPr>
                        <a:t>Turc</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4">
                        <a:lumMod val="20000"/>
                        <a:lumOff val="80000"/>
                      </a:schemeClr>
                    </a:solidFill>
                  </a:tcPr>
                </a:tc>
                <a:tc>
                  <a:txBody>
                    <a:bodyPr/>
                    <a:lstStyle/>
                    <a:p>
                      <a:pPr algn="ctr">
                        <a:lnSpc>
                          <a:spcPct val="107000"/>
                        </a:lnSpc>
                        <a:spcAft>
                          <a:spcPts val="0"/>
                        </a:spcAft>
                      </a:pPr>
                      <a:r>
                        <a:rPr lang="fr-FR" sz="1400">
                          <a:solidFill>
                            <a:schemeClr val="tx1"/>
                          </a:solidFill>
                          <a:effectLst/>
                        </a:rPr>
                        <a:t>14</a:t>
                      </a:r>
                      <a:endParaRPr lang="fr-F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r">
                        <a:lnSpc>
                          <a:spcPct val="107000"/>
                        </a:lnSpc>
                        <a:spcAft>
                          <a:spcPts val="0"/>
                        </a:spcAft>
                      </a:pPr>
                      <a:r>
                        <a:rPr lang="fr-FR" sz="1400" dirty="0">
                          <a:solidFill>
                            <a:schemeClr val="tx1"/>
                          </a:solidFill>
                          <a:effectLst/>
                        </a:rPr>
                        <a:t>1,34%</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400" dirty="0">
                          <a:solidFill>
                            <a:schemeClr val="tx1"/>
                          </a:solidFill>
                          <a:effectLst/>
                        </a:rPr>
                        <a:t>12</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2">
                        <a:lumMod val="20000"/>
                        <a:lumOff val="80000"/>
                      </a:schemeClr>
                    </a:solidFill>
                  </a:tcPr>
                </a:tc>
                <a:tc>
                  <a:txBody>
                    <a:bodyPr/>
                    <a:lstStyle/>
                    <a:p>
                      <a:pPr algn="ctr">
                        <a:lnSpc>
                          <a:spcPct val="107000"/>
                        </a:lnSpc>
                        <a:spcAft>
                          <a:spcPts val="0"/>
                        </a:spcAft>
                      </a:pPr>
                      <a:r>
                        <a:rPr lang="fr-FR" sz="1100" dirty="0">
                          <a:solidFill>
                            <a:schemeClr val="tx1"/>
                          </a:solidFill>
                          <a:effectLst/>
                        </a:rPr>
                        <a:t>1,43%</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2">
                        <a:lumMod val="20000"/>
                        <a:lumOff val="80000"/>
                      </a:schemeClr>
                    </a:solidFill>
                  </a:tcPr>
                </a:tc>
                <a:tc>
                  <a:txBody>
                    <a:bodyPr/>
                    <a:lstStyle/>
                    <a:p>
                      <a:pPr algn="ctr">
                        <a:lnSpc>
                          <a:spcPct val="107000"/>
                        </a:lnSpc>
                        <a:spcAft>
                          <a:spcPts val="0"/>
                        </a:spcAft>
                      </a:pPr>
                      <a:r>
                        <a:rPr lang="fr-FR" sz="1400" dirty="0">
                          <a:solidFill>
                            <a:schemeClr val="tx1"/>
                          </a:solidFill>
                          <a:effectLst/>
                        </a:rPr>
                        <a:t>15</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4">
                        <a:lumMod val="20000"/>
                        <a:lumOff val="80000"/>
                      </a:schemeClr>
                    </a:solidFill>
                  </a:tcPr>
                </a:tc>
                <a:tc>
                  <a:txBody>
                    <a:bodyPr/>
                    <a:lstStyle/>
                    <a:p>
                      <a:pPr algn="ctr">
                        <a:lnSpc>
                          <a:spcPct val="107000"/>
                        </a:lnSpc>
                        <a:spcAft>
                          <a:spcPts val="0"/>
                        </a:spcAft>
                      </a:pPr>
                      <a:r>
                        <a:rPr lang="fr-FR" sz="1400" b="1">
                          <a:solidFill>
                            <a:schemeClr val="tx1"/>
                          </a:solidFill>
                          <a:effectLst/>
                        </a:rPr>
                        <a:t>1,05%</a:t>
                      </a:r>
                      <a:endParaRPr lang="fr-FR"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4">
                        <a:lumMod val="20000"/>
                        <a:lumOff val="80000"/>
                      </a:schemeClr>
                    </a:solidFill>
                  </a:tcPr>
                </a:tc>
                <a:extLst>
                  <a:ext uri="{0D108BD9-81ED-4DB2-BD59-A6C34878D82A}">
                    <a16:rowId xmlns:a16="http://schemas.microsoft.com/office/drawing/2014/main" val="1404183470"/>
                  </a:ext>
                </a:extLst>
              </a:tr>
              <a:tr h="190500">
                <a:tc>
                  <a:txBody>
                    <a:bodyPr/>
                    <a:lstStyle/>
                    <a:p>
                      <a:pPr>
                        <a:lnSpc>
                          <a:spcPct val="107000"/>
                        </a:lnSpc>
                        <a:spcAft>
                          <a:spcPts val="0"/>
                        </a:spcAft>
                      </a:pPr>
                      <a:r>
                        <a:rPr lang="fr-FR" sz="1400" dirty="0">
                          <a:solidFill>
                            <a:schemeClr val="tx1"/>
                          </a:solidFill>
                          <a:effectLst/>
                        </a:rPr>
                        <a:t>Grec</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4">
                        <a:lumMod val="20000"/>
                        <a:lumOff val="80000"/>
                      </a:schemeClr>
                    </a:solidFill>
                  </a:tcPr>
                </a:tc>
                <a:tc>
                  <a:txBody>
                    <a:bodyPr/>
                    <a:lstStyle/>
                    <a:p>
                      <a:pPr algn="ctr">
                        <a:lnSpc>
                          <a:spcPct val="107000"/>
                        </a:lnSpc>
                        <a:spcAft>
                          <a:spcPts val="0"/>
                        </a:spcAft>
                      </a:pPr>
                      <a:r>
                        <a:rPr lang="fr-FR" sz="1400">
                          <a:solidFill>
                            <a:schemeClr val="tx1"/>
                          </a:solidFill>
                          <a:effectLst/>
                        </a:rPr>
                        <a:t>15</a:t>
                      </a:r>
                      <a:endParaRPr lang="fr-F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r">
                        <a:lnSpc>
                          <a:spcPct val="107000"/>
                        </a:lnSpc>
                        <a:spcAft>
                          <a:spcPts val="0"/>
                        </a:spcAft>
                      </a:pPr>
                      <a:r>
                        <a:rPr lang="fr-FR" sz="1400" dirty="0">
                          <a:solidFill>
                            <a:schemeClr val="tx1"/>
                          </a:solidFill>
                          <a:effectLst/>
                        </a:rPr>
                        <a:t>1,31%</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400" dirty="0">
                          <a:solidFill>
                            <a:schemeClr val="tx1"/>
                          </a:solidFill>
                          <a:effectLst/>
                        </a:rPr>
                        <a:t>13</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2">
                        <a:lumMod val="20000"/>
                        <a:lumOff val="80000"/>
                      </a:schemeClr>
                    </a:solidFill>
                  </a:tcPr>
                </a:tc>
                <a:tc>
                  <a:txBody>
                    <a:bodyPr/>
                    <a:lstStyle/>
                    <a:p>
                      <a:pPr algn="ctr">
                        <a:lnSpc>
                          <a:spcPct val="107000"/>
                        </a:lnSpc>
                        <a:spcAft>
                          <a:spcPts val="0"/>
                        </a:spcAft>
                      </a:pPr>
                      <a:r>
                        <a:rPr lang="fr-FR" sz="1100" dirty="0">
                          <a:solidFill>
                            <a:schemeClr val="tx1"/>
                          </a:solidFill>
                          <a:effectLst/>
                        </a:rPr>
                        <a:t>1,38%</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2">
                        <a:lumMod val="20000"/>
                        <a:lumOff val="80000"/>
                      </a:schemeClr>
                    </a:solidFill>
                  </a:tcPr>
                </a:tc>
                <a:tc>
                  <a:txBody>
                    <a:bodyPr/>
                    <a:lstStyle/>
                    <a:p>
                      <a:pPr algn="ctr">
                        <a:lnSpc>
                          <a:spcPct val="107000"/>
                        </a:lnSpc>
                        <a:spcAft>
                          <a:spcPts val="0"/>
                        </a:spcAft>
                      </a:pPr>
                      <a:r>
                        <a:rPr lang="fr-FR" sz="1400" dirty="0">
                          <a:solidFill>
                            <a:schemeClr val="tx1"/>
                          </a:solidFill>
                          <a:effectLst/>
                        </a:rPr>
                        <a:t>19</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4">
                        <a:lumMod val="20000"/>
                        <a:lumOff val="80000"/>
                      </a:schemeClr>
                    </a:solidFill>
                  </a:tcPr>
                </a:tc>
                <a:tc>
                  <a:txBody>
                    <a:bodyPr/>
                    <a:lstStyle/>
                    <a:p>
                      <a:pPr algn="ctr">
                        <a:lnSpc>
                          <a:spcPct val="107000"/>
                        </a:lnSpc>
                        <a:spcAft>
                          <a:spcPts val="0"/>
                        </a:spcAft>
                      </a:pPr>
                      <a:r>
                        <a:rPr lang="fr-FR" sz="1400" b="1" dirty="0">
                          <a:solidFill>
                            <a:schemeClr val="tx1"/>
                          </a:solidFill>
                          <a:effectLst/>
                        </a:rPr>
                        <a:t>1,02%</a:t>
                      </a:r>
                      <a:endParaRPr lang="fr-F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4">
                        <a:lumMod val="20000"/>
                        <a:lumOff val="80000"/>
                      </a:schemeClr>
                    </a:solidFill>
                  </a:tcPr>
                </a:tc>
                <a:extLst>
                  <a:ext uri="{0D108BD9-81ED-4DB2-BD59-A6C34878D82A}">
                    <a16:rowId xmlns:a16="http://schemas.microsoft.com/office/drawing/2014/main" val="2095794227"/>
                  </a:ext>
                </a:extLst>
              </a:tr>
              <a:tr h="190500">
                <a:tc>
                  <a:txBody>
                    <a:bodyPr/>
                    <a:lstStyle/>
                    <a:p>
                      <a:pPr>
                        <a:lnSpc>
                          <a:spcPct val="107000"/>
                        </a:lnSpc>
                        <a:spcAft>
                          <a:spcPts val="0"/>
                        </a:spcAft>
                      </a:pPr>
                      <a:r>
                        <a:rPr lang="fr-FR" sz="1400" dirty="0">
                          <a:solidFill>
                            <a:schemeClr val="tx1"/>
                          </a:solidFill>
                          <a:effectLst/>
                        </a:rPr>
                        <a:t>Ukrainien</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4">
                        <a:lumMod val="20000"/>
                        <a:lumOff val="80000"/>
                      </a:schemeClr>
                    </a:solidFill>
                  </a:tcPr>
                </a:tc>
                <a:tc>
                  <a:txBody>
                    <a:bodyPr/>
                    <a:lstStyle/>
                    <a:p>
                      <a:pPr algn="ctr">
                        <a:lnSpc>
                          <a:spcPct val="107000"/>
                        </a:lnSpc>
                        <a:spcAft>
                          <a:spcPts val="0"/>
                        </a:spcAft>
                      </a:pPr>
                      <a:r>
                        <a:rPr lang="fr-FR" sz="1400">
                          <a:solidFill>
                            <a:schemeClr val="tx1"/>
                          </a:solidFill>
                          <a:effectLst/>
                        </a:rPr>
                        <a:t>16</a:t>
                      </a:r>
                      <a:endParaRPr lang="fr-F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r">
                        <a:lnSpc>
                          <a:spcPct val="107000"/>
                        </a:lnSpc>
                        <a:spcAft>
                          <a:spcPts val="0"/>
                        </a:spcAft>
                      </a:pPr>
                      <a:r>
                        <a:rPr lang="fr-FR" sz="1400" dirty="0">
                          <a:solidFill>
                            <a:schemeClr val="tx1"/>
                          </a:solidFill>
                          <a:effectLst/>
                        </a:rPr>
                        <a:t>1,31%</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400" dirty="0">
                          <a:solidFill>
                            <a:schemeClr val="tx1"/>
                          </a:solidFill>
                          <a:effectLst/>
                        </a:rPr>
                        <a:t>14</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2">
                        <a:lumMod val="20000"/>
                        <a:lumOff val="80000"/>
                      </a:schemeClr>
                    </a:solidFill>
                  </a:tcPr>
                </a:tc>
                <a:tc>
                  <a:txBody>
                    <a:bodyPr/>
                    <a:lstStyle/>
                    <a:p>
                      <a:pPr algn="ctr">
                        <a:lnSpc>
                          <a:spcPct val="107000"/>
                        </a:lnSpc>
                        <a:spcAft>
                          <a:spcPts val="0"/>
                        </a:spcAft>
                      </a:pPr>
                      <a:r>
                        <a:rPr lang="fr-FR" sz="1100" dirty="0">
                          <a:solidFill>
                            <a:schemeClr val="tx1"/>
                          </a:solidFill>
                          <a:effectLst/>
                        </a:rPr>
                        <a:t>1,37%</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2">
                        <a:lumMod val="20000"/>
                        <a:lumOff val="80000"/>
                      </a:schemeClr>
                    </a:solidFill>
                  </a:tcPr>
                </a:tc>
                <a:tc>
                  <a:txBody>
                    <a:bodyPr/>
                    <a:lstStyle/>
                    <a:p>
                      <a:pPr algn="ctr">
                        <a:lnSpc>
                          <a:spcPct val="107000"/>
                        </a:lnSpc>
                        <a:spcAft>
                          <a:spcPts val="0"/>
                        </a:spcAft>
                      </a:pPr>
                      <a:r>
                        <a:rPr lang="fr-FR" sz="1400">
                          <a:solidFill>
                            <a:schemeClr val="tx1"/>
                          </a:solidFill>
                          <a:effectLst/>
                        </a:rPr>
                        <a:t>18</a:t>
                      </a:r>
                      <a:endParaRPr lang="fr-F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4">
                        <a:lumMod val="20000"/>
                        <a:lumOff val="80000"/>
                      </a:schemeClr>
                    </a:solidFill>
                  </a:tcPr>
                </a:tc>
                <a:tc>
                  <a:txBody>
                    <a:bodyPr/>
                    <a:lstStyle/>
                    <a:p>
                      <a:pPr algn="ctr">
                        <a:lnSpc>
                          <a:spcPct val="107000"/>
                        </a:lnSpc>
                        <a:spcAft>
                          <a:spcPts val="0"/>
                        </a:spcAft>
                      </a:pPr>
                      <a:r>
                        <a:rPr lang="fr-FR" sz="1400" b="1" dirty="0">
                          <a:solidFill>
                            <a:schemeClr val="tx1"/>
                          </a:solidFill>
                          <a:effectLst/>
                        </a:rPr>
                        <a:t>1,04%</a:t>
                      </a:r>
                      <a:endParaRPr lang="fr-F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4">
                        <a:lumMod val="20000"/>
                        <a:lumOff val="80000"/>
                      </a:schemeClr>
                    </a:solidFill>
                  </a:tcPr>
                </a:tc>
                <a:extLst>
                  <a:ext uri="{0D108BD9-81ED-4DB2-BD59-A6C34878D82A}">
                    <a16:rowId xmlns:a16="http://schemas.microsoft.com/office/drawing/2014/main" val="448113985"/>
                  </a:ext>
                </a:extLst>
              </a:tr>
              <a:tr h="190500">
                <a:tc>
                  <a:txBody>
                    <a:bodyPr/>
                    <a:lstStyle/>
                    <a:p>
                      <a:pPr>
                        <a:lnSpc>
                          <a:spcPct val="107000"/>
                        </a:lnSpc>
                        <a:spcAft>
                          <a:spcPts val="0"/>
                        </a:spcAft>
                      </a:pPr>
                      <a:r>
                        <a:rPr lang="fr-FR" sz="1400" dirty="0">
                          <a:solidFill>
                            <a:schemeClr val="tx1"/>
                          </a:solidFill>
                          <a:effectLst/>
                        </a:rPr>
                        <a:t>Italien</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4">
                        <a:lumMod val="20000"/>
                        <a:lumOff val="80000"/>
                      </a:schemeClr>
                    </a:solidFill>
                  </a:tcPr>
                </a:tc>
                <a:tc>
                  <a:txBody>
                    <a:bodyPr/>
                    <a:lstStyle/>
                    <a:p>
                      <a:pPr algn="ctr">
                        <a:lnSpc>
                          <a:spcPct val="107000"/>
                        </a:lnSpc>
                        <a:spcAft>
                          <a:spcPts val="0"/>
                        </a:spcAft>
                      </a:pPr>
                      <a:r>
                        <a:rPr lang="fr-FR" sz="1400">
                          <a:solidFill>
                            <a:schemeClr val="tx1"/>
                          </a:solidFill>
                          <a:effectLst/>
                        </a:rPr>
                        <a:t>8</a:t>
                      </a:r>
                      <a:endParaRPr lang="fr-F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r">
                        <a:lnSpc>
                          <a:spcPct val="107000"/>
                        </a:lnSpc>
                        <a:spcAft>
                          <a:spcPts val="0"/>
                        </a:spcAft>
                      </a:pPr>
                      <a:r>
                        <a:rPr lang="fr-FR" sz="1400" dirty="0">
                          <a:solidFill>
                            <a:schemeClr val="tx1"/>
                          </a:solidFill>
                          <a:effectLst/>
                        </a:rPr>
                        <a:t>1,50%</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400">
                          <a:solidFill>
                            <a:schemeClr val="tx1"/>
                          </a:solidFill>
                          <a:effectLst/>
                        </a:rPr>
                        <a:t>15</a:t>
                      </a:r>
                      <a:endParaRPr lang="fr-F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2">
                        <a:lumMod val="20000"/>
                        <a:lumOff val="80000"/>
                      </a:schemeClr>
                    </a:solidFill>
                  </a:tcPr>
                </a:tc>
                <a:tc>
                  <a:txBody>
                    <a:bodyPr/>
                    <a:lstStyle/>
                    <a:p>
                      <a:pPr algn="ctr">
                        <a:lnSpc>
                          <a:spcPct val="107000"/>
                        </a:lnSpc>
                        <a:spcAft>
                          <a:spcPts val="0"/>
                        </a:spcAft>
                      </a:pPr>
                      <a:r>
                        <a:rPr lang="fr-FR" sz="1100" dirty="0">
                          <a:solidFill>
                            <a:schemeClr val="tx1"/>
                          </a:solidFill>
                          <a:effectLst/>
                        </a:rPr>
                        <a:t>1,32%</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2">
                        <a:lumMod val="20000"/>
                        <a:lumOff val="80000"/>
                      </a:schemeClr>
                    </a:solidFill>
                  </a:tcPr>
                </a:tc>
                <a:tc>
                  <a:txBody>
                    <a:bodyPr/>
                    <a:lstStyle/>
                    <a:p>
                      <a:pPr algn="ctr">
                        <a:lnSpc>
                          <a:spcPct val="107000"/>
                        </a:lnSpc>
                        <a:spcAft>
                          <a:spcPts val="0"/>
                        </a:spcAft>
                      </a:pPr>
                      <a:r>
                        <a:rPr lang="fr-FR" sz="1400" dirty="0">
                          <a:solidFill>
                            <a:schemeClr val="tx1"/>
                          </a:solidFill>
                          <a:effectLst/>
                        </a:rPr>
                        <a:t>22</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4">
                        <a:lumMod val="20000"/>
                        <a:lumOff val="80000"/>
                      </a:schemeClr>
                    </a:solidFill>
                  </a:tcPr>
                </a:tc>
                <a:tc>
                  <a:txBody>
                    <a:bodyPr/>
                    <a:lstStyle/>
                    <a:p>
                      <a:pPr algn="ctr">
                        <a:lnSpc>
                          <a:spcPct val="107000"/>
                        </a:lnSpc>
                        <a:spcAft>
                          <a:spcPts val="0"/>
                        </a:spcAft>
                      </a:pPr>
                      <a:r>
                        <a:rPr lang="fr-FR" sz="1400" b="1" dirty="0">
                          <a:solidFill>
                            <a:schemeClr val="tx1"/>
                          </a:solidFill>
                          <a:effectLst/>
                        </a:rPr>
                        <a:t>0,96%</a:t>
                      </a:r>
                      <a:endParaRPr lang="fr-F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4">
                        <a:lumMod val="20000"/>
                        <a:lumOff val="80000"/>
                      </a:schemeClr>
                    </a:solidFill>
                  </a:tcPr>
                </a:tc>
                <a:extLst>
                  <a:ext uri="{0D108BD9-81ED-4DB2-BD59-A6C34878D82A}">
                    <a16:rowId xmlns:a16="http://schemas.microsoft.com/office/drawing/2014/main" val="437732445"/>
                  </a:ext>
                </a:extLst>
              </a:tr>
              <a:tr h="190500">
                <a:tc>
                  <a:txBody>
                    <a:bodyPr/>
                    <a:lstStyle/>
                    <a:p>
                      <a:pPr>
                        <a:lnSpc>
                          <a:spcPct val="107000"/>
                        </a:lnSpc>
                        <a:spcAft>
                          <a:spcPts val="0"/>
                        </a:spcAft>
                      </a:pPr>
                      <a:r>
                        <a:rPr lang="fr-FR" sz="1400" dirty="0">
                          <a:solidFill>
                            <a:schemeClr val="tx1"/>
                          </a:solidFill>
                          <a:effectLst/>
                        </a:rPr>
                        <a:t>Portugais</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4">
                        <a:lumMod val="20000"/>
                        <a:lumOff val="80000"/>
                      </a:schemeClr>
                    </a:solidFill>
                  </a:tcPr>
                </a:tc>
                <a:tc>
                  <a:txBody>
                    <a:bodyPr/>
                    <a:lstStyle/>
                    <a:p>
                      <a:pPr algn="ctr">
                        <a:lnSpc>
                          <a:spcPct val="107000"/>
                        </a:lnSpc>
                        <a:spcAft>
                          <a:spcPts val="0"/>
                        </a:spcAft>
                      </a:pPr>
                      <a:r>
                        <a:rPr lang="fr-FR" sz="1400">
                          <a:solidFill>
                            <a:schemeClr val="tx1"/>
                          </a:solidFill>
                          <a:effectLst/>
                        </a:rPr>
                        <a:t>10</a:t>
                      </a:r>
                      <a:endParaRPr lang="fr-F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r">
                        <a:lnSpc>
                          <a:spcPct val="107000"/>
                        </a:lnSpc>
                        <a:spcAft>
                          <a:spcPts val="0"/>
                        </a:spcAft>
                      </a:pPr>
                      <a:r>
                        <a:rPr lang="fr-FR" sz="1400" dirty="0">
                          <a:solidFill>
                            <a:schemeClr val="tx1"/>
                          </a:solidFill>
                          <a:effectLst/>
                        </a:rPr>
                        <a:t>1,37%</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400">
                          <a:solidFill>
                            <a:schemeClr val="tx1"/>
                          </a:solidFill>
                          <a:effectLst/>
                        </a:rPr>
                        <a:t>16</a:t>
                      </a:r>
                      <a:endParaRPr lang="fr-F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2">
                        <a:lumMod val="20000"/>
                        <a:lumOff val="80000"/>
                      </a:schemeClr>
                    </a:solidFill>
                  </a:tcPr>
                </a:tc>
                <a:tc>
                  <a:txBody>
                    <a:bodyPr/>
                    <a:lstStyle/>
                    <a:p>
                      <a:pPr algn="ctr">
                        <a:lnSpc>
                          <a:spcPct val="107000"/>
                        </a:lnSpc>
                        <a:spcAft>
                          <a:spcPts val="0"/>
                        </a:spcAft>
                      </a:pPr>
                      <a:r>
                        <a:rPr lang="fr-FR" sz="1100" dirty="0">
                          <a:solidFill>
                            <a:schemeClr val="tx1"/>
                          </a:solidFill>
                          <a:effectLst/>
                        </a:rPr>
                        <a:t>1,22%</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2">
                        <a:lumMod val="20000"/>
                        <a:lumOff val="80000"/>
                      </a:schemeClr>
                    </a:solidFill>
                  </a:tcPr>
                </a:tc>
                <a:tc>
                  <a:txBody>
                    <a:bodyPr/>
                    <a:lstStyle/>
                    <a:p>
                      <a:pPr algn="ctr">
                        <a:lnSpc>
                          <a:spcPct val="107000"/>
                        </a:lnSpc>
                        <a:spcAft>
                          <a:spcPts val="0"/>
                        </a:spcAft>
                      </a:pPr>
                      <a:r>
                        <a:rPr lang="fr-FR" sz="1400" dirty="0">
                          <a:solidFill>
                            <a:schemeClr val="tx1"/>
                          </a:solidFill>
                          <a:effectLst/>
                        </a:rPr>
                        <a:t>20</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4">
                        <a:lumMod val="20000"/>
                        <a:lumOff val="80000"/>
                      </a:schemeClr>
                    </a:solidFill>
                  </a:tcPr>
                </a:tc>
                <a:tc>
                  <a:txBody>
                    <a:bodyPr/>
                    <a:lstStyle/>
                    <a:p>
                      <a:pPr algn="ctr">
                        <a:lnSpc>
                          <a:spcPct val="107000"/>
                        </a:lnSpc>
                        <a:spcAft>
                          <a:spcPts val="0"/>
                        </a:spcAft>
                      </a:pPr>
                      <a:r>
                        <a:rPr lang="fr-FR" sz="1400" b="1" dirty="0">
                          <a:solidFill>
                            <a:schemeClr val="tx1"/>
                          </a:solidFill>
                          <a:effectLst/>
                        </a:rPr>
                        <a:t>1,00%</a:t>
                      </a:r>
                      <a:endParaRPr lang="fr-F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4">
                        <a:lumMod val="20000"/>
                        <a:lumOff val="80000"/>
                      </a:schemeClr>
                    </a:solidFill>
                  </a:tcPr>
                </a:tc>
                <a:extLst>
                  <a:ext uri="{0D108BD9-81ED-4DB2-BD59-A6C34878D82A}">
                    <a16:rowId xmlns:a16="http://schemas.microsoft.com/office/drawing/2014/main" val="880771894"/>
                  </a:ext>
                </a:extLst>
              </a:tr>
              <a:tr h="190500">
                <a:tc>
                  <a:txBody>
                    <a:bodyPr/>
                    <a:lstStyle/>
                    <a:p>
                      <a:pPr>
                        <a:lnSpc>
                          <a:spcPct val="107000"/>
                        </a:lnSpc>
                        <a:spcAft>
                          <a:spcPts val="0"/>
                        </a:spcAft>
                      </a:pPr>
                      <a:r>
                        <a:rPr lang="fr-FR" sz="1400" dirty="0">
                          <a:solidFill>
                            <a:schemeClr val="tx1"/>
                          </a:solidFill>
                          <a:effectLst/>
                        </a:rPr>
                        <a:t>Ourdou</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4">
                        <a:lumMod val="20000"/>
                        <a:lumOff val="80000"/>
                      </a:schemeClr>
                    </a:solidFill>
                  </a:tcPr>
                </a:tc>
                <a:tc>
                  <a:txBody>
                    <a:bodyPr/>
                    <a:lstStyle/>
                    <a:p>
                      <a:pPr algn="ctr">
                        <a:lnSpc>
                          <a:spcPct val="107000"/>
                        </a:lnSpc>
                        <a:spcAft>
                          <a:spcPts val="0"/>
                        </a:spcAft>
                      </a:pPr>
                      <a:r>
                        <a:rPr lang="fr-FR" sz="1400">
                          <a:solidFill>
                            <a:schemeClr val="tx1"/>
                          </a:solidFill>
                          <a:effectLst/>
                        </a:rPr>
                        <a:t>24</a:t>
                      </a:r>
                      <a:endParaRPr lang="fr-F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r">
                        <a:lnSpc>
                          <a:spcPct val="107000"/>
                        </a:lnSpc>
                        <a:spcAft>
                          <a:spcPts val="0"/>
                        </a:spcAft>
                      </a:pPr>
                      <a:r>
                        <a:rPr lang="fr-FR" sz="1400" dirty="0">
                          <a:solidFill>
                            <a:schemeClr val="tx1"/>
                          </a:solidFill>
                          <a:effectLst/>
                        </a:rPr>
                        <a:t>0,90%</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400">
                          <a:solidFill>
                            <a:schemeClr val="tx1"/>
                          </a:solidFill>
                          <a:effectLst/>
                        </a:rPr>
                        <a:t>17</a:t>
                      </a:r>
                      <a:endParaRPr lang="fr-F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2">
                        <a:lumMod val="20000"/>
                        <a:lumOff val="80000"/>
                      </a:schemeClr>
                    </a:solidFill>
                  </a:tcPr>
                </a:tc>
                <a:tc>
                  <a:txBody>
                    <a:bodyPr/>
                    <a:lstStyle/>
                    <a:p>
                      <a:pPr algn="ctr">
                        <a:lnSpc>
                          <a:spcPct val="107000"/>
                        </a:lnSpc>
                        <a:spcAft>
                          <a:spcPts val="0"/>
                        </a:spcAft>
                      </a:pPr>
                      <a:r>
                        <a:rPr lang="fr-FR" sz="1100" dirty="0">
                          <a:solidFill>
                            <a:schemeClr val="tx1"/>
                          </a:solidFill>
                          <a:effectLst/>
                        </a:rPr>
                        <a:t>1,15%</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2">
                        <a:lumMod val="20000"/>
                        <a:lumOff val="80000"/>
                      </a:schemeClr>
                    </a:solidFill>
                  </a:tcPr>
                </a:tc>
                <a:tc>
                  <a:txBody>
                    <a:bodyPr/>
                    <a:lstStyle/>
                    <a:p>
                      <a:pPr algn="ctr">
                        <a:lnSpc>
                          <a:spcPct val="107000"/>
                        </a:lnSpc>
                        <a:spcAft>
                          <a:spcPts val="0"/>
                        </a:spcAft>
                      </a:pPr>
                      <a:r>
                        <a:rPr lang="fr-FR" sz="1400" dirty="0">
                          <a:solidFill>
                            <a:schemeClr val="tx1"/>
                          </a:solidFill>
                          <a:effectLst/>
                        </a:rPr>
                        <a:t>5</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4">
                        <a:lumMod val="20000"/>
                        <a:lumOff val="80000"/>
                      </a:schemeClr>
                    </a:solidFill>
                  </a:tcPr>
                </a:tc>
                <a:tc>
                  <a:txBody>
                    <a:bodyPr/>
                    <a:lstStyle/>
                    <a:p>
                      <a:pPr algn="ctr">
                        <a:lnSpc>
                          <a:spcPct val="107000"/>
                        </a:lnSpc>
                        <a:spcAft>
                          <a:spcPts val="0"/>
                        </a:spcAft>
                      </a:pPr>
                      <a:r>
                        <a:rPr lang="fr-FR" sz="1400" b="1" dirty="0">
                          <a:solidFill>
                            <a:schemeClr val="tx1"/>
                          </a:solidFill>
                          <a:effectLst/>
                        </a:rPr>
                        <a:t>2,16%</a:t>
                      </a:r>
                      <a:endParaRPr lang="fr-F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4">
                        <a:lumMod val="20000"/>
                        <a:lumOff val="80000"/>
                      </a:schemeClr>
                    </a:solidFill>
                  </a:tcPr>
                </a:tc>
                <a:extLst>
                  <a:ext uri="{0D108BD9-81ED-4DB2-BD59-A6C34878D82A}">
                    <a16:rowId xmlns:a16="http://schemas.microsoft.com/office/drawing/2014/main" val="4225174356"/>
                  </a:ext>
                </a:extLst>
              </a:tr>
              <a:tr h="190500">
                <a:tc>
                  <a:txBody>
                    <a:bodyPr/>
                    <a:lstStyle/>
                    <a:p>
                      <a:pPr>
                        <a:lnSpc>
                          <a:spcPct val="107000"/>
                        </a:lnSpc>
                        <a:spcAft>
                          <a:spcPts val="0"/>
                        </a:spcAft>
                      </a:pPr>
                      <a:r>
                        <a:rPr lang="fr-FR" sz="1400" dirty="0">
                          <a:solidFill>
                            <a:schemeClr val="tx1"/>
                          </a:solidFill>
                          <a:effectLst/>
                        </a:rPr>
                        <a:t>Hindi</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4">
                        <a:lumMod val="20000"/>
                        <a:lumOff val="80000"/>
                      </a:schemeClr>
                    </a:solidFill>
                  </a:tcPr>
                </a:tc>
                <a:tc>
                  <a:txBody>
                    <a:bodyPr/>
                    <a:lstStyle/>
                    <a:p>
                      <a:pPr algn="ctr">
                        <a:lnSpc>
                          <a:spcPct val="107000"/>
                        </a:lnSpc>
                        <a:spcAft>
                          <a:spcPts val="0"/>
                        </a:spcAft>
                      </a:pPr>
                      <a:r>
                        <a:rPr lang="fr-FR" sz="1400">
                          <a:solidFill>
                            <a:schemeClr val="tx1"/>
                          </a:solidFill>
                          <a:effectLst/>
                        </a:rPr>
                        <a:t>20</a:t>
                      </a:r>
                      <a:endParaRPr lang="fr-F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r">
                        <a:lnSpc>
                          <a:spcPct val="107000"/>
                        </a:lnSpc>
                        <a:spcAft>
                          <a:spcPts val="0"/>
                        </a:spcAft>
                      </a:pPr>
                      <a:r>
                        <a:rPr lang="fr-FR" sz="1400" dirty="0">
                          <a:solidFill>
                            <a:schemeClr val="tx1"/>
                          </a:solidFill>
                          <a:effectLst/>
                        </a:rPr>
                        <a:t>1,04%</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400">
                          <a:solidFill>
                            <a:schemeClr val="tx1"/>
                          </a:solidFill>
                          <a:effectLst/>
                        </a:rPr>
                        <a:t>18</a:t>
                      </a:r>
                      <a:endParaRPr lang="fr-F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2">
                        <a:lumMod val="20000"/>
                        <a:lumOff val="80000"/>
                      </a:schemeClr>
                    </a:solidFill>
                  </a:tcPr>
                </a:tc>
                <a:tc>
                  <a:txBody>
                    <a:bodyPr/>
                    <a:lstStyle/>
                    <a:p>
                      <a:pPr algn="ctr">
                        <a:lnSpc>
                          <a:spcPct val="107000"/>
                        </a:lnSpc>
                        <a:spcAft>
                          <a:spcPts val="0"/>
                        </a:spcAft>
                      </a:pPr>
                      <a:r>
                        <a:rPr lang="fr-FR" sz="1100" dirty="0">
                          <a:solidFill>
                            <a:schemeClr val="tx1"/>
                          </a:solidFill>
                          <a:effectLst/>
                        </a:rPr>
                        <a:t>1,14%</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2">
                        <a:lumMod val="20000"/>
                        <a:lumOff val="80000"/>
                      </a:schemeClr>
                    </a:solidFill>
                  </a:tcPr>
                </a:tc>
                <a:tc>
                  <a:txBody>
                    <a:bodyPr/>
                    <a:lstStyle/>
                    <a:p>
                      <a:pPr algn="ctr">
                        <a:lnSpc>
                          <a:spcPct val="107000"/>
                        </a:lnSpc>
                        <a:spcAft>
                          <a:spcPts val="0"/>
                        </a:spcAft>
                      </a:pPr>
                      <a:r>
                        <a:rPr lang="fr-FR" sz="1400" dirty="0">
                          <a:solidFill>
                            <a:schemeClr val="tx1"/>
                          </a:solidFill>
                          <a:effectLst/>
                        </a:rPr>
                        <a:t>10</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4">
                        <a:lumMod val="20000"/>
                        <a:lumOff val="80000"/>
                      </a:schemeClr>
                    </a:solidFill>
                  </a:tcPr>
                </a:tc>
                <a:tc>
                  <a:txBody>
                    <a:bodyPr/>
                    <a:lstStyle/>
                    <a:p>
                      <a:pPr algn="ctr">
                        <a:lnSpc>
                          <a:spcPct val="107000"/>
                        </a:lnSpc>
                        <a:spcAft>
                          <a:spcPts val="0"/>
                        </a:spcAft>
                      </a:pPr>
                      <a:r>
                        <a:rPr lang="fr-FR" sz="1400" b="1" dirty="0">
                          <a:solidFill>
                            <a:schemeClr val="tx1"/>
                          </a:solidFill>
                          <a:effectLst/>
                        </a:rPr>
                        <a:t>1,50%</a:t>
                      </a:r>
                      <a:endParaRPr lang="fr-F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4">
                        <a:lumMod val="20000"/>
                        <a:lumOff val="80000"/>
                      </a:schemeClr>
                    </a:solidFill>
                  </a:tcPr>
                </a:tc>
                <a:extLst>
                  <a:ext uri="{0D108BD9-81ED-4DB2-BD59-A6C34878D82A}">
                    <a16:rowId xmlns:a16="http://schemas.microsoft.com/office/drawing/2014/main" val="2212715301"/>
                  </a:ext>
                </a:extLst>
              </a:tr>
            </a:tbl>
          </a:graphicData>
        </a:graphic>
      </p:graphicFrame>
      <p:sp>
        <p:nvSpPr>
          <p:cNvPr id="5" name="Rectangle 4">
            <a:extLst>
              <a:ext uri="{FF2B5EF4-FFF2-40B4-BE49-F238E27FC236}">
                <a16:creationId xmlns:a16="http://schemas.microsoft.com/office/drawing/2014/main" id="{25F453F9-B8DB-4D2C-8463-C44B46B4A5EA}"/>
              </a:ext>
            </a:extLst>
          </p:cNvPr>
          <p:cNvSpPr/>
          <p:nvPr/>
        </p:nvSpPr>
        <p:spPr>
          <a:xfrm>
            <a:off x="221673" y="1235960"/>
            <a:ext cx="6096000" cy="1855316"/>
          </a:xfrm>
          <a:prstGeom prst="rect">
            <a:avLst/>
          </a:prstGeom>
        </p:spPr>
        <p:txBody>
          <a:bodyPr>
            <a:spAutoFit/>
          </a:bodyPr>
          <a:lstStyle/>
          <a:p>
            <a:pPr algn="just">
              <a:lnSpc>
                <a:spcPct val="107000"/>
              </a:lnSpc>
              <a:spcAft>
                <a:spcPts val="0"/>
              </a:spcAft>
            </a:pPr>
            <a:r>
              <a:rPr lang="fr-FR" b="1" dirty="0">
                <a:latin typeface="Abadi" panose="020B0604020104020204" pitchFamily="34" charset="0"/>
                <a:ea typeface="Times New Roman" panose="02020603050405020304" pitchFamily="18" charset="0"/>
              </a:rPr>
              <a:t>ICM</a:t>
            </a:r>
            <a:r>
              <a:rPr lang="fr" b="1" dirty="0">
                <a:latin typeface="Abadi" panose="020B0604020104020204" pitchFamily="34" charset="0"/>
                <a:ea typeface="Times New Roman" panose="02020603050405020304" pitchFamily="18" charset="0"/>
              </a:rPr>
              <a:t> (L) = (L1 + L2)/L1(L) x </a:t>
            </a:r>
            <a:r>
              <a:rPr lang="fr-FR" b="1" dirty="0">
                <a:latin typeface="Abadi" panose="020B0604020104020204" pitchFamily="34" charset="0"/>
                <a:ea typeface="Times New Roman" panose="02020603050405020304" pitchFamily="18" charset="0"/>
              </a:rPr>
              <a:t>P</a:t>
            </a:r>
            <a:r>
              <a:rPr lang="fr" b="1" dirty="0">
                <a:latin typeface="Abadi" panose="020B0604020104020204" pitchFamily="34" charset="0"/>
                <a:ea typeface="Times New Roman" panose="02020603050405020304" pitchFamily="18" charset="0"/>
              </a:rPr>
              <a:t>(L) x C(L)</a:t>
            </a:r>
            <a:r>
              <a:rPr lang="fr" dirty="0">
                <a:latin typeface="Abadi" panose="020B0604020104020204" pitchFamily="34" charset="0"/>
                <a:ea typeface="Times New Roman" panose="02020603050405020304" pitchFamily="18" charset="0"/>
              </a:rPr>
              <a:t> </a:t>
            </a:r>
          </a:p>
          <a:p>
            <a:pPr algn="just">
              <a:lnSpc>
                <a:spcPct val="107000"/>
              </a:lnSpc>
              <a:spcAft>
                <a:spcPts val="0"/>
              </a:spcAft>
            </a:pPr>
            <a:r>
              <a:rPr lang="fr" dirty="0">
                <a:latin typeface="Abadi" panose="020B0604020104020204" pitchFamily="34" charset="0"/>
                <a:ea typeface="Times New Roman" panose="02020603050405020304" pitchFamily="18" charset="0"/>
              </a:rPr>
              <a:t>où</a:t>
            </a:r>
            <a:endParaRPr lang="fr-FR" dirty="0">
              <a:latin typeface="Times New Roman" panose="02020603050405020304" pitchFamily="18" charset="0"/>
              <a:ea typeface="Times New Roman" panose="02020603050405020304" pitchFamily="18" charset="0"/>
            </a:endParaRPr>
          </a:p>
          <a:p>
            <a:pPr marL="735330" indent="-285750" algn="just">
              <a:lnSpc>
                <a:spcPct val="107000"/>
              </a:lnSpc>
              <a:spcAft>
                <a:spcPts val="0"/>
              </a:spcAft>
              <a:buFont typeface="Wingdings" panose="05000000000000000000" pitchFamily="2" charset="2"/>
              <a:buChar char="ü"/>
            </a:pPr>
            <a:r>
              <a:rPr lang="fr" dirty="0">
                <a:latin typeface="Abadi" panose="020B0604020104020204" pitchFamily="34" charset="0"/>
                <a:ea typeface="Times New Roman" panose="02020603050405020304" pitchFamily="18" charset="0"/>
              </a:rPr>
              <a:t>L est la langue</a:t>
            </a:r>
            <a:endParaRPr lang="fr-FR" dirty="0">
              <a:latin typeface="Times New Roman" panose="02020603050405020304" pitchFamily="18" charset="0"/>
              <a:ea typeface="Times New Roman" panose="02020603050405020304" pitchFamily="18" charset="0"/>
            </a:endParaRPr>
          </a:p>
          <a:p>
            <a:pPr marL="735330" indent="-285750" algn="just">
              <a:lnSpc>
                <a:spcPct val="107000"/>
              </a:lnSpc>
              <a:spcAft>
                <a:spcPts val="0"/>
              </a:spcAft>
              <a:buFont typeface="Wingdings" panose="05000000000000000000" pitchFamily="2" charset="2"/>
              <a:buChar char="ü"/>
            </a:pPr>
            <a:r>
              <a:rPr lang="fr" dirty="0">
                <a:latin typeface="Abadi" panose="020B0604020104020204" pitchFamily="34" charset="0"/>
                <a:ea typeface="Times New Roman" panose="02020603050405020304" pitchFamily="18" charset="0"/>
              </a:rPr>
              <a:t>L1+L2/L1(L) est le taux de multilinguisme de L</a:t>
            </a:r>
            <a:endParaRPr lang="fr-FR" dirty="0">
              <a:latin typeface="Times New Roman" panose="02020603050405020304" pitchFamily="18" charset="0"/>
              <a:ea typeface="Times New Roman" panose="02020603050405020304" pitchFamily="18" charset="0"/>
            </a:endParaRPr>
          </a:p>
          <a:p>
            <a:pPr marL="735330" indent="-285750" algn="just">
              <a:lnSpc>
                <a:spcPct val="107000"/>
              </a:lnSpc>
              <a:spcAft>
                <a:spcPts val="0"/>
              </a:spcAft>
              <a:buFont typeface="Wingdings" panose="05000000000000000000" pitchFamily="2" charset="2"/>
              <a:buChar char="ü"/>
            </a:pPr>
            <a:r>
              <a:rPr lang="fr" dirty="0">
                <a:latin typeface="Abadi" panose="020B0604020104020204" pitchFamily="34" charset="0"/>
                <a:ea typeface="Times New Roman" panose="02020603050405020304" pitchFamily="18" charset="0"/>
              </a:rPr>
              <a:t>P(L) le pourcentage de pays qui ont des locuteurs L</a:t>
            </a:r>
            <a:endParaRPr lang="fr-FR" dirty="0">
              <a:latin typeface="Times New Roman" panose="02020603050405020304" pitchFamily="18" charset="0"/>
              <a:ea typeface="Times New Roman" panose="02020603050405020304" pitchFamily="18" charset="0"/>
            </a:endParaRPr>
          </a:p>
          <a:p>
            <a:pPr marL="735330" indent="-285750" algn="just">
              <a:lnSpc>
                <a:spcPct val="107000"/>
              </a:lnSpc>
              <a:spcAft>
                <a:spcPts val="0"/>
              </a:spcAft>
              <a:buFont typeface="Wingdings" panose="05000000000000000000" pitchFamily="2" charset="2"/>
              <a:buChar char="ü"/>
            </a:pPr>
            <a:r>
              <a:rPr lang="fr" dirty="0">
                <a:latin typeface="Abadi" panose="020B0604020104020204" pitchFamily="34" charset="0"/>
                <a:ea typeface="Times New Roman" panose="02020603050405020304" pitchFamily="18" charset="0"/>
              </a:rPr>
              <a:t>C(L) le pourcentage de locuteurs L en ligne</a:t>
            </a:r>
            <a:endParaRPr lang="fr-FR" dirty="0">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id="{DF23537B-1E8B-4ED3-8222-6285CC56C9E0}"/>
              </a:ext>
            </a:extLst>
          </p:cNvPr>
          <p:cNvSpPr/>
          <p:nvPr/>
        </p:nvSpPr>
        <p:spPr>
          <a:xfrm>
            <a:off x="3417455" y="275744"/>
            <a:ext cx="6539345" cy="584775"/>
          </a:xfrm>
          <a:prstGeom prst="rect">
            <a:avLst/>
          </a:prstGeom>
        </p:spPr>
        <p:txBody>
          <a:bodyPr wrap="square">
            <a:spAutoFit/>
          </a:bodyPr>
          <a:lstStyle/>
          <a:p>
            <a:r>
              <a:rPr lang="fr" sz="3200" b="1" dirty="0"/>
              <a:t>INDICE DE CYBER-MONDIALISATION</a:t>
            </a:r>
          </a:p>
        </p:txBody>
      </p:sp>
      <p:sp>
        <p:nvSpPr>
          <p:cNvPr id="8" name="ZoneTexte 7">
            <a:extLst>
              <a:ext uri="{FF2B5EF4-FFF2-40B4-BE49-F238E27FC236}">
                <a16:creationId xmlns:a16="http://schemas.microsoft.com/office/drawing/2014/main" id="{CAD16588-6640-4F16-8299-2BB9F081A305}"/>
              </a:ext>
            </a:extLst>
          </p:cNvPr>
          <p:cNvSpPr txBox="1"/>
          <p:nvPr/>
        </p:nvSpPr>
        <p:spPr>
          <a:xfrm>
            <a:off x="221673" y="3766725"/>
            <a:ext cx="6157648" cy="1200329"/>
          </a:xfrm>
          <a:prstGeom prst="rect">
            <a:avLst/>
          </a:prstGeom>
          <a:noFill/>
        </p:spPr>
        <p:txBody>
          <a:bodyPr wrap="none" rtlCol="0">
            <a:spAutoFit/>
          </a:bodyPr>
          <a:lstStyle/>
          <a:p>
            <a:r>
              <a:rPr lang="fr-FR" dirty="0">
                <a:highlight>
                  <a:srgbClr val="FFFF00"/>
                </a:highlight>
              </a:rPr>
              <a:t>Un indicateur stratégique des langues dans l’Internet, un</a:t>
            </a:r>
          </a:p>
          <a:p>
            <a:r>
              <a:rPr lang="fr-FR" dirty="0">
                <a:highlight>
                  <a:srgbClr val="FFFF00"/>
                </a:highlight>
              </a:rPr>
              <a:t>indicateur de leur futur, où l’anglais et le français se détachent</a:t>
            </a:r>
          </a:p>
          <a:p>
            <a:r>
              <a:rPr lang="fr-FR" dirty="0">
                <a:highlight>
                  <a:srgbClr val="FFFF00"/>
                </a:highlight>
              </a:rPr>
              <a:t>et apparaissent des langues non européennes comme le swahili</a:t>
            </a:r>
          </a:p>
          <a:p>
            <a:r>
              <a:rPr lang="fr-FR" dirty="0">
                <a:highlight>
                  <a:srgbClr val="FFFF00"/>
                </a:highlight>
              </a:rPr>
              <a:t>et le tagalog…</a:t>
            </a:r>
          </a:p>
        </p:txBody>
      </p:sp>
      <p:pic>
        <p:nvPicPr>
          <p:cNvPr id="6148" name="Picture 4" descr="Fond Cybermonde , 569+ Images de Fond et Photos Pour Téléchargement Gratuit  | Pngtree">
            <a:extLst>
              <a:ext uri="{FF2B5EF4-FFF2-40B4-BE49-F238E27FC236}">
                <a16:creationId xmlns:a16="http://schemas.microsoft.com/office/drawing/2014/main" id="{2AEB6DA0-3A0B-4E35-AEA9-9AF77FF3FC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5892" y="4714875"/>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747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DFE5B85-F17C-435D-9934-FA02BE48125A}"/>
              </a:ext>
            </a:extLst>
          </p:cNvPr>
          <p:cNvSpPr txBox="1"/>
          <p:nvPr/>
        </p:nvSpPr>
        <p:spPr>
          <a:xfrm>
            <a:off x="960582" y="489527"/>
            <a:ext cx="10541284" cy="1477328"/>
          </a:xfrm>
          <a:prstGeom prst="rect">
            <a:avLst/>
          </a:prstGeom>
          <a:noFill/>
        </p:spPr>
        <p:txBody>
          <a:bodyPr wrap="none" rtlCol="0">
            <a:spAutoFit/>
          </a:bodyPr>
          <a:lstStyle/>
          <a:p>
            <a:r>
              <a:rPr lang="fr-FR" dirty="0"/>
              <a:t>DANS CE CONTEXTE, UNE QUESTION PROSPECTIVE POUR LE FRANÇAIS DANS L’INTERNET EST D’ANTICIPER</a:t>
            </a:r>
          </a:p>
          <a:p>
            <a:r>
              <a:rPr lang="fr-FR" dirty="0"/>
              <a:t>ET FAVORISER PAR DES POLITIQUES ADÉQUATES SON </a:t>
            </a:r>
            <a:r>
              <a:rPr lang="fr-FR" u="sng" dirty="0"/>
              <a:t>COMPORTEMENT À LONG TERME </a:t>
            </a:r>
            <a:r>
              <a:rPr lang="fr-FR" dirty="0"/>
              <a:t>FACE AUX 4 LANGUES</a:t>
            </a:r>
          </a:p>
          <a:p>
            <a:r>
              <a:rPr lang="fr-FR" dirty="0"/>
              <a:t>AVEC LESQUELLES IL PARTAGE LA QUATRIÈME PLACE : </a:t>
            </a:r>
            <a:r>
              <a:rPr lang="fr-FR" b="1" dirty="0"/>
              <a:t>ARABE, HINDI,  PORTUGAIS ET RUSSE.</a:t>
            </a:r>
          </a:p>
          <a:p>
            <a:endParaRPr lang="fr-FR" b="1" dirty="0"/>
          </a:p>
          <a:p>
            <a:r>
              <a:rPr lang="fr-FR" b="1" dirty="0"/>
              <a:t>QUELS SONT LES CRITÈRES DÉTERMINANTS?</a:t>
            </a:r>
          </a:p>
        </p:txBody>
      </p:sp>
      <p:sp>
        <p:nvSpPr>
          <p:cNvPr id="3" name="ZoneTexte 2">
            <a:extLst>
              <a:ext uri="{FF2B5EF4-FFF2-40B4-BE49-F238E27FC236}">
                <a16:creationId xmlns:a16="http://schemas.microsoft.com/office/drawing/2014/main" id="{0CA61835-977D-4F05-B61F-DD66C482CE68}"/>
              </a:ext>
            </a:extLst>
          </p:cNvPr>
          <p:cNvSpPr txBox="1"/>
          <p:nvPr/>
        </p:nvSpPr>
        <p:spPr>
          <a:xfrm>
            <a:off x="1043709" y="2724728"/>
            <a:ext cx="6714723" cy="923330"/>
          </a:xfrm>
          <a:prstGeom prst="rect">
            <a:avLst/>
          </a:prstGeom>
          <a:solidFill>
            <a:schemeClr val="accent2">
              <a:lumMod val="20000"/>
              <a:lumOff val="80000"/>
            </a:schemeClr>
          </a:solidFill>
        </p:spPr>
        <p:txBody>
          <a:bodyPr wrap="none" rtlCol="0">
            <a:spAutoFit/>
          </a:bodyPr>
          <a:lstStyle/>
          <a:p>
            <a:pPr marL="285750" indent="-285750">
              <a:buFont typeface="Wingdings" panose="05000000000000000000" pitchFamily="2" charset="2"/>
              <a:buChar char="Ø"/>
            </a:pPr>
            <a:r>
              <a:rPr lang="fr-FR" b="1" dirty="0">
                <a:solidFill>
                  <a:schemeClr val="accent1"/>
                </a:solidFill>
              </a:rPr>
              <a:t>DÉMOGRAPHIE</a:t>
            </a:r>
          </a:p>
          <a:p>
            <a:pPr marL="285750" indent="-285750">
              <a:buFont typeface="Wingdings" panose="05000000000000000000" pitchFamily="2" charset="2"/>
              <a:buChar char="Ø"/>
            </a:pPr>
            <a:r>
              <a:rPr lang="fr-FR" b="1" dirty="0">
                <a:solidFill>
                  <a:schemeClr val="accent1"/>
                </a:solidFill>
              </a:rPr>
              <a:t>CONNECTIVITÉ</a:t>
            </a:r>
          </a:p>
          <a:p>
            <a:pPr marL="285750" indent="-285750">
              <a:buFont typeface="Wingdings" panose="05000000000000000000" pitchFamily="2" charset="2"/>
              <a:buChar char="Ø"/>
            </a:pPr>
            <a:r>
              <a:rPr lang="fr-FR" b="1" dirty="0">
                <a:solidFill>
                  <a:schemeClr val="accent1"/>
                </a:solidFill>
              </a:rPr>
              <a:t>DYNAMISME DE LA CRÉATION DE CONTENUS (ECOSYSTÈME WEB)</a:t>
            </a:r>
          </a:p>
        </p:txBody>
      </p:sp>
      <p:sp>
        <p:nvSpPr>
          <p:cNvPr id="4" name="ZoneTexte 3">
            <a:extLst>
              <a:ext uri="{FF2B5EF4-FFF2-40B4-BE49-F238E27FC236}">
                <a16:creationId xmlns:a16="http://schemas.microsoft.com/office/drawing/2014/main" id="{7FA683E9-C290-40DA-AF99-E3BDECF725D0}"/>
              </a:ext>
            </a:extLst>
          </p:cNvPr>
          <p:cNvSpPr txBox="1"/>
          <p:nvPr/>
        </p:nvSpPr>
        <p:spPr>
          <a:xfrm>
            <a:off x="738909" y="4064000"/>
            <a:ext cx="11482118" cy="1754326"/>
          </a:xfrm>
          <a:prstGeom prst="rect">
            <a:avLst/>
          </a:prstGeom>
          <a:noFill/>
        </p:spPr>
        <p:txBody>
          <a:bodyPr wrap="none" rtlCol="0">
            <a:spAutoFit/>
          </a:bodyPr>
          <a:lstStyle/>
          <a:p>
            <a:pPr marL="285750" indent="-285750">
              <a:buFont typeface="Arial" panose="020B0604020202020204" pitchFamily="34" charset="0"/>
              <a:buChar char="•"/>
            </a:pPr>
            <a:r>
              <a:rPr lang="fr-FR" dirty="0"/>
              <a:t>Quand l’</a:t>
            </a:r>
            <a:r>
              <a:rPr lang="fr-FR" b="1" dirty="0"/>
              <a:t>hindi</a:t>
            </a:r>
            <a:r>
              <a:rPr lang="fr-FR" dirty="0"/>
              <a:t> augmentera sa connectivité sa démographie le placera en tête </a:t>
            </a:r>
          </a:p>
          <a:p>
            <a:r>
              <a:rPr lang="fr-FR" dirty="0"/>
              <a:t>et il pourra même prendre la place de l’espagnol</a:t>
            </a:r>
          </a:p>
          <a:p>
            <a:pPr marL="285750" indent="-285750">
              <a:buFont typeface="Arial" panose="020B0604020202020204" pitchFamily="34" charset="0"/>
              <a:buChar char="•"/>
            </a:pPr>
            <a:r>
              <a:rPr lang="fr-FR" dirty="0"/>
              <a:t>Le </a:t>
            </a:r>
            <a:r>
              <a:rPr lang="fr-FR" b="1" dirty="0"/>
              <a:t>russe</a:t>
            </a:r>
            <a:r>
              <a:rPr lang="fr-FR" dirty="0"/>
              <a:t> ne peut compter que sur le troisième critère</a:t>
            </a:r>
          </a:p>
          <a:p>
            <a:pPr marL="285750" indent="-285750">
              <a:buFont typeface="Arial" panose="020B0604020202020204" pitchFamily="34" charset="0"/>
              <a:buChar char="•"/>
            </a:pPr>
            <a:r>
              <a:rPr lang="fr-FR" b="1" dirty="0"/>
              <a:t>L’arabe</a:t>
            </a:r>
            <a:r>
              <a:rPr lang="fr-FR" dirty="0"/>
              <a:t> et le </a:t>
            </a:r>
            <a:r>
              <a:rPr lang="fr-FR" b="1" dirty="0"/>
              <a:t>français</a:t>
            </a:r>
            <a:r>
              <a:rPr lang="fr-FR" dirty="0"/>
              <a:t> sont proche en connectivité, la démographie actuelle donner l’avantage à l’arabe; est-ce que</a:t>
            </a:r>
          </a:p>
          <a:p>
            <a:r>
              <a:rPr lang="fr-FR" dirty="0"/>
              <a:t>la puissance L2 du français et la croissance prévue en Afrique pourront changer la donne?</a:t>
            </a:r>
            <a:endParaRPr lang="fr-FR" b="1" dirty="0"/>
          </a:p>
          <a:p>
            <a:pPr marL="285750" indent="-285750">
              <a:buFont typeface="Arial" panose="020B0604020202020204" pitchFamily="34" charset="0"/>
              <a:buChar char="•"/>
            </a:pPr>
            <a:r>
              <a:rPr lang="fr-FR" dirty="0"/>
              <a:t>Le </a:t>
            </a:r>
            <a:r>
              <a:rPr lang="fr-FR" b="1" dirty="0"/>
              <a:t>portugais</a:t>
            </a:r>
            <a:r>
              <a:rPr lang="fr-FR" dirty="0"/>
              <a:t> profitera de la croissance démographique africaine mais pas dans les mêmes proportions que le </a:t>
            </a:r>
            <a:r>
              <a:rPr lang="fr-FR" b="1" dirty="0"/>
              <a:t>français</a:t>
            </a:r>
            <a:r>
              <a:rPr lang="fr-FR" dirty="0"/>
              <a:t>.</a:t>
            </a:r>
          </a:p>
        </p:txBody>
      </p:sp>
      <p:sp>
        <p:nvSpPr>
          <p:cNvPr id="5" name="ZoneTexte 4">
            <a:extLst>
              <a:ext uri="{FF2B5EF4-FFF2-40B4-BE49-F238E27FC236}">
                <a16:creationId xmlns:a16="http://schemas.microsoft.com/office/drawing/2014/main" id="{F2E63183-EDBD-4D98-A801-5300E1CA2481}"/>
              </a:ext>
            </a:extLst>
          </p:cNvPr>
          <p:cNvSpPr txBox="1"/>
          <p:nvPr/>
        </p:nvSpPr>
        <p:spPr>
          <a:xfrm>
            <a:off x="480291" y="6132946"/>
            <a:ext cx="10613098" cy="646331"/>
          </a:xfrm>
          <a:prstGeom prst="rect">
            <a:avLst/>
          </a:prstGeom>
          <a:noFill/>
        </p:spPr>
        <p:txBody>
          <a:bodyPr wrap="none" rtlCol="0">
            <a:spAutoFit/>
          </a:bodyPr>
          <a:lstStyle/>
          <a:p>
            <a:r>
              <a:rPr lang="fr-FR" dirty="0">
                <a:highlight>
                  <a:srgbClr val="FFFF00"/>
                </a:highlight>
              </a:rPr>
              <a:t>Une analyse est possible : est-ce que l’écosystème web africain permettra au français de profiter pleinement de</a:t>
            </a:r>
          </a:p>
          <a:p>
            <a:r>
              <a:rPr lang="fr-FR" dirty="0">
                <a:highlight>
                  <a:srgbClr val="FFFF00"/>
                </a:highlight>
              </a:rPr>
              <a:t>la croissance démographique prévue en Afrique (population x 2 en 2050).</a:t>
            </a:r>
          </a:p>
        </p:txBody>
      </p:sp>
      <p:pic>
        <p:nvPicPr>
          <p:cNvPr id="13314" name="Picture 2" descr="Bilan démographique 2018 | Insee">
            <a:extLst>
              <a:ext uri="{FF2B5EF4-FFF2-40B4-BE49-F238E27FC236}">
                <a16:creationId xmlns:a16="http://schemas.microsoft.com/office/drawing/2014/main" id="{ED2EFC6E-971F-4617-AA4F-7278201F5D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2951" y="1741903"/>
            <a:ext cx="1881990" cy="1890392"/>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Internet - Glossaire - Base de connaissances">
            <a:extLst>
              <a:ext uri="{FF2B5EF4-FFF2-40B4-BE49-F238E27FC236}">
                <a16:creationId xmlns:a16="http://schemas.microsoft.com/office/drawing/2014/main" id="{AEA5DD66-260B-4568-89E0-16607CEBB0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0" y="1741903"/>
            <a:ext cx="2667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Por qué tener una página web. - DISEÑO DE PAGINA WEB EN MADRID">
            <a:extLst>
              <a:ext uri="{FF2B5EF4-FFF2-40B4-BE49-F238E27FC236}">
                <a16:creationId xmlns:a16="http://schemas.microsoft.com/office/drawing/2014/main" id="{3FD17B84-0263-4D27-B3B0-A7222FB5BE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8632" y="3429000"/>
            <a:ext cx="3105150" cy="147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726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A7B4B72-B5A9-4A8C-A82F-E0CBF7F7DF53}"/>
              </a:ext>
            </a:extLst>
          </p:cNvPr>
          <p:cNvSpPr txBox="1"/>
          <p:nvPr/>
        </p:nvSpPr>
        <p:spPr>
          <a:xfrm>
            <a:off x="766617" y="212436"/>
            <a:ext cx="10862076" cy="400110"/>
          </a:xfrm>
          <a:prstGeom prst="rect">
            <a:avLst/>
          </a:prstGeom>
          <a:noFill/>
        </p:spPr>
        <p:txBody>
          <a:bodyPr wrap="none" rtlCol="0">
            <a:spAutoFit/>
          </a:bodyPr>
          <a:lstStyle/>
          <a:p>
            <a:r>
              <a:rPr lang="fr-FR" sz="2000" b="1" dirty="0"/>
              <a:t>Comment se situe le français dans le web africain par rapport à sa présence en termes de locuteurs? </a:t>
            </a:r>
          </a:p>
        </p:txBody>
      </p:sp>
      <p:sp>
        <p:nvSpPr>
          <p:cNvPr id="3" name="ZoneTexte 2">
            <a:extLst>
              <a:ext uri="{FF2B5EF4-FFF2-40B4-BE49-F238E27FC236}">
                <a16:creationId xmlns:a16="http://schemas.microsoft.com/office/drawing/2014/main" id="{9EF12343-8A1B-4684-B7D6-FD661CD4C024}"/>
              </a:ext>
            </a:extLst>
          </p:cNvPr>
          <p:cNvSpPr txBox="1"/>
          <p:nvPr/>
        </p:nvSpPr>
        <p:spPr>
          <a:xfrm>
            <a:off x="840510" y="782926"/>
            <a:ext cx="10982036" cy="1754326"/>
          </a:xfrm>
          <a:prstGeom prst="rect">
            <a:avLst/>
          </a:prstGeom>
          <a:noFill/>
        </p:spPr>
        <p:txBody>
          <a:bodyPr wrap="square" rtlCol="0">
            <a:spAutoFit/>
          </a:bodyPr>
          <a:lstStyle/>
          <a:p>
            <a:pPr marL="285750" indent="-285750">
              <a:buFont typeface="Arial" panose="020B0604020202020204" pitchFamily="34" charset="0"/>
              <a:buChar char="•"/>
            </a:pPr>
            <a:r>
              <a:rPr lang="fr-FR" dirty="0"/>
              <a:t>Étude réalisée spécialement pour le rapport.</a:t>
            </a:r>
          </a:p>
          <a:p>
            <a:pPr marL="285750" indent="-285750">
              <a:buFont typeface="Arial" panose="020B0604020202020204" pitchFamily="34" charset="0"/>
              <a:buChar char="•"/>
            </a:pPr>
            <a:r>
              <a:rPr lang="fr-FR" dirty="0"/>
              <a:t>Utilisation d’Ethnologue pour les données démolinguistiques </a:t>
            </a:r>
          </a:p>
          <a:p>
            <a:pPr marL="285750" indent="-285750">
              <a:buFont typeface="Arial" panose="020B0604020202020204" pitchFamily="34" charset="0"/>
              <a:buChar char="•"/>
            </a:pPr>
            <a:r>
              <a:rPr lang="fr-FR" dirty="0"/>
              <a:t>Utilisation de la base de données de DataProvider.com pour les langues des sites dans l’écosystème web africain.</a:t>
            </a:r>
          </a:p>
          <a:p>
            <a:pPr marL="285750" indent="-285750">
              <a:buFont typeface="Arial" panose="020B0604020202020204" pitchFamily="34" charset="0"/>
              <a:buChar char="•"/>
            </a:pPr>
            <a:r>
              <a:rPr lang="fr-FR" dirty="0"/>
              <a:t>Comparaison des pourcentages de sites web en français dans les ccTLD des pays sélectionnés avec les pourcentages de francophones L1+L2</a:t>
            </a:r>
          </a:p>
          <a:p>
            <a:pPr marL="285750" indent="-285750">
              <a:buFont typeface="Arial" panose="020B0604020202020204" pitchFamily="34" charset="0"/>
              <a:buChar char="•"/>
            </a:pPr>
            <a:r>
              <a:rPr lang="fr-FR" dirty="0"/>
              <a:t>Résultats étonnamment hauts : en moyenne un rapport de 3,5 et des valeurs jusqu’à 8! </a:t>
            </a:r>
          </a:p>
        </p:txBody>
      </p:sp>
      <p:graphicFrame>
        <p:nvGraphicFramePr>
          <p:cNvPr id="4" name="Tableau 3">
            <a:extLst>
              <a:ext uri="{FF2B5EF4-FFF2-40B4-BE49-F238E27FC236}">
                <a16:creationId xmlns:a16="http://schemas.microsoft.com/office/drawing/2014/main" id="{035F861F-453D-421A-820F-74EA91FF2F31}"/>
              </a:ext>
            </a:extLst>
          </p:cNvPr>
          <p:cNvGraphicFramePr>
            <a:graphicFrameLocks noGrp="1"/>
          </p:cNvGraphicFramePr>
          <p:nvPr>
            <p:extLst>
              <p:ext uri="{D42A27DB-BD31-4B8C-83A1-F6EECF244321}">
                <p14:modId xmlns:p14="http://schemas.microsoft.com/office/powerpoint/2010/main" val="298018813"/>
              </p:ext>
            </p:extLst>
          </p:nvPr>
        </p:nvGraphicFramePr>
        <p:xfrm>
          <a:off x="2272148" y="2707632"/>
          <a:ext cx="6962513" cy="3156966"/>
        </p:xfrm>
        <a:graphic>
          <a:graphicData uri="http://schemas.openxmlformats.org/drawingml/2006/table">
            <a:tbl>
              <a:tblPr firstRow="1" firstCol="1" bandRow="1">
                <a:tableStyleId>{5C22544A-7EE6-4342-B048-85BDC9FD1C3A}</a:tableStyleId>
              </a:tblPr>
              <a:tblGrid>
                <a:gridCol w="1152881">
                  <a:extLst>
                    <a:ext uri="{9D8B030D-6E8A-4147-A177-3AD203B41FA5}">
                      <a16:colId xmlns:a16="http://schemas.microsoft.com/office/drawing/2014/main" val="1705143477"/>
                    </a:ext>
                  </a:extLst>
                </a:gridCol>
                <a:gridCol w="315096">
                  <a:extLst>
                    <a:ext uri="{9D8B030D-6E8A-4147-A177-3AD203B41FA5}">
                      <a16:colId xmlns:a16="http://schemas.microsoft.com/office/drawing/2014/main" val="2479353896"/>
                    </a:ext>
                  </a:extLst>
                </a:gridCol>
                <a:gridCol w="1092828">
                  <a:extLst>
                    <a:ext uri="{9D8B030D-6E8A-4147-A177-3AD203B41FA5}">
                      <a16:colId xmlns:a16="http://schemas.microsoft.com/office/drawing/2014/main" val="207137607"/>
                    </a:ext>
                  </a:extLst>
                </a:gridCol>
                <a:gridCol w="1114328">
                  <a:extLst>
                    <a:ext uri="{9D8B030D-6E8A-4147-A177-3AD203B41FA5}">
                      <a16:colId xmlns:a16="http://schemas.microsoft.com/office/drawing/2014/main" val="2692413499"/>
                    </a:ext>
                  </a:extLst>
                </a:gridCol>
                <a:gridCol w="524913">
                  <a:extLst>
                    <a:ext uri="{9D8B030D-6E8A-4147-A177-3AD203B41FA5}">
                      <a16:colId xmlns:a16="http://schemas.microsoft.com/office/drawing/2014/main" val="3600478690"/>
                    </a:ext>
                  </a:extLst>
                </a:gridCol>
                <a:gridCol w="450032">
                  <a:extLst>
                    <a:ext uri="{9D8B030D-6E8A-4147-A177-3AD203B41FA5}">
                      <a16:colId xmlns:a16="http://schemas.microsoft.com/office/drawing/2014/main" val="3733115849"/>
                    </a:ext>
                  </a:extLst>
                </a:gridCol>
                <a:gridCol w="495998">
                  <a:extLst>
                    <a:ext uri="{9D8B030D-6E8A-4147-A177-3AD203B41FA5}">
                      <a16:colId xmlns:a16="http://schemas.microsoft.com/office/drawing/2014/main" val="3857457855"/>
                    </a:ext>
                  </a:extLst>
                </a:gridCol>
                <a:gridCol w="631675">
                  <a:extLst>
                    <a:ext uri="{9D8B030D-6E8A-4147-A177-3AD203B41FA5}">
                      <a16:colId xmlns:a16="http://schemas.microsoft.com/office/drawing/2014/main" val="933873749"/>
                    </a:ext>
                  </a:extLst>
                </a:gridCol>
                <a:gridCol w="734730">
                  <a:extLst>
                    <a:ext uri="{9D8B030D-6E8A-4147-A177-3AD203B41FA5}">
                      <a16:colId xmlns:a16="http://schemas.microsoft.com/office/drawing/2014/main" val="1493972434"/>
                    </a:ext>
                  </a:extLst>
                </a:gridCol>
                <a:gridCol w="450032">
                  <a:extLst>
                    <a:ext uri="{9D8B030D-6E8A-4147-A177-3AD203B41FA5}">
                      <a16:colId xmlns:a16="http://schemas.microsoft.com/office/drawing/2014/main" val="3510150535"/>
                    </a:ext>
                  </a:extLst>
                </a:gridCol>
              </a:tblGrid>
              <a:tr h="381000">
                <a:tc>
                  <a:txBody>
                    <a:bodyPr/>
                    <a:lstStyle/>
                    <a:p>
                      <a:pPr>
                        <a:lnSpc>
                          <a:spcPct val="107000"/>
                        </a:lnSpc>
                        <a:spcAft>
                          <a:spcPts val="0"/>
                        </a:spcAft>
                      </a:pPr>
                      <a:r>
                        <a:rPr lang="fr-FR" sz="1200" dirty="0">
                          <a:solidFill>
                            <a:schemeClr val="tx1"/>
                          </a:solidFill>
                          <a:effectLst/>
                        </a:rPr>
                        <a:t>SÉLECTION DE PAYS</a:t>
                      </a:r>
                      <a:endPar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200">
                          <a:solidFill>
                            <a:schemeClr val="tx1"/>
                          </a:solidFill>
                          <a:effectLst/>
                        </a:rPr>
                        <a:t>#</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200">
                          <a:solidFill>
                            <a:schemeClr val="tx1"/>
                          </a:solidFill>
                          <a:effectLst/>
                        </a:rPr>
                        <a:t> POPULATION L1+L2 </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200" dirty="0">
                          <a:solidFill>
                            <a:schemeClr val="tx1"/>
                          </a:solidFill>
                          <a:effectLst/>
                        </a:rPr>
                        <a:t> Francophones</a:t>
                      </a:r>
                    </a:p>
                    <a:p>
                      <a:pPr algn="ctr">
                        <a:lnSpc>
                          <a:spcPct val="107000"/>
                        </a:lnSpc>
                        <a:spcAft>
                          <a:spcPts val="0"/>
                        </a:spcAft>
                      </a:pPr>
                      <a:r>
                        <a:rPr lang="fr-FR" sz="1200" dirty="0">
                          <a:solidFill>
                            <a:schemeClr val="tx1"/>
                          </a:solidFill>
                          <a:effectLst/>
                        </a:rPr>
                        <a:t> L1+L2 </a:t>
                      </a:r>
                      <a:endPar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200">
                          <a:solidFill>
                            <a:schemeClr val="tx1"/>
                          </a:solidFill>
                          <a:effectLst/>
                        </a:rPr>
                        <a:t>% LOC. FR</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20000"/>
                        <a:lumOff val="80000"/>
                      </a:schemeClr>
                    </a:solidFill>
                  </a:tcPr>
                </a:tc>
                <a:tc>
                  <a:txBody>
                    <a:bodyPr/>
                    <a:lstStyle/>
                    <a:p>
                      <a:pPr algn="ctr">
                        <a:lnSpc>
                          <a:spcPct val="107000"/>
                        </a:lnSpc>
                        <a:spcAft>
                          <a:spcPts val="0"/>
                        </a:spcAft>
                      </a:pPr>
                      <a:r>
                        <a:rPr lang="fr-FR" sz="1200">
                          <a:solidFill>
                            <a:schemeClr val="tx1"/>
                          </a:solidFill>
                          <a:effectLst/>
                        </a:rPr>
                        <a:t> %FR Web </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2">
                        <a:lumMod val="20000"/>
                        <a:lumOff val="80000"/>
                      </a:schemeClr>
                    </a:solidFill>
                  </a:tcPr>
                </a:tc>
                <a:tc>
                  <a:txBody>
                    <a:bodyPr/>
                    <a:lstStyle/>
                    <a:p>
                      <a:pPr algn="ctr">
                        <a:lnSpc>
                          <a:spcPct val="107000"/>
                        </a:lnSpc>
                        <a:spcAft>
                          <a:spcPts val="0"/>
                        </a:spcAft>
                      </a:pPr>
                      <a:r>
                        <a:rPr lang="fr-FR" sz="1200">
                          <a:solidFill>
                            <a:schemeClr val="tx1"/>
                          </a:solidFill>
                          <a:effectLst/>
                        </a:rPr>
                        <a:t> %AN Web </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6">
                        <a:lumMod val="20000"/>
                        <a:lumOff val="80000"/>
                      </a:schemeClr>
                    </a:solidFill>
                  </a:tcPr>
                </a:tc>
                <a:tc>
                  <a:txBody>
                    <a:bodyPr/>
                    <a:lstStyle/>
                    <a:p>
                      <a:pPr algn="ctr">
                        <a:lnSpc>
                          <a:spcPct val="107000"/>
                        </a:lnSpc>
                        <a:spcAft>
                          <a:spcPts val="0"/>
                        </a:spcAft>
                      </a:pPr>
                      <a:r>
                        <a:rPr lang="fr-FR" sz="1200">
                          <a:solidFill>
                            <a:schemeClr val="tx1"/>
                          </a:solidFill>
                          <a:effectLst/>
                        </a:rPr>
                        <a:t> % LOCAL </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6">
                        <a:lumMod val="20000"/>
                        <a:lumOff val="80000"/>
                      </a:schemeClr>
                    </a:solidFill>
                  </a:tcPr>
                </a:tc>
                <a:tc>
                  <a:txBody>
                    <a:bodyPr/>
                    <a:lstStyle/>
                    <a:p>
                      <a:pPr algn="ctr">
                        <a:lnSpc>
                          <a:spcPct val="107000"/>
                        </a:lnSpc>
                        <a:spcAft>
                          <a:spcPts val="0"/>
                        </a:spcAft>
                      </a:pPr>
                      <a:r>
                        <a:rPr lang="fr-FR" sz="1200">
                          <a:solidFill>
                            <a:schemeClr val="tx1"/>
                          </a:solidFill>
                          <a:effectLst/>
                        </a:rPr>
                        <a:t> % MULTIL </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6">
                        <a:lumMod val="20000"/>
                        <a:lumOff val="80000"/>
                      </a:schemeClr>
                    </a:solidFill>
                  </a:tcPr>
                </a:tc>
                <a:tc>
                  <a:txBody>
                    <a:bodyPr/>
                    <a:lstStyle/>
                    <a:p>
                      <a:pPr algn="ctr">
                        <a:lnSpc>
                          <a:spcPct val="107000"/>
                        </a:lnSpc>
                        <a:spcAft>
                          <a:spcPts val="0"/>
                        </a:spcAft>
                      </a:pPr>
                      <a:r>
                        <a:rPr lang="fr-FR" sz="1200" b="1" dirty="0">
                          <a:solidFill>
                            <a:schemeClr val="tx1"/>
                          </a:solidFill>
                          <a:effectLst/>
                        </a:rPr>
                        <a:t> WEB /POP </a:t>
                      </a:r>
                      <a:endParaRPr lang="fr-F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FFF00"/>
                    </a:solidFill>
                  </a:tcPr>
                </a:tc>
                <a:extLst>
                  <a:ext uri="{0D108BD9-81ED-4DB2-BD59-A6C34878D82A}">
                    <a16:rowId xmlns:a16="http://schemas.microsoft.com/office/drawing/2014/main" val="2379520283"/>
                  </a:ext>
                </a:extLst>
              </a:tr>
              <a:tr h="180975">
                <a:tc>
                  <a:txBody>
                    <a:bodyPr/>
                    <a:lstStyle/>
                    <a:p>
                      <a:pPr>
                        <a:lnSpc>
                          <a:spcPct val="107000"/>
                        </a:lnSpc>
                        <a:spcAft>
                          <a:spcPts val="0"/>
                        </a:spcAft>
                      </a:pPr>
                      <a:r>
                        <a:rPr lang="fr-FR" sz="1200" dirty="0">
                          <a:solidFill>
                            <a:schemeClr val="tx1"/>
                          </a:solidFill>
                          <a:effectLst/>
                        </a:rPr>
                        <a:t>Tous</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050">
                          <a:solidFill>
                            <a:schemeClr val="tx1"/>
                          </a:solidFill>
                          <a:effectLst/>
                        </a:rPr>
                        <a:t>  35   </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050">
                          <a:solidFill>
                            <a:schemeClr val="tx1"/>
                          </a:solidFill>
                          <a:effectLst/>
                        </a:rPr>
                        <a:t>  1 124 729 500   </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050">
                          <a:solidFill>
                            <a:schemeClr val="tx1"/>
                          </a:solidFill>
                          <a:effectLst/>
                        </a:rPr>
                        <a:t>        149 600 040   </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050" b="1" dirty="0">
                          <a:solidFill>
                            <a:schemeClr val="tx1"/>
                          </a:solidFill>
                          <a:effectLst/>
                        </a:rPr>
                        <a:t>13,3%</a:t>
                      </a:r>
                      <a:endParaRPr lang="fr-F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20000"/>
                        <a:lumOff val="80000"/>
                      </a:schemeClr>
                    </a:solidFill>
                  </a:tcPr>
                </a:tc>
                <a:tc>
                  <a:txBody>
                    <a:bodyPr/>
                    <a:lstStyle/>
                    <a:p>
                      <a:pPr>
                        <a:lnSpc>
                          <a:spcPct val="107000"/>
                        </a:lnSpc>
                        <a:spcAft>
                          <a:spcPts val="0"/>
                        </a:spcAft>
                      </a:pPr>
                      <a:r>
                        <a:rPr lang="fr-FR" sz="1050" b="1" dirty="0">
                          <a:solidFill>
                            <a:schemeClr val="tx1"/>
                          </a:solidFill>
                          <a:effectLst/>
                        </a:rPr>
                        <a:t>    46,52   </a:t>
                      </a:r>
                      <a:endParaRPr lang="fr-F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2">
                        <a:lumMod val="20000"/>
                        <a:lumOff val="80000"/>
                      </a:schemeClr>
                    </a:solidFill>
                  </a:tcPr>
                </a:tc>
                <a:tc>
                  <a:txBody>
                    <a:bodyPr/>
                    <a:lstStyle/>
                    <a:p>
                      <a:pPr algn="ctr">
                        <a:lnSpc>
                          <a:spcPct val="107000"/>
                        </a:lnSpc>
                        <a:spcAft>
                          <a:spcPts val="0"/>
                        </a:spcAft>
                      </a:pPr>
                      <a:r>
                        <a:rPr lang="fr-FR" sz="1050">
                          <a:solidFill>
                            <a:schemeClr val="tx1"/>
                          </a:solidFill>
                          <a:effectLst/>
                        </a:rPr>
                        <a:t>34,53</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6">
                        <a:lumMod val="20000"/>
                        <a:lumOff val="80000"/>
                      </a:schemeClr>
                    </a:solidFill>
                  </a:tcPr>
                </a:tc>
                <a:tc>
                  <a:txBody>
                    <a:bodyPr/>
                    <a:lstStyle/>
                    <a:p>
                      <a:pPr algn="ctr">
                        <a:lnSpc>
                          <a:spcPct val="107000"/>
                        </a:lnSpc>
                        <a:spcAft>
                          <a:spcPts val="0"/>
                        </a:spcAft>
                      </a:pPr>
                      <a:r>
                        <a:rPr lang="fr-FR" sz="1050">
                          <a:solidFill>
                            <a:schemeClr val="tx1"/>
                          </a:solidFill>
                          <a:effectLst/>
                        </a:rPr>
                        <a:t>15,19</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6">
                        <a:lumMod val="20000"/>
                        <a:lumOff val="80000"/>
                      </a:schemeClr>
                    </a:solidFill>
                  </a:tcPr>
                </a:tc>
                <a:tc>
                  <a:txBody>
                    <a:bodyPr/>
                    <a:lstStyle/>
                    <a:p>
                      <a:pPr algn="ctr">
                        <a:lnSpc>
                          <a:spcPct val="107000"/>
                        </a:lnSpc>
                        <a:spcAft>
                          <a:spcPts val="0"/>
                        </a:spcAft>
                      </a:pPr>
                      <a:r>
                        <a:rPr lang="fr-FR" sz="1050">
                          <a:solidFill>
                            <a:schemeClr val="tx1"/>
                          </a:solidFill>
                          <a:effectLst/>
                        </a:rPr>
                        <a:t>24,12</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6">
                        <a:lumMod val="20000"/>
                        <a:lumOff val="80000"/>
                      </a:schemeClr>
                    </a:solidFill>
                  </a:tcPr>
                </a:tc>
                <a:tc>
                  <a:txBody>
                    <a:bodyPr/>
                    <a:lstStyle/>
                    <a:p>
                      <a:pPr algn="ctr">
                        <a:lnSpc>
                          <a:spcPct val="107000"/>
                        </a:lnSpc>
                        <a:spcAft>
                          <a:spcPts val="0"/>
                        </a:spcAft>
                      </a:pPr>
                      <a:r>
                        <a:rPr lang="fr-FR" sz="1050" b="1" dirty="0">
                          <a:solidFill>
                            <a:schemeClr val="tx1"/>
                          </a:solidFill>
                          <a:effectLst/>
                        </a:rPr>
                        <a:t>3,50</a:t>
                      </a:r>
                      <a:endParaRPr lang="fr-F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FFF00"/>
                    </a:solidFill>
                  </a:tcPr>
                </a:tc>
                <a:extLst>
                  <a:ext uri="{0D108BD9-81ED-4DB2-BD59-A6C34878D82A}">
                    <a16:rowId xmlns:a16="http://schemas.microsoft.com/office/drawing/2014/main" val="665801512"/>
                  </a:ext>
                </a:extLst>
              </a:tr>
              <a:tr h="180975">
                <a:tc>
                  <a:txBody>
                    <a:bodyPr/>
                    <a:lstStyle/>
                    <a:p>
                      <a:pPr>
                        <a:lnSpc>
                          <a:spcPct val="107000"/>
                        </a:lnSpc>
                        <a:spcAft>
                          <a:spcPts val="0"/>
                        </a:spcAft>
                      </a:pPr>
                      <a:r>
                        <a:rPr lang="fr-FR" sz="1200" dirty="0">
                          <a:solidFill>
                            <a:schemeClr val="tx1"/>
                          </a:solidFill>
                          <a:effectLst/>
                        </a:rPr>
                        <a:t>Sélection X</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050">
                          <a:solidFill>
                            <a:schemeClr val="tx1"/>
                          </a:solidFill>
                          <a:effectLst/>
                        </a:rPr>
                        <a:t>  22   </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050">
                          <a:solidFill>
                            <a:schemeClr val="tx1"/>
                          </a:solidFill>
                          <a:effectLst/>
                        </a:rPr>
                        <a:t>     710 825 111   </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050" dirty="0">
                          <a:solidFill>
                            <a:schemeClr val="tx1"/>
                          </a:solidFill>
                          <a:effectLst/>
                        </a:rPr>
                        <a:t>        142 414 150   </a:t>
                      </a:r>
                      <a:endPar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050" b="1" dirty="0">
                          <a:solidFill>
                            <a:schemeClr val="tx1"/>
                          </a:solidFill>
                          <a:effectLst/>
                        </a:rPr>
                        <a:t>20,0%</a:t>
                      </a:r>
                      <a:endParaRPr lang="fr-F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20000"/>
                        <a:lumOff val="80000"/>
                      </a:schemeClr>
                    </a:solidFill>
                  </a:tcPr>
                </a:tc>
                <a:tc>
                  <a:txBody>
                    <a:bodyPr/>
                    <a:lstStyle/>
                    <a:p>
                      <a:pPr>
                        <a:lnSpc>
                          <a:spcPct val="107000"/>
                        </a:lnSpc>
                        <a:spcAft>
                          <a:spcPts val="0"/>
                        </a:spcAft>
                      </a:pPr>
                      <a:r>
                        <a:rPr lang="fr-FR" sz="1050" b="1" dirty="0">
                          <a:solidFill>
                            <a:schemeClr val="tx1"/>
                          </a:solidFill>
                          <a:effectLst/>
                        </a:rPr>
                        <a:t>    73,21   </a:t>
                      </a:r>
                      <a:endParaRPr lang="fr-F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2">
                        <a:lumMod val="20000"/>
                        <a:lumOff val="80000"/>
                      </a:schemeClr>
                    </a:solidFill>
                  </a:tcPr>
                </a:tc>
                <a:tc>
                  <a:txBody>
                    <a:bodyPr/>
                    <a:lstStyle/>
                    <a:p>
                      <a:pPr algn="ctr">
                        <a:lnSpc>
                          <a:spcPct val="107000"/>
                        </a:lnSpc>
                        <a:spcAft>
                          <a:spcPts val="0"/>
                        </a:spcAft>
                      </a:pPr>
                      <a:r>
                        <a:rPr lang="fr-FR" sz="1050">
                          <a:solidFill>
                            <a:schemeClr val="tx1"/>
                          </a:solidFill>
                          <a:effectLst/>
                        </a:rPr>
                        <a:t>18,25</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6">
                        <a:lumMod val="20000"/>
                        <a:lumOff val="80000"/>
                      </a:schemeClr>
                    </a:solidFill>
                  </a:tcPr>
                </a:tc>
                <a:tc>
                  <a:txBody>
                    <a:bodyPr/>
                    <a:lstStyle/>
                    <a:p>
                      <a:pPr algn="ctr">
                        <a:lnSpc>
                          <a:spcPct val="107000"/>
                        </a:lnSpc>
                        <a:spcAft>
                          <a:spcPts val="0"/>
                        </a:spcAft>
                      </a:pPr>
                      <a:r>
                        <a:rPr lang="fr-FR" sz="1050">
                          <a:solidFill>
                            <a:schemeClr val="tx1"/>
                          </a:solidFill>
                          <a:effectLst/>
                        </a:rPr>
                        <a:t>4,04</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6">
                        <a:lumMod val="20000"/>
                        <a:lumOff val="80000"/>
                      </a:schemeClr>
                    </a:solidFill>
                  </a:tcPr>
                </a:tc>
                <a:tc>
                  <a:txBody>
                    <a:bodyPr/>
                    <a:lstStyle/>
                    <a:p>
                      <a:pPr algn="ctr">
                        <a:lnSpc>
                          <a:spcPct val="107000"/>
                        </a:lnSpc>
                        <a:spcAft>
                          <a:spcPts val="0"/>
                        </a:spcAft>
                      </a:pPr>
                      <a:r>
                        <a:rPr lang="fr-FR" sz="1050">
                          <a:solidFill>
                            <a:schemeClr val="tx1"/>
                          </a:solidFill>
                          <a:effectLst/>
                        </a:rPr>
                        <a:t>18,08</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6">
                        <a:lumMod val="20000"/>
                        <a:lumOff val="80000"/>
                      </a:schemeClr>
                    </a:solidFill>
                  </a:tcPr>
                </a:tc>
                <a:tc>
                  <a:txBody>
                    <a:bodyPr/>
                    <a:lstStyle/>
                    <a:p>
                      <a:pPr algn="ctr">
                        <a:lnSpc>
                          <a:spcPct val="107000"/>
                        </a:lnSpc>
                        <a:spcAft>
                          <a:spcPts val="0"/>
                        </a:spcAft>
                      </a:pPr>
                      <a:r>
                        <a:rPr lang="fr-FR" sz="1050" b="1" dirty="0">
                          <a:solidFill>
                            <a:schemeClr val="tx1"/>
                          </a:solidFill>
                          <a:effectLst/>
                        </a:rPr>
                        <a:t>3,65</a:t>
                      </a:r>
                      <a:endParaRPr lang="fr-F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rgbClr val="FFFF00"/>
                    </a:solidFill>
                  </a:tcPr>
                </a:tc>
                <a:extLst>
                  <a:ext uri="{0D108BD9-81ED-4DB2-BD59-A6C34878D82A}">
                    <a16:rowId xmlns:a16="http://schemas.microsoft.com/office/drawing/2014/main" val="1677711963"/>
                  </a:ext>
                </a:extLst>
              </a:tr>
              <a:tr h="190500">
                <a:tc>
                  <a:txBody>
                    <a:bodyPr/>
                    <a:lstStyle/>
                    <a:p>
                      <a:pPr>
                        <a:lnSpc>
                          <a:spcPct val="107000"/>
                        </a:lnSpc>
                        <a:spcAft>
                          <a:spcPts val="0"/>
                        </a:spcAft>
                      </a:pPr>
                      <a:r>
                        <a:rPr lang="fr-FR" sz="1200" dirty="0">
                          <a:solidFill>
                            <a:schemeClr val="tx1"/>
                          </a:solidFill>
                          <a:effectLst/>
                        </a:rPr>
                        <a:t>Maghreb</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050">
                          <a:solidFill>
                            <a:schemeClr val="tx1"/>
                          </a:solidFill>
                          <a:effectLst/>
                        </a:rPr>
                        <a:t>3</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050" dirty="0">
                          <a:solidFill>
                            <a:schemeClr val="tx1"/>
                          </a:solidFill>
                          <a:effectLst/>
                        </a:rPr>
                        <a:t>     220 907 410   </a:t>
                      </a:r>
                      <a:endPar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050">
                          <a:solidFill>
                            <a:schemeClr val="tx1"/>
                          </a:solidFill>
                          <a:effectLst/>
                        </a:rPr>
                        <a:t>          34 441 400   </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050" b="1" dirty="0">
                          <a:solidFill>
                            <a:schemeClr val="tx1"/>
                          </a:solidFill>
                          <a:effectLst/>
                        </a:rPr>
                        <a:t>15,6%</a:t>
                      </a:r>
                      <a:endParaRPr lang="fr-F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20000"/>
                        <a:lumOff val="80000"/>
                      </a:schemeClr>
                    </a:solidFill>
                  </a:tcPr>
                </a:tc>
                <a:tc>
                  <a:txBody>
                    <a:bodyPr/>
                    <a:lstStyle/>
                    <a:p>
                      <a:pPr algn="ctr">
                        <a:lnSpc>
                          <a:spcPct val="107000"/>
                        </a:lnSpc>
                        <a:spcAft>
                          <a:spcPts val="0"/>
                        </a:spcAft>
                      </a:pPr>
                      <a:r>
                        <a:rPr lang="fr-FR" sz="1050" b="1" dirty="0">
                          <a:solidFill>
                            <a:schemeClr val="tx1"/>
                          </a:solidFill>
                          <a:effectLst/>
                        </a:rPr>
                        <a:t>    70,13   </a:t>
                      </a:r>
                      <a:endParaRPr lang="fr-F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2">
                        <a:lumMod val="20000"/>
                        <a:lumOff val="80000"/>
                      </a:schemeClr>
                    </a:solidFill>
                  </a:tcPr>
                </a:tc>
                <a:tc>
                  <a:txBody>
                    <a:bodyPr/>
                    <a:lstStyle/>
                    <a:p>
                      <a:pPr algn="ctr">
                        <a:lnSpc>
                          <a:spcPct val="107000"/>
                        </a:lnSpc>
                        <a:spcAft>
                          <a:spcPts val="0"/>
                        </a:spcAft>
                      </a:pPr>
                      <a:r>
                        <a:rPr lang="fr-FR" sz="1050">
                          <a:solidFill>
                            <a:schemeClr val="tx1"/>
                          </a:solidFill>
                          <a:effectLst/>
                        </a:rPr>
                        <a:t>16,63</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050">
                          <a:solidFill>
                            <a:schemeClr val="tx1"/>
                          </a:solidFill>
                          <a:effectLst/>
                        </a:rPr>
                        <a:t>11,60</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050">
                          <a:solidFill>
                            <a:schemeClr val="tx1"/>
                          </a:solidFill>
                          <a:effectLst/>
                        </a:rPr>
                        <a:t>23,23</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050" b="1" dirty="0">
                          <a:solidFill>
                            <a:schemeClr val="tx1"/>
                          </a:solidFill>
                          <a:effectLst/>
                        </a:rPr>
                        <a:t>4,60</a:t>
                      </a:r>
                      <a:endParaRPr lang="fr-F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rgbClr val="FFFF00"/>
                    </a:solidFill>
                  </a:tcPr>
                </a:tc>
                <a:extLst>
                  <a:ext uri="{0D108BD9-81ED-4DB2-BD59-A6C34878D82A}">
                    <a16:rowId xmlns:a16="http://schemas.microsoft.com/office/drawing/2014/main" val="1495692211"/>
                  </a:ext>
                </a:extLst>
              </a:tr>
              <a:tr h="190500">
                <a:tc>
                  <a:txBody>
                    <a:bodyPr/>
                    <a:lstStyle/>
                    <a:p>
                      <a:pPr>
                        <a:lnSpc>
                          <a:spcPct val="107000"/>
                        </a:lnSpc>
                        <a:spcAft>
                          <a:spcPts val="0"/>
                        </a:spcAft>
                      </a:pPr>
                      <a:r>
                        <a:rPr lang="fr-FR" sz="1200" dirty="0">
                          <a:solidFill>
                            <a:schemeClr val="tx1"/>
                          </a:solidFill>
                          <a:effectLst/>
                        </a:rPr>
                        <a:t>Afrique du nord</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050">
                          <a:solidFill>
                            <a:schemeClr val="tx1"/>
                          </a:solidFill>
                          <a:effectLst/>
                        </a:rPr>
                        <a:t>    5   </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050">
                          <a:solidFill>
                            <a:schemeClr val="tx1"/>
                          </a:solidFill>
                          <a:effectLst/>
                        </a:rPr>
                        <a:t>     475 785 670   </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050" dirty="0">
                          <a:solidFill>
                            <a:schemeClr val="tx1"/>
                          </a:solidFill>
                          <a:effectLst/>
                        </a:rPr>
                        <a:t>          38 299 960   </a:t>
                      </a:r>
                      <a:endPar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050" b="1" dirty="0">
                          <a:solidFill>
                            <a:schemeClr val="tx1"/>
                          </a:solidFill>
                          <a:effectLst/>
                        </a:rPr>
                        <a:t>8,0%</a:t>
                      </a:r>
                      <a:endParaRPr lang="fr-F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20000"/>
                        <a:lumOff val="80000"/>
                      </a:schemeClr>
                    </a:solidFill>
                  </a:tcPr>
                </a:tc>
                <a:tc>
                  <a:txBody>
                    <a:bodyPr/>
                    <a:lstStyle/>
                    <a:p>
                      <a:pPr algn="ctr">
                        <a:lnSpc>
                          <a:spcPct val="107000"/>
                        </a:lnSpc>
                        <a:spcAft>
                          <a:spcPts val="0"/>
                        </a:spcAft>
                      </a:pPr>
                      <a:r>
                        <a:rPr lang="fr-FR" sz="1050" b="1" dirty="0">
                          <a:solidFill>
                            <a:schemeClr val="tx1"/>
                          </a:solidFill>
                          <a:effectLst/>
                        </a:rPr>
                        <a:t>    33,64   </a:t>
                      </a:r>
                      <a:endParaRPr lang="fr-F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2">
                        <a:lumMod val="20000"/>
                        <a:lumOff val="80000"/>
                      </a:schemeClr>
                    </a:solidFill>
                  </a:tcPr>
                </a:tc>
                <a:tc>
                  <a:txBody>
                    <a:bodyPr/>
                    <a:lstStyle/>
                    <a:p>
                      <a:pPr algn="ctr">
                        <a:lnSpc>
                          <a:spcPct val="107000"/>
                        </a:lnSpc>
                        <a:spcAft>
                          <a:spcPts val="0"/>
                        </a:spcAft>
                      </a:pPr>
                      <a:r>
                        <a:rPr lang="fr-FR" sz="1050">
                          <a:solidFill>
                            <a:schemeClr val="tx1"/>
                          </a:solidFill>
                          <a:effectLst/>
                        </a:rPr>
                        <a:t>44,00</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050">
                          <a:solidFill>
                            <a:schemeClr val="tx1"/>
                          </a:solidFill>
                          <a:effectLst/>
                        </a:rPr>
                        <a:t>20,55</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050">
                          <a:solidFill>
                            <a:schemeClr val="tx1"/>
                          </a:solidFill>
                          <a:effectLst/>
                        </a:rPr>
                        <a:t>36,78</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050" b="1" dirty="0">
                          <a:solidFill>
                            <a:schemeClr val="tx1"/>
                          </a:solidFill>
                          <a:effectLst/>
                        </a:rPr>
                        <a:t>2,43</a:t>
                      </a:r>
                      <a:endParaRPr lang="fr-F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rgbClr val="FFFF00"/>
                    </a:solidFill>
                  </a:tcPr>
                </a:tc>
                <a:extLst>
                  <a:ext uri="{0D108BD9-81ED-4DB2-BD59-A6C34878D82A}">
                    <a16:rowId xmlns:a16="http://schemas.microsoft.com/office/drawing/2014/main" val="3504813141"/>
                  </a:ext>
                </a:extLst>
              </a:tr>
              <a:tr h="220039">
                <a:tc>
                  <a:txBody>
                    <a:bodyPr/>
                    <a:lstStyle/>
                    <a:p>
                      <a:pPr>
                        <a:lnSpc>
                          <a:spcPct val="107000"/>
                        </a:lnSpc>
                        <a:spcAft>
                          <a:spcPts val="0"/>
                        </a:spcAft>
                      </a:pPr>
                      <a:r>
                        <a:rPr lang="fr-FR" sz="1200" dirty="0">
                          <a:solidFill>
                            <a:schemeClr val="tx1"/>
                          </a:solidFill>
                          <a:effectLst/>
                        </a:rPr>
                        <a:t>Afrique de l'ouest </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050">
                          <a:solidFill>
                            <a:schemeClr val="tx1"/>
                          </a:solidFill>
                          <a:effectLst/>
                        </a:rPr>
                        <a:t>  12   </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050">
                          <a:solidFill>
                            <a:schemeClr val="tx1"/>
                          </a:solidFill>
                          <a:effectLst/>
                        </a:rPr>
                        <a:t>     266 871 816   </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050" dirty="0">
                          <a:solidFill>
                            <a:schemeClr val="tx1"/>
                          </a:solidFill>
                          <a:effectLst/>
                        </a:rPr>
                        <a:t>          39 061 220   </a:t>
                      </a:r>
                      <a:endPar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050" b="1" dirty="0">
                          <a:solidFill>
                            <a:schemeClr val="tx1"/>
                          </a:solidFill>
                          <a:effectLst/>
                        </a:rPr>
                        <a:t>14,6%</a:t>
                      </a:r>
                      <a:endParaRPr lang="fr-F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20000"/>
                        <a:lumOff val="80000"/>
                      </a:schemeClr>
                    </a:solidFill>
                  </a:tcPr>
                </a:tc>
                <a:tc>
                  <a:txBody>
                    <a:bodyPr/>
                    <a:lstStyle/>
                    <a:p>
                      <a:pPr algn="ctr">
                        <a:lnSpc>
                          <a:spcPct val="107000"/>
                        </a:lnSpc>
                        <a:spcAft>
                          <a:spcPts val="0"/>
                        </a:spcAft>
                      </a:pPr>
                      <a:r>
                        <a:rPr lang="fr-FR" sz="1050" b="1" dirty="0">
                          <a:solidFill>
                            <a:schemeClr val="tx1"/>
                          </a:solidFill>
                          <a:effectLst/>
                        </a:rPr>
                        <a:t>    66,65   </a:t>
                      </a:r>
                      <a:endParaRPr lang="fr-F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2">
                        <a:lumMod val="20000"/>
                        <a:lumOff val="80000"/>
                      </a:schemeClr>
                    </a:solidFill>
                  </a:tcPr>
                </a:tc>
                <a:tc>
                  <a:txBody>
                    <a:bodyPr/>
                    <a:lstStyle/>
                    <a:p>
                      <a:pPr algn="ctr">
                        <a:lnSpc>
                          <a:spcPct val="107000"/>
                        </a:lnSpc>
                        <a:spcAft>
                          <a:spcPts val="0"/>
                        </a:spcAft>
                      </a:pPr>
                      <a:r>
                        <a:rPr lang="fr-FR" sz="1050">
                          <a:solidFill>
                            <a:schemeClr val="tx1"/>
                          </a:solidFill>
                          <a:effectLst/>
                        </a:rPr>
                        <a:t>29,71</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050">
                          <a:solidFill>
                            <a:schemeClr val="tx1"/>
                          </a:solidFill>
                          <a:effectLst/>
                        </a:rPr>
                        <a:t>1,44</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050">
                          <a:solidFill>
                            <a:schemeClr val="tx1"/>
                          </a:solidFill>
                          <a:effectLst/>
                        </a:rPr>
                        <a:t>15,53</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050" b="1" dirty="0">
                          <a:solidFill>
                            <a:schemeClr val="tx1"/>
                          </a:solidFill>
                          <a:effectLst/>
                        </a:rPr>
                        <a:t>4,27</a:t>
                      </a:r>
                      <a:endParaRPr lang="fr-F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rgbClr val="FFFF00"/>
                    </a:solidFill>
                  </a:tcPr>
                </a:tc>
                <a:extLst>
                  <a:ext uri="{0D108BD9-81ED-4DB2-BD59-A6C34878D82A}">
                    <a16:rowId xmlns:a16="http://schemas.microsoft.com/office/drawing/2014/main" val="572633727"/>
                  </a:ext>
                </a:extLst>
              </a:tr>
              <a:tr h="190500">
                <a:tc>
                  <a:txBody>
                    <a:bodyPr/>
                    <a:lstStyle/>
                    <a:p>
                      <a:pPr>
                        <a:lnSpc>
                          <a:spcPct val="107000"/>
                        </a:lnSpc>
                        <a:spcAft>
                          <a:spcPts val="0"/>
                        </a:spcAft>
                      </a:pPr>
                      <a:r>
                        <a:rPr lang="fr-FR" sz="1200" dirty="0">
                          <a:solidFill>
                            <a:schemeClr val="tx1"/>
                          </a:solidFill>
                          <a:effectLst/>
                        </a:rPr>
                        <a:t>Afrique Centrale </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050">
                          <a:solidFill>
                            <a:schemeClr val="tx1"/>
                          </a:solidFill>
                          <a:effectLst/>
                        </a:rPr>
                        <a:t>    9   </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050">
                          <a:solidFill>
                            <a:schemeClr val="tx1"/>
                          </a:solidFill>
                          <a:effectLst/>
                        </a:rPr>
                        <a:t>     280 536 084   </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050">
                          <a:solidFill>
                            <a:schemeClr val="tx1"/>
                          </a:solidFill>
                          <a:effectLst/>
                        </a:rPr>
                        <a:t>          60 635 100   </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050" b="1" dirty="0">
                          <a:solidFill>
                            <a:schemeClr val="tx1"/>
                          </a:solidFill>
                          <a:effectLst/>
                        </a:rPr>
                        <a:t>21,6%</a:t>
                      </a:r>
                      <a:endParaRPr lang="fr-F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20000"/>
                        <a:lumOff val="80000"/>
                      </a:schemeClr>
                    </a:solidFill>
                  </a:tcPr>
                </a:tc>
                <a:tc>
                  <a:txBody>
                    <a:bodyPr/>
                    <a:lstStyle/>
                    <a:p>
                      <a:pPr algn="ctr">
                        <a:lnSpc>
                          <a:spcPct val="107000"/>
                        </a:lnSpc>
                        <a:spcAft>
                          <a:spcPts val="0"/>
                        </a:spcAft>
                      </a:pPr>
                      <a:r>
                        <a:rPr lang="fr-FR" sz="1050" b="1" dirty="0">
                          <a:solidFill>
                            <a:schemeClr val="tx1"/>
                          </a:solidFill>
                          <a:effectLst/>
                        </a:rPr>
                        <a:t>    55,75   </a:t>
                      </a:r>
                      <a:endParaRPr lang="fr-F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2">
                        <a:lumMod val="20000"/>
                        <a:lumOff val="80000"/>
                      </a:schemeClr>
                    </a:solidFill>
                  </a:tcPr>
                </a:tc>
                <a:tc>
                  <a:txBody>
                    <a:bodyPr/>
                    <a:lstStyle/>
                    <a:p>
                      <a:pPr algn="ctr">
                        <a:lnSpc>
                          <a:spcPct val="107000"/>
                        </a:lnSpc>
                        <a:spcAft>
                          <a:spcPts val="0"/>
                        </a:spcAft>
                      </a:pPr>
                      <a:r>
                        <a:rPr lang="fr-FR" sz="1050">
                          <a:solidFill>
                            <a:schemeClr val="tx1"/>
                          </a:solidFill>
                          <a:effectLst/>
                        </a:rPr>
                        <a:t>22,07</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050">
                          <a:solidFill>
                            <a:schemeClr val="tx1"/>
                          </a:solidFill>
                          <a:effectLst/>
                        </a:rPr>
                        <a:t>13,60</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050">
                          <a:solidFill>
                            <a:schemeClr val="tx1"/>
                          </a:solidFill>
                          <a:effectLst/>
                        </a:rPr>
                        <a:t>12,69</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050" b="1" dirty="0">
                          <a:solidFill>
                            <a:schemeClr val="tx1"/>
                          </a:solidFill>
                          <a:effectLst/>
                        </a:rPr>
                        <a:t>2,21</a:t>
                      </a:r>
                      <a:endParaRPr lang="fr-F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rgbClr val="FFFF00"/>
                    </a:solidFill>
                  </a:tcPr>
                </a:tc>
                <a:extLst>
                  <a:ext uri="{0D108BD9-81ED-4DB2-BD59-A6C34878D82A}">
                    <a16:rowId xmlns:a16="http://schemas.microsoft.com/office/drawing/2014/main" val="2521779485"/>
                  </a:ext>
                </a:extLst>
              </a:tr>
              <a:tr h="190500">
                <a:tc>
                  <a:txBody>
                    <a:bodyPr/>
                    <a:lstStyle/>
                    <a:p>
                      <a:pPr>
                        <a:lnSpc>
                          <a:spcPct val="107000"/>
                        </a:lnSpc>
                        <a:spcAft>
                          <a:spcPts val="0"/>
                        </a:spcAft>
                      </a:pPr>
                      <a:r>
                        <a:rPr lang="fr-FR" sz="1200" dirty="0">
                          <a:solidFill>
                            <a:schemeClr val="tx1"/>
                          </a:solidFill>
                          <a:effectLst/>
                        </a:rPr>
                        <a:t>Afrique de l'est </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050">
                          <a:solidFill>
                            <a:schemeClr val="tx1"/>
                          </a:solidFill>
                          <a:effectLst/>
                        </a:rPr>
                        <a:t>    4   </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050">
                          <a:solidFill>
                            <a:schemeClr val="tx1"/>
                          </a:solidFill>
                          <a:effectLst/>
                        </a:rPr>
                        <a:t>       71 108 240   </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050">
                          <a:solidFill>
                            <a:schemeClr val="tx1"/>
                          </a:solidFill>
                          <a:effectLst/>
                        </a:rPr>
                        <a:t>            2 475 430   </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050" b="1" dirty="0">
                          <a:solidFill>
                            <a:schemeClr val="tx1"/>
                          </a:solidFill>
                          <a:effectLst/>
                        </a:rPr>
                        <a:t>3,5%</a:t>
                      </a:r>
                      <a:endParaRPr lang="fr-F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20000"/>
                        <a:lumOff val="80000"/>
                      </a:schemeClr>
                    </a:solidFill>
                  </a:tcPr>
                </a:tc>
                <a:tc>
                  <a:txBody>
                    <a:bodyPr/>
                    <a:lstStyle/>
                    <a:p>
                      <a:pPr algn="ctr">
                        <a:lnSpc>
                          <a:spcPct val="107000"/>
                        </a:lnSpc>
                        <a:spcAft>
                          <a:spcPts val="0"/>
                        </a:spcAft>
                      </a:pPr>
                      <a:r>
                        <a:rPr lang="fr-FR" sz="1050" b="1" dirty="0">
                          <a:solidFill>
                            <a:schemeClr val="tx1"/>
                          </a:solidFill>
                          <a:effectLst/>
                        </a:rPr>
                        <a:t>      9,64   </a:t>
                      </a:r>
                      <a:endParaRPr lang="fr-F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2">
                        <a:lumMod val="20000"/>
                        <a:lumOff val="80000"/>
                      </a:schemeClr>
                    </a:solidFill>
                  </a:tcPr>
                </a:tc>
                <a:tc>
                  <a:txBody>
                    <a:bodyPr/>
                    <a:lstStyle/>
                    <a:p>
                      <a:pPr algn="ctr">
                        <a:lnSpc>
                          <a:spcPct val="107000"/>
                        </a:lnSpc>
                        <a:spcAft>
                          <a:spcPts val="0"/>
                        </a:spcAft>
                      </a:pPr>
                      <a:r>
                        <a:rPr lang="fr-FR" sz="1050" dirty="0">
                          <a:solidFill>
                            <a:schemeClr val="tx1"/>
                          </a:solidFill>
                          <a:effectLst/>
                        </a:rPr>
                        <a:t>43,92</a:t>
                      </a:r>
                      <a:endPar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050" dirty="0">
                          <a:solidFill>
                            <a:schemeClr val="tx1"/>
                          </a:solidFill>
                          <a:effectLst/>
                        </a:rPr>
                        <a:t>42,51</a:t>
                      </a:r>
                      <a:endPar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050">
                          <a:solidFill>
                            <a:schemeClr val="tx1"/>
                          </a:solidFill>
                          <a:effectLst/>
                        </a:rPr>
                        <a:t>17,89</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050" b="1" dirty="0">
                          <a:solidFill>
                            <a:schemeClr val="tx1"/>
                          </a:solidFill>
                          <a:effectLst/>
                        </a:rPr>
                        <a:t>1,84</a:t>
                      </a:r>
                      <a:endParaRPr lang="fr-F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rgbClr val="FFFF00"/>
                    </a:solidFill>
                  </a:tcPr>
                </a:tc>
                <a:extLst>
                  <a:ext uri="{0D108BD9-81ED-4DB2-BD59-A6C34878D82A}">
                    <a16:rowId xmlns:a16="http://schemas.microsoft.com/office/drawing/2014/main" val="1424827206"/>
                  </a:ext>
                </a:extLst>
              </a:tr>
              <a:tr h="190500">
                <a:tc>
                  <a:txBody>
                    <a:bodyPr/>
                    <a:lstStyle/>
                    <a:p>
                      <a:pPr>
                        <a:lnSpc>
                          <a:spcPct val="107000"/>
                        </a:lnSpc>
                        <a:spcAft>
                          <a:spcPts val="0"/>
                        </a:spcAft>
                      </a:pPr>
                      <a:r>
                        <a:rPr lang="fr-FR" sz="1200" dirty="0">
                          <a:solidFill>
                            <a:schemeClr val="tx1"/>
                          </a:solidFill>
                          <a:effectLst/>
                        </a:rPr>
                        <a:t>Afrique australe et océan indien</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050">
                          <a:solidFill>
                            <a:schemeClr val="tx1"/>
                          </a:solidFill>
                          <a:effectLst/>
                        </a:rPr>
                        <a:t>    5   </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050">
                          <a:solidFill>
                            <a:schemeClr val="tx1"/>
                          </a:solidFill>
                          <a:effectLst/>
                        </a:rPr>
                        <a:t>       30 427 690   </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050">
                          <a:solidFill>
                            <a:schemeClr val="tx1"/>
                          </a:solidFill>
                          <a:effectLst/>
                        </a:rPr>
                        <a:t>            9 128 330   </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050" b="1" dirty="0">
                          <a:solidFill>
                            <a:schemeClr val="tx1"/>
                          </a:solidFill>
                          <a:effectLst/>
                        </a:rPr>
                        <a:t>30,0%</a:t>
                      </a:r>
                      <a:endParaRPr lang="fr-F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20000"/>
                        <a:lumOff val="80000"/>
                      </a:schemeClr>
                    </a:solidFill>
                  </a:tcPr>
                </a:tc>
                <a:tc>
                  <a:txBody>
                    <a:bodyPr/>
                    <a:lstStyle/>
                    <a:p>
                      <a:pPr algn="ctr">
                        <a:lnSpc>
                          <a:spcPct val="107000"/>
                        </a:lnSpc>
                        <a:spcAft>
                          <a:spcPts val="0"/>
                        </a:spcAft>
                      </a:pPr>
                      <a:r>
                        <a:rPr lang="fr-FR" sz="1050" b="1" dirty="0">
                          <a:solidFill>
                            <a:schemeClr val="tx1"/>
                          </a:solidFill>
                          <a:effectLst/>
                        </a:rPr>
                        <a:t>    72,25   </a:t>
                      </a:r>
                      <a:endParaRPr lang="fr-F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2">
                        <a:lumMod val="20000"/>
                        <a:lumOff val="80000"/>
                      </a:schemeClr>
                    </a:solidFill>
                  </a:tcPr>
                </a:tc>
                <a:tc>
                  <a:txBody>
                    <a:bodyPr/>
                    <a:lstStyle/>
                    <a:p>
                      <a:pPr algn="ctr">
                        <a:lnSpc>
                          <a:spcPct val="107000"/>
                        </a:lnSpc>
                        <a:spcAft>
                          <a:spcPts val="0"/>
                        </a:spcAft>
                      </a:pPr>
                      <a:r>
                        <a:rPr lang="fr-FR" sz="1050">
                          <a:solidFill>
                            <a:schemeClr val="tx1"/>
                          </a:solidFill>
                          <a:effectLst/>
                        </a:rPr>
                        <a:t>21,50</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050">
                          <a:solidFill>
                            <a:schemeClr val="tx1"/>
                          </a:solidFill>
                          <a:effectLst/>
                        </a:rPr>
                        <a:t>2,69</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050" dirty="0">
                          <a:solidFill>
                            <a:schemeClr val="tx1"/>
                          </a:solidFill>
                          <a:effectLst/>
                        </a:rPr>
                        <a:t>21,27</a:t>
                      </a:r>
                      <a:endPar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1050" b="1" dirty="0">
                          <a:solidFill>
                            <a:schemeClr val="tx1"/>
                          </a:solidFill>
                          <a:effectLst/>
                        </a:rPr>
                        <a:t>2,49</a:t>
                      </a:r>
                      <a:endParaRPr lang="fr-F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rgbClr val="FFFF00"/>
                    </a:solidFill>
                  </a:tcPr>
                </a:tc>
                <a:extLst>
                  <a:ext uri="{0D108BD9-81ED-4DB2-BD59-A6C34878D82A}">
                    <a16:rowId xmlns:a16="http://schemas.microsoft.com/office/drawing/2014/main" val="1223917076"/>
                  </a:ext>
                </a:extLst>
              </a:tr>
            </a:tbl>
          </a:graphicData>
        </a:graphic>
      </p:graphicFrame>
      <p:sp>
        <p:nvSpPr>
          <p:cNvPr id="5" name="ZoneTexte 4">
            <a:extLst>
              <a:ext uri="{FF2B5EF4-FFF2-40B4-BE49-F238E27FC236}">
                <a16:creationId xmlns:a16="http://schemas.microsoft.com/office/drawing/2014/main" id="{6CADE9B6-1BE0-4CA7-83AE-F37465DC304E}"/>
              </a:ext>
            </a:extLst>
          </p:cNvPr>
          <p:cNvSpPr txBox="1"/>
          <p:nvPr/>
        </p:nvSpPr>
        <p:spPr>
          <a:xfrm>
            <a:off x="489527" y="6034978"/>
            <a:ext cx="8546507" cy="800219"/>
          </a:xfrm>
          <a:prstGeom prst="rect">
            <a:avLst/>
          </a:prstGeom>
          <a:noFill/>
        </p:spPr>
        <p:txBody>
          <a:bodyPr wrap="none" rtlCol="0">
            <a:spAutoFit/>
          </a:bodyPr>
          <a:lstStyle/>
          <a:p>
            <a:r>
              <a:rPr lang="fr-FR" sz="1400" dirty="0"/>
              <a:t>Étude complète : L’état de multilinguisme de la Toile, rapport technique #7: </a:t>
            </a:r>
          </a:p>
          <a:p>
            <a:r>
              <a:rPr lang="fr-FR" sz="1400" i="1" dirty="0"/>
              <a:t>Propension à l’utilisation de la langue française dans l’écosystème Web des </a:t>
            </a:r>
            <a:r>
              <a:rPr lang="fr-FR" sz="1400" i="1" dirty="0" err="1"/>
              <a:t>ccTLDs</a:t>
            </a:r>
            <a:r>
              <a:rPr lang="fr-FR" sz="1400" i="1" dirty="0"/>
              <a:t> d’Afrique francophone</a:t>
            </a:r>
            <a:r>
              <a:rPr lang="fr-FR" sz="1400" dirty="0"/>
              <a:t>. 10/2025</a:t>
            </a:r>
          </a:p>
          <a:p>
            <a:r>
              <a:rPr lang="fr-FR" sz="1400" dirty="0">
                <a:hlinkClick r:id="rId2"/>
              </a:rPr>
              <a:t>https://www.obdilci.org/wp-content/uploads/2025/10/WebMulti7.pdf</a:t>
            </a:r>
            <a:r>
              <a:rPr lang="fr-FR" sz="1400" dirty="0"/>
              <a:t> </a:t>
            </a:r>
            <a:r>
              <a:rPr lang="fr-FR" dirty="0"/>
              <a:t> </a:t>
            </a:r>
          </a:p>
        </p:txBody>
      </p:sp>
      <p:pic>
        <p:nvPicPr>
          <p:cNvPr id="7170" name="Picture 2" descr="Covid-19, une opportunité pour une nouvelle Afrique numérique ? | Financial  Afrik">
            <a:extLst>
              <a:ext uri="{FF2B5EF4-FFF2-40B4-BE49-F238E27FC236}">
                <a16:creationId xmlns:a16="http://schemas.microsoft.com/office/drawing/2014/main" id="{7CA54B97-05DB-43A7-91D8-6723EA6478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7046" y="3031115"/>
            <a:ext cx="2095500" cy="218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92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3BE53572-0B86-4D7A-9485-0DBCEDA58936}"/>
              </a:ext>
            </a:extLst>
          </p:cNvPr>
          <p:cNvPicPr/>
          <p:nvPr/>
        </p:nvPicPr>
        <p:blipFill>
          <a:blip r:embed="rId2"/>
          <a:stretch>
            <a:fillRect/>
          </a:stretch>
        </p:blipFill>
        <p:spPr>
          <a:xfrm>
            <a:off x="480291" y="2158797"/>
            <a:ext cx="11591635" cy="4842366"/>
          </a:xfrm>
          <a:prstGeom prst="rect">
            <a:avLst/>
          </a:prstGeom>
        </p:spPr>
      </p:pic>
      <p:sp>
        <p:nvSpPr>
          <p:cNvPr id="3" name="ZoneTexte 2">
            <a:extLst>
              <a:ext uri="{FF2B5EF4-FFF2-40B4-BE49-F238E27FC236}">
                <a16:creationId xmlns:a16="http://schemas.microsoft.com/office/drawing/2014/main" id="{200A762A-8066-4EA8-BAFC-6CFEE53F8B23}"/>
              </a:ext>
            </a:extLst>
          </p:cNvPr>
          <p:cNvSpPr txBox="1"/>
          <p:nvPr/>
        </p:nvSpPr>
        <p:spPr>
          <a:xfrm>
            <a:off x="3288145" y="267855"/>
            <a:ext cx="5360122" cy="369332"/>
          </a:xfrm>
          <a:prstGeom prst="rect">
            <a:avLst/>
          </a:prstGeom>
          <a:noFill/>
        </p:spPr>
        <p:txBody>
          <a:bodyPr wrap="none" rtlCol="0">
            <a:spAutoFit/>
          </a:bodyPr>
          <a:lstStyle/>
          <a:p>
            <a:r>
              <a:rPr lang="fr-FR" b="1" dirty="0"/>
              <a:t>SIGNATURE THÉMATIQUE DE LA TOILE FRANCOPHONE</a:t>
            </a:r>
          </a:p>
        </p:txBody>
      </p:sp>
      <p:sp>
        <p:nvSpPr>
          <p:cNvPr id="4" name="ZoneTexte 3">
            <a:extLst>
              <a:ext uri="{FF2B5EF4-FFF2-40B4-BE49-F238E27FC236}">
                <a16:creationId xmlns:a16="http://schemas.microsoft.com/office/drawing/2014/main" id="{2EB3618D-DF61-4046-89A3-151B95574A34}"/>
              </a:ext>
            </a:extLst>
          </p:cNvPr>
          <p:cNvSpPr txBox="1"/>
          <p:nvPr/>
        </p:nvSpPr>
        <p:spPr>
          <a:xfrm>
            <a:off x="480291" y="988291"/>
            <a:ext cx="11468461" cy="1200329"/>
          </a:xfrm>
          <a:prstGeom prst="rect">
            <a:avLst/>
          </a:prstGeom>
          <a:noFill/>
        </p:spPr>
        <p:txBody>
          <a:bodyPr wrap="none" rtlCol="0">
            <a:spAutoFit/>
          </a:bodyPr>
          <a:lstStyle/>
          <a:p>
            <a:r>
              <a:rPr lang="fr-FR" dirty="0"/>
              <a:t>Étude réalisée avec la base de données </a:t>
            </a:r>
            <a:r>
              <a:rPr lang="fr-FR" b="1" dirty="0"/>
              <a:t>DataProvider.com</a:t>
            </a:r>
          </a:p>
          <a:p>
            <a:r>
              <a:rPr lang="fr-FR" dirty="0"/>
              <a:t>Comparaison, selon les langues, des pourcentages de sites web abordant certaines thématiques</a:t>
            </a:r>
          </a:p>
          <a:p>
            <a:r>
              <a:rPr lang="fr-FR" dirty="0"/>
              <a:t>Concentration sur les 19 langues les mieux renseignées. Comparaison par simple classement du premier au dernier.</a:t>
            </a:r>
          </a:p>
          <a:p>
            <a:r>
              <a:rPr lang="fr-FR" b="1" dirty="0"/>
              <a:t>Données quantitatives, </a:t>
            </a:r>
            <a:r>
              <a:rPr lang="fr-FR" dirty="0"/>
              <a:t>en aucun cas qualitatives. Mesure le dynamisme de l’écosystème </a:t>
            </a:r>
            <a:r>
              <a:rPr lang="fr-FR" u="sng" dirty="0"/>
              <a:t>en termes de nombres de sites</a:t>
            </a:r>
            <a:r>
              <a:rPr lang="fr-FR" dirty="0"/>
              <a:t>.</a:t>
            </a:r>
          </a:p>
        </p:txBody>
      </p:sp>
    </p:spTree>
    <p:extLst>
      <p:ext uri="{BB962C8B-B14F-4D97-AF65-F5344CB8AC3E}">
        <p14:creationId xmlns:p14="http://schemas.microsoft.com/office/powerpoint/2010/main" val="1634099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8925B983-28B1-497D-BE44-C142873BBC20}"/>
              </a:ext>
            </a:extLst>
          </p:cNvPr>
          <p:cNvGraphicFramePr>
            <a:graphicFrameLocks noGrp="1"/>
          </p:cNvGraphicFramePr>
          <p:nvPr>
            <p:extLst>
              <p:ext uri="{D42A27DB-BD31-4B8C-83A1-F6EECF244321}">
                <p14:modId xmlns:p14="http://schemas.microsoft.com/office/powerpoint/2010/main" val="1213390152"/>
              </p:ext>
            </p:extLst>
          </p:nvPr>
        </p:nvGraphicFramePr>
        <p:xfrm>
          <a:off x="101600" y="818867"/>
          <a:ext cx="6082817" cy="5629402"/>
        </p:xfrm>
        <a:graphic>
          <a:graphicData uri="http://schemas.openxmlformats.org/drawingml/2006/table">
            <a:tbl>
              <a:tblPr firstRow="1" firstCol="1" bandRow="1">
                <a:tableStyleId>{5C22544A-7EE6-4342-B048-85BDC9FD1C3A}</a:tableStyleId>
              </a:tblPr>
              <a:tblGrid>
                <a:gridCol w="1986638">
                  <a:extLst>
                    <a:ext uri="{9D8B030D-6E8A-4147-A177-3AD203B41FA5}">
                      <a16:colId xmlns:a16="http://schemas.microsoft.com/office/drawing/2014/main" val="2097992538"/>
                    </a:ext>
                  </a:extLst>
                </a:gridCol>
                <a:gridCol w="811980">
                  <a:extLst>
                    <a:ext uri="{9D8B030D-6E8A-4147-A177-3AD203B41FA5}">
                      <a16:colId xmlns:a16="http://schemas.microsoft.com/office/drawing/2014/main" val="713994444"/>
                    </a:ext>
                  </a:extLst>
                </a:gridCol>
                <a:gridCol w="3284199">
                  <a:extLst>
                    <a:ext uri="{9D8B030D-6E8A-4147-A177-3AD203B41FA5}">
                      <a16:colId xmlns:a16="http://schemas.microsoft.com/office/drawing/2014/main" val="308484485"/>
                    </a:ext>
                  </a:extLst>
                </a:gridCol>
              </a:tblGrid>
              <a:tr h="373120">
                <a:tc>
                  <a:txBody>
                    <a:bodyPr/>
                    <a:lstStyle/>
                    <a:p>
                      <a:pPr>
                        <a:lnSpc>
                          <a:spcPct val="107000"/>
                        </a:lnSpc>
                        <a:spcAft>
                          <a:spcPts val="0"/>
                        </a:spcAft>
                      </a:pPr>
                      <a:r>
                        <a:rPr lang="fr-FR" sz="1200">
                          <a:solidFill>
                            <a:schemeClr val="tx1"/>
                          </a:solidFill>
                          <a:effectLst/>
                        </a:rPr>
                        <a:t>THEMES</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nchor="ctr">
                    <a:solidFill>
                      <a:schemeClr val="accent6">
                        <a:lumMod val="20000"/>
                        <a:lumOff val="80000"/>
                      </a:schemeClr>
                    </a:solidFill>
                  </a:tcPr>
                </a:tc>
                <a:tc>
                  <a:txBody>
                    <a:bodyPr/>
                    <a:lstStyle/>
                    <a:p>
                      <a:pPr algn="ctr">
                        <a:lnSpc>
                          <a:spcPct val="107000"/>
                        </a:lnSpc>
                        <a:spcAft>
                          <a:spcPts val="0"/>
                        </a:spcAft>
                      </a:pPr>
                      <a:r>
                        <a:rPr lang="fr-FR" sz="1200" dirty="0">
                          <a:solidFill>
                            <a:schemeClr val="tx1"/>
                          </a:solidFill>
                          <a:effectLst/>
                        </a:rPr>
                        <a:t>FRANÇAIS</a:t>
                      </a:r>
                    </a:p>
                    <a:p>
                      <a:pPr algn="ctr">
                        <a:lnSpc>
                          <a:spcPct val="107000"/>
                        </a:lnSpc>
                        <a:spcAft>
                          <a:spcPts val="0"/>
                        </a:spcAft>
                      </a:pPr>
                      <a:r>
                        <a:rPr lang="fr-FR" sz="1200" dirty="0">
                          <a:solidFill>
                            <a:schemeClr val="tx1"/>
                          </a:solidFill>
                          <a:effectLst/>
                        </a:rPr>
                        <a:t>RANG</a:t>
                      </a:r>
                      <a:endParaRPr lang="fr-FR" sz="1600" dirty="0">
                        <a:solidFill>
                          <a:schemeClr val="tx1"/>
                        </a:solidFill>
                        <a:effectLst/>
                      </a:endParaRPr>
                    </a:p>
                    <a:p>
                      <a:pPr algn="ctr">
                        <a:lnSpc>
                          <a:spcPct val="107000"/>
                        </a:lnSpc>
                        <a:spcAft>
                          <a:spcPts val="0"/>
                        </a:spcAft>
                      </a:pPr>
                      <a:r>
                        <a:rPr lang="fr-FR" sz="1200" dirty="0">
                          <a:solidFill>
                            <a:schemeClr val="tx1"/>
                          </a:solidFill>
                          <a:effectLst/>
                        </a:rPr>
                        <a:t>/19</a:t>
                      </a:r>
                      <a:endPar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nchor="ctr">
                    <a:solidFill>
                      <a:schemeClr val="accent6">
                        <a:lumMod val="20000"/>
                        <a:lumOff val="80000"/>
                      </a:schemeClr>
                    </a:solidFill>
                  </a:tcPr>
                </a:tc>
                <a:tc>
                  <a:txBody>
                    <a:bodyPr/>
                    <a:lstStyle/>
                    <a:p>
                      <a:pPr algn="ctr">
                        <a:lnSpc>
                          <a:spcPct val="107000"/>
                        </a:lnSpc>
                        <a:spcAft>
                          <a:spcPts val="0"/>
                        </a:spcAft>
                      </a:pPr>
                      <a:r>
                        <a:rPr lang="fr-FR" sz="1200" dirty="0">
                          <a:solidFill>
                            <a:schemeClr val="tx1"/>
                          </a:solidFill>
                          <a:effectLst/>
                        </a:rPr>
                        <a:t>CINQ PREMIÈRES</a:t>
                      </a:r>
                      <a:endParaRPr lang="fr-FR" sz="1600" dirty="0">
                        <a:solidFill>
                          <a:schemeClr val="tx1"/>
                        </a:solidFill>
                        <a:effectLst/>
                      </a:endParaRPr>
                    </a:p>
                    <a:p>
                      <a:pPr algn="ctr">
                        <a:lnSpc>
                          <a:spcPct val="107000"/>
                        </a:lnSpc>
                        <a:spcAft>
                          <a:spcPts val="0"/>
                        </a:spcAft>
                      </a:pPr>
                      <a:r>
                        <a:rPr lang="fr-FR" sz="1200" dirty="0">
                          <a:solidFill>
                            <a:schemeClr val="tx1"/>
                          </a:solidFill>
                          <a:effectLst/>
                        </a:rPr>
                        <a:t>LANGUES</a:t>
                      </a:r>
                      <a:endPar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solidFill>
                      <a:schemeClr val="accent6">
                        <a:lumMod val="20000"/>
                        <a:lumOff val="80000"/>
                      </a:schemeClr>
                    </a:solidFill>
                  </a:tcPr>
                </a:tc>
                <a:extLst>
                  <a:ext uri="{0D108BD9-81ED-4DB2-BD59-A6C34878D82A}">
                    <a16:rowId xmlns:a16="http://schemas.microsoft.com/office/drawing/2014/main" val="3507434445"/>
                  </a:ext>
                </a:extLst>
              </a:tr>
              <a:tr h="147341">
                <a:tc>
                  <a:txBody>
                    <a:bodyPr/>
                    <a:lstStyle/>
                    <a:p>
                      <a:pPr>
                        <a:lnSpc>
                          <a:spcPct val="107000"/>
                        </a:lnSpc>
                        <a:spcAft>
                          <a:spcPts val="0"/>
                        </a:spcAft>
                      </a:pPr>
                      <a:r>
                        <a:rPr lang="fr-FR" sz="1200">
                          <a:solidFill>
                            <a:schemeClr val="tx1"/>
                          </a:solidFill>
                          <a:effectLst/>
                        </a:rPr>
                        <a:t>Finance</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nchor="ctr">
                    <a:solidFill>
                      <a:schemeClr val="accent6">
                        <a:lumMod val="20000"/>
                        <a:lumOff val="80000"/>
                      </a:schemeClr>
                    </a:solidFill>
                  </a:tcPr>
                </a:tc>
                <a:tc>
                  <a:txBody>
                    <a:bodyPr/>
                    <a:lstStyle/>
                    <a:p>
                      <a:pPr algn="ctr">
                        <a:lnSpc>
                          <a:spcPct val="107000"/>
                        </a:lnSpc>
                        <a:spcAft>
                          <a:spcPts val="800"/>
                        </a:spcAft>
                      </a:pPr>
                      <a:r>
                        <a:rPr lang="fr-FR" sz="1200">
                          <a:solidFill>
                            <a:schemeClr val="tx1"/>
                          </a:solidFill>
                          <a:effectLst/>
                        </a:rPr>
                        <a:t>19</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nchor="b">
                    <a:solidFill>
                      <a:schemeClr val="accent6">
                        <a:lumMod val="20000"/>
                        <a:lumOff val="80000"/>
                      </a:schemeClr>
                    </a:solidFill>
                  </a:tcPr>
                </a:tc>
                <a:tc>
                  <a:txBody>
                    <a:bodyPr/>
                    <a:lstStyle/>
                    <a:p>
                      <a:pPr algn="ctr">
                        <a:lnSpc>
                          <a:spcPct val="107000"/>
                        </a:lnSpc>
                        <a:spcAft>
                          <a:spcPts val="800"/>
                        </a:spcAft>
                      </a:pPr>
                      <a:r>
                        <a:rPr lang="fr-FR" sz="1200">
                          <a:solidFill>
                            <a:schemeClr val="tx1"/>
                          </a:solidFill>
                          <a:effectLst/>
                        </a:rPr>
                        <a:t>Portugais, norvégien, polonais, hébreu, finlandais</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solidFill>
                      <a:schemeClr val="accent6">
                        <a:lumMod val="20000"/>
                        <a:lumOff val="80000"/>
                      </a:schemeClr>
                    </a:solidFill>
                  </a:tcPr>
                </a:tc>
                <a:extLst>
                  <a:ext uri="{0D108BD9-81ED-4DB2-BD59-A6C34878D82A}">
                    <a16:rowId xmlns:a16="http://schemas.microsoft.com/office/drawing/2014/main" val="18947785"/>
                  </a:ext>
                </a:extLst>
              </a:tr>
              <a:tr h="147341">
                <a:tc>
                  <a:txBody>
                    <a:bodyPr/>
                    <a:lstStyle/>
                    <a:p>
                      <a:pPr>
                        <a:lnSpc>
                          <a:spcPct val="107000"/>
                        </a:lnSpc>
                        <a:spcAft>
                          <a:spcPts val="0"/>
                        </a:spcAft>
                      </a:pPr>
                      <a:r>
                        <a:rPr lang="fr-FR" sz="1200">
                          <a:solidFill>
                            <a:schemeClr val="tx1"/>
                          </a:solidFill>
                          <a:effectLst/>
                        </a:rPr>
                        <a:t>Logiciels et données</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nchor="ctr">
                    <a:solidFill>
                      <a:schemeClr val="accent6">
                        <a:lumMod val="20000"/>
                        <a:lumOff val="80000"/>
                      </a:schemeClr>
                    </a:solidFill>
                  </a:tcPr>
                </a:tc>
                <a:tc>
                  <a:txBody>
                    <a:bodyPr/>
                    <a:lstStyle/>
                    <a:p>
                      <a:pPr algn="ctr">
                        <a:lnSpc>
                          <a:spcPct val="107000"/>
                        </a:lnSpc>
                        <a:spcAft>
                          <a:spcPts val="800"/>
                        </a:spcAft>
                      </a:pPr>
                      <a:r>
                        <a:rPr lang="fr-FR" sz="1200">
                          <a:solidFill>
                            <a:schemeClr val="tx1"/>
                          </a:solidFill>
                          <a:effectLst/>
                        </a:rPr>
                        <a:t>17</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nchor="b">
                    <a:solidFill>
                      <a:schemeClr val="accent6">
                        <a:lumMod val="20000"/>
                        <a:lumOff val="80000"/>
                      </a:schemeClr>
                    </a:solidFill>
                  </a:tcPr>
                </a:tc>
                <a:tc>
                  <a:txBody>
                    <a:bodyPr/>
                    <a:lstStyle/>
                    <a:p>
                      <a:pPr algn="ctr">
                        <a:lnSpc>
                          <a:spcPct val="107000"/>
                        </a:lnSpc>
                        <a:spcAft>
                          <a:spcPts val="800"/>
                        </a:spcAft>
                      </a:pPr>
                      <a:r>
                        <a:rPr lang="fr-FR" sz="1200">
                          <a:solidFill>
                            <a:schemeClr val="tx1"/>
                          </a:solidFill>
                          <a:effectLst/>
                        </a:rPr>
                        <a:t>Russe, chinois, norvégien, suédois, espagnol </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solidFill>
                      <a:schemeClr val="accent6">
                        <a:lumMod val="20000"/>
                        <a:lumOff val="80000"/>
                      </a:schemeClr>
                    </a:solidFill>
                  </a:tcPr>
                </a:tc>
                <a:extLst>
                  <a:ext uri="{0D108BD9-81ED-4DB2-BD59-A6C34878D82A}">
                    <a16:rowId xmlns:a16="http://schemas.microsoft.com/office/drawing/2014/main" val="4047978723"/>
                  </a:ext>
                </a:extLst>
              </a:tr>
              <a:tr h="147341">
                <a:tc>
                  <a:txBody>
                    <a:bodyPr/>
                    <a:lstStyle/>
                    <a:p>
                      <a:pPr>
                        <a:lnSpc>
                          <a:spcPct val="107000"/>
                        </a:lnSpc>
                        <a:spcAft>
                          <a:spcPts val="0"/>
                        </a:spcAft>
                      </a:pPr>
                      <a:r>
                        <a:rPr lang="fr-FR" sz="1200">
                          <a:solidFill>
                            <a:schemeClr val="tx1"/>
                          </a:solidFill>
                          <a:effectLst/>
                        </a:rPr>
                        <a:t>Éducation</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nchor="ctr">
                    <a:solidFill>
                      <a:schemeClr val="accent6">
                        <a:lumMod val="20000"/>
                        <a:lumOff val="80000"/>
                      </a:schemeClr>
                    </a:solidFill>
                  </a:tcPr>
                </a:tc>
                <a:tc>
                  <a:txBody>
                    <a:bodyPr/>
                    <a:lstStyle/>
                    <a:p>
                      <a:pPr algn="ctr">
                        <a:lnSpc>
                          <a:spcPct val="107000"/>
                        </a:lnSpc>
                        <a:spcAft>
                          <a:spcPts val="800"/>
                        </a:spcAft>
                      </a:pPr>
                      <a:r>
                        <a:rPr lang="fr-FR" sz="1200">
                          <a:solidFill>
                            <a:schemeClr val="tx1"/>
                          </a:solidFill>
                          <a:effectLst/>
                        </a:rPr>
                        <a:t>16</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nchor="b">
                    <a:solidFill>
                      <a:schemeClr val="accent6">
                        <a:lumMod val="20000"/>
                        <a:lumOff val="80000"/>
                      </a:schemeClr>
                    </a:solidFill>
                  </a:tcPr>
                </a:tc>
                <a:tc>
                  <a:txBody>
                    <a:bodyPr/>
                    <a:lstStyle/>
                    <a:p>
                      <a:pPr algn="ctr">
                        <a:lnSpc>
                          <a:spcPct val="107000"/>
                        </a:lnSpc>
                        <a:spcAft>
                          <a:spcPts val="800"/>
                        </a:spcAft>
                      </a:pPr>
                      <a:r>
                        <a:rPr lang="fr-FR" sz="1200">
                          <a:solidFill>
                            <a:schemeClr val="tx1"/>
                          </a:solidFill>
                          <a:effectLst/>
                        </a:rPr>
                        <a:t>Polonais, japonais, portugais, hébreu, hindi</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solidFill>
                      <a:schemeClr val="accent6">
                        <a:lumMod val="20000"/>
                        <a:lumOff val="80000"/>
                      </a:schemeClr>
                    </a:solidFill>
                  </a:tcPr>
                </a:tc>
                <a:extLst>
                  <a:ext uri="{0D108BD9-81ED-4DB2-BD59-A6C34878D82A}">
                    <a16:rowId xmlns:a16="http://schemas.microsoft.com/office/drawing/2014/main" val="2556143008"/>
                  </a:ext>
                </a:extLst>
              </a:tr>
              <a:tr h="147341">
                <a:tc>
                  <a:txBody>
                    <a:bodyPr/>
                    <a:lstStyle/>
                    <a:p>
                      <a:pPr>
                        <a:lnSpc>
                          <a:spcPct val="107000"/>
                        </a:lnSpc>
                        <a:spcAft>
                          <a:spcPts val="0"/>
                        </a:spcAft>
                      </a:pPr>
                      <a:r>
                        <a:rPr lang="fr-FR" sz="1200">
                          <a:solidFill>
                            <a:schemeClr val="tx1"/>
                          </a:solidFill>
                          <a:effectLst/>
                        </a:rPr>
                        <a:t>Religions</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nchor="ctr">
                    <a:solidFill>
                      <a:schemeClr val="accent6">
                        <a:lumMod val="20000"/>
                        <a:lumOff val="80000"/>
                      </a:schemeClr>
                    </a:solidFill>
                  </a:tcPr>
                </a:tc>
                <a:tc>
                  <a:txBody>
                    <a:bodyPr/>
                    <a:lstStyle/>
                    <a:p>
                      <a:pPr algn="ctr">
                        <a:lnSpc>
                          <a:spcPct val="107000"/>
                        </a:lnSpc>
                        <a:spcAft>
                          <a:spcPts val="800"/>
                        </a:spcAft>
                      </a:pPr>
                      <a:r>
                        <a:rPr lang="fr-FR" sz="1200">
                          <a:solidFill>
                            <a:schemeClr val="tx1"/>
                          </a:solidFill>
                          <a:effectLst/>
                        </a:rPr>
                        <a:t>14</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nchor="b">
                    <a:solidFill>
                      <a:schemeClr val="accent6">
                        <a:lumMod val="20000"/>
                        <a:lumOff val="80000"/>
                      </a:schemeClr>
                    </a:solidFill>
                  </a:tcPr>
                </a:tc>
                <a:tc>
                  <a:txBody>
                    <a:bodyPr/>
                    <a:lstStyle/>
                    <a:p>
                      <a:pPr algn="ctr">
                        <a:lnSpc>
                          <a:spcPct val="107000"/>
                        </a:lnSpc>
                        <a:spcAft>
                          <a:spcPts val="800"/>
                        </a:spcAft>
                      </a:pPr>
                      <a:r>
                        <a:rPr lang="fr-FR" sz="1200">
                          <a:solidFill>
                            <a:schemeClr val="tx1"/>
                          </a:solidFill>
                          <a:effectLst/>
                        </a:rPr>
                        <a:t>Hindi, hébreu, coréen, anglais, allemand</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solidFill>
                      <a:schemeClr val="accent6">
                        <a:lumMod val="20000"/>
                        <a:lumOff val="80000"/>
                      </a:schemeClr>
                    </a:solidFill>
                  </a:tcPr>
                </a:tc>
                <a:extLst>
                  <a:ext uri="{0D108BD9-81ED-4DB2-BD59-A6C34878D82A}">
                    <a16:rowId xmlns:a16="http://schemas.microsoft.com/office/drawing/2014/main" val="870490083"/>
                  </a:ext>
                </a:extLst>
              </a:tr>
              <a:tr h="147341">
                <a:tc>
                  <a:txBody>
                    <a:bodyPr/>
                    <a:lstStyle/>
                    <a:p>
                      <a:pPr>
                        <a:lnSpc>
                          <a:spcPct val="107000"/>
                        </a:lnSpc>
                        <a:spcAft>
                          <a:spcPts val="0"/>
                        </a:spcAft>
                      </a:pPr>
                      <a:r>
                        <a:rPr lang="fr-FR" sz="1200">
                          <a:solidFill>
                            <a:schemeClr val="tx1"/>
                          </a:solidFill>
                          <a:effectLst/>
                        </a:rPr>
                        <a:t>Pornographie</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nchor="ctr">
                    <a:solidFill>
                      <a:schemeClr val="accent6">
                        <a:lumMod val="20000"/>
                        <a:lumOff val="80000"/>
                      </a:schemeClr>
                    </a:solidFill>
                  </a:tcPr>
                </a:tc>
                <a:tc>
                  <a:txBody>
                    <a:bodyPr/>
                    <a:lstStyle/>
                    <a:p>
                      <a:pPr algn="ctr">
                        <a:lnSpc>
                          <a:spcPct val="107000"/>
                        </a:lnSpc>
                        <a:spcAft>
                          <a:spcPts val="800"/>
                        </a:spcAft>
                      </a:pPr>
                      <a:r>
                        <a:rPr lang="fr-FR" sz="1200">
                          <a:solidFill>
                            <a:schemeClr val="tx1"/>
                          </a:solidFill>
                          <a:effectLst/>
                        </a:rPr>
                        <a:t>13</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nchor="b">
                    <a:solidFill>
                      <a:schemeClr val="accent6">
                        <a:lumMod val="20000"/>
                        <a:lumOff val="80000"/>
                      </a:schemeClr>
                    </a:solidFill>
                  </a:tcPr>
                </a:tc>
                <a:tc>
                  <a:txBody>
                    <a:bodyPr/>
                    <a:lstStyle/>
                    <a:p>
                      <a:pPr algn="ctr">
                        <a:lnSpc>
                          <a:spcPct val="107000"/>
                        </a:lnSpc>
                        <a:spcAft>
                          <a:spcPts val="800"/>
                        </a:spcAft>
                      </a:pPr>
                      <a:r>
                        <a:rPr lang="fr-FR" sz="1200" dirty="0">
                          <a:solidFill>
                            <a:schemeClr val="tx1"/>
                          </a:solidFill>
                          <a:effectLst/>
                        </a:rPr>
                        <a:t>Chinois, turc, japonais, hindi, russe</a:t>
                      </a:r>
                      <a:endPar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solidFill>
                      <a:schemeClr val="accent6">
                        <a:lumMod val="20000"/>
                        <a:lumOff val="80000"/>
                      </a:schemeClr>
                    </a:solidFill>
                  </a:tcPr>
                </a:tc>
                <a:extLst>
                  <a:ext uri="{0D108BD9-81ED-4DB2-BD59-A6C34878D82A}">
                    <a16:rowId xmlns:a16="http://schemas.microsoft.com/office/drawing/2014/main" val="4258577714"/>
                  </a:ext>
                </a:extLst>
              </a:tr>
              <a:tr h="147341">
                <a:tc>
                  <a:txBody>
                    <a:bodyPr/>
                    <a:lstStyle/>
                    <a:p>
                      <a:pPr>
                        <a:lnSpc>
                          <a:spcPct val="107000"/>
                        </a:lnSpc>
                        <a:spcAft>
                          <a:spcPts val="0"/>
                        </a:spcAft>
                      </a:pPr>
                      <a:r>
                        <a:rPr lang="fr-FR" sz="1200">
                          <a:solidFill>
                            <a:schemeClr val="tx1"/>
                          </a:solidFill>
                          <a:effectLst/>
                        </a:rPr>
                        <a:t>Affaires et carrières</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nchor="ctr">
                    <a:solidFill>
                      <a:schemeClr val="accent6">
                        <a:lumMod val="20000"/>
                        <a:lumOff val="80000"/>
                      </a:schemeClr>
                    </a:solidFill>
                  </a:tcPr>
                </a:tc>
                <a:tc>
                  <a:txBody>
                    <a:bodyPr/>
                    <a:lstStyle/>
                    <a:p>
                      <a:pPr algn="ctr">
                        <a:lnSpc>
                          <a:spcPct val="107000"/>
                        </a:lnSpc>
                        <a:spcAft>
                          <a:spcPts val="800"/>
                        </a:spcAft>
                      </a:pPr>
                      <a:r>
                        <a:rPr lang="fr-FR" sz="1200">
                          <a:solidFill>
                            <a:schemeClr val="tx1"/>
                          </a:solidFill>
                          <a:effectLst/>
                        </a:rPr>
                        <a:t>13</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nchor="b">
                    <a:solidFill>
                      <a:schemeClr val="accent6">
                        <a:lumMod val="20000"/>
                        <a:lumOff val="80000"/>
                      </a:schemeClr>
                    </a:solidFill>
                  </a:tcPr>
                </a:tc>
                <a:tc>
                  <a:txBody>
                    <a:bodyPr/>
                    <a:lstStyle/>
                    <a:p>
                      <a:pPr algn="ctr">
                        <a:lnSpc>
                          <a:spcPct val="107000"/>
                        </a:lnSpc>
                        <a:spcAft>
                          <a:spcPts val="800"/>
                        </a:spcAft>
                      </a:pPr>
                      <a:r>
                        <a:rPr lang="fr-FR" sz="1200">
                          <a:solidFill>
                            <a:schemeClr val="tx1"/>
                          </a:solidFill>
                          <a:effectLst/>
                        </a:rPr>
                        <a:t>Norvégien, suédois, hindi, portugais, danois</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solidFill>
                      <a:schemeClr val="accent6">
                        <a:lumMod val="20000"/>
                        <a:lumOff val="80000"/>
                      </a:schemeClr>
                    </a:solidFill>
                  </a:tcPr>
                </a:tc>
                <a:extLst>
                  <a:ext uri="{0D108BD9-81ED-4DB2-BD59-A6C34878D82A}">
                    <a16:rowId xmlns:a16="http://schemas.microsoft.com/office/drawing/2014/main" val="3960454586"/>
                  </a:ext>
                </a:extLst>
              </a:tr>
              <a:tr h="147341">
                <a:tc>
                  <a:txBody>
                    <a:bodyPr/>
                    <a:lstStyle/>
                    <a:p>
                      <a:pPr>
                        <a:lnSpc>
                          <a:spcPct val="107000"/>
                        </a:lnSpc>
                        <a:spcAft>
                          <a:spcPts val="0"/>
                        </a:spcAft>
                      </a:pPr>
                      <a:r>
                        <a:rPr lang="fr-FR" sz="1200">
                          <a:solidFill>
                            <a:schemeClr val="tx1"/>
                          </a:solidFill>
                          <a:effectLst/>
                        </a:rPr>
                        <a:t>Transport</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nchor="ctr">
                    <a:solidFill>
                      <a:schemeClr val="accent6">
                        <a:lumMod val="20000"/>
                        <a:lumOff val="80000"/>
                      </a:schemeClr>
                    </a:solidFill>
                  </a:tcPr>
                </a:tc>
                <a:tc>
                  <a:txBody>
                    <a:bodyPr/>
                    <a:lstStyle/>
                    <a:p>
                      <a:pPr algn="ctr">
                        <a:lnSpc>
                          <a:spcPct val="107000"/>
                        </a:lnSpc>
                        <a:spcAft>
                          <a:spcPts val="800"/>
                        </a:spcAft>
                      </a:pPr>
                      <a:r>
                        <a:rPr lang="fr-FR" sz="1200">
                          <a:solidFill>
                            <a:schemeClr val="tx1"/>
                          </a:solidFill>
                          <a:effectLst/>
                        </a:rPr>
                        <a:t>13</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nchor="b">
                    <a:solidFill>
                      <a:schemeClr val="accent6">
                        <a:lumMod val="20000"/>
                        <a:lumOff val="80000"/>
                      </a:schemeClr>
                    </a:solidFill>
                  </a:tcPr>
                </a:tc>
                <a:tc>
                  <a:txBody>
                    <a:bodyPr/>
                    <a:lstStyle/>
                    <a:p>
                      <a:pPr algn="ctr">
                        <a:lnSpc>
                          <a:spcPct val="107000"/>
                        </a:lnSpc>
                        <a:spcAft>
                          <a:spcPts val="800"/>
                        </a:spcAft>
                      </a:pPr>
                      <a:r>
                        <a:rPr lang="fr-FR" sz="1200">
                          <a:solidFill>
                            <a:schemeClr val="tx1"/>
                          </a:solidFill>
                          <a:effectLst/>
                        </a:rPr>
                        <a:t>Turc, russe, finlandais, polonais, portugais</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solidFill>
                      <a:schemeClr val="accent6">
                        <a:lumMod val="20000"/>
                        <a:lumOff val="80000"/>
                      </a:schemeClr>
                    </a:solidFill>
                  </a:tcPr>
                </a:tc>
                <a:extLst>
                  <a:ext uri="{0D108BD9-81ED-4DB2-BD59-A6C34878D82A}">
                    <a16:rowId xmlns:a16="http://schemas.microsoft.com/office/drawing/2014/main" val="2333744135"/>
                  </a:ext>
                </a:extLst>
              </a:tr>
              <a:tr h="147341">
                <a:tc>
                  <a:txBody>
                    <a:bodyPr/>
                    <a:lstStyle/>
                    <a:p>
                      <a:pPr>
                        <a:lnSpc>
                          <a:spcPct val="107000"/>
                        </a:lnSpc>
                        <a:spcAft>
                          <a:spcPts val="0"/>
                        </a:spcAft>
                      </a:pPr>
                      <a:r>
                        <a:rPr lang="fr-FR" sz="1200">
                          <a:solidFill>
                            <a:schemeClr val="tx1"/>
                          </a:solidFill>
                          <a:effectLst/>
                        </a:rPr>
                        <a:t>Industrie</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nchor="ctr">
                    <a:solidFill>
                      <a:schemeClr val="accent6">
                        <a:lumMod val="20000"/>
                        <a:lumOff val="80000"/>
                      </a:schemeClr>
                    </a:solidFill>
                  </a:tcPr>
                </a:tc>
                <a:tc>
                  <a:txBody>
                    <a:bodyPr/>
                    <a:lstStyle/>
                    <a:p>
                      <a:pPr algn="ctr">
                        <a:lnSpc>
                          <a:spcPct val="107000"/>
                        </a:lnSpc>
                        <a:spcAft>
                          <a:spcPts val="800"/>
                        </a:spcAft>
                      </a:pPr>
                      <a:r>
                        <a:rPr lang="fr-FR" sz="1200">
                          <a:solidFill>
                            <a:schemeClr val="tx1"/>
                          </a:solidFill>
                          <a:effectLst/>
                        </a:rPr>
                        <a:t>12</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nchor="b">
                    <a:solidFill>
                      <a:schemeClr val="accent6">
                        <a:lumMod val="20000"/>
                        <a:lumOff val="80000"/>
                      </a:schemeClr>
                    </a:solidFill>
                  </a:tcPr>
                </a:tc>
                <a:tc>
                  <a:txBody>
                    <a:bodyPr/>
                    <a:lstStyle/>
                    <a:p>
                      <a:pPr algn="ctr">
                        <a:lnSpc>
                          <a:spcPct val="107000"/>
                        </a:lnSpc>
                        <a:spcAft>
                          <a:spcPts val="800"/>
                        </a:spcAft>
                      </a:pPr>
                      <a:r>
                        <a:rPr lang="fr-FR" sz="1200">
                          <a:solidFill>
                            <a:schemeClr val="tx1"/>
                          </a:solidFill>
                          <a:effectLst/>
                        </a:rPr>
                        <a:t>Chinois, turc, espagnol, japonais, polonais</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solidFill>
                      <a:schemeClr val="accent6">
                        <a:lumMod val="20000"/>
                        <a:lumOff val="80000"/>
                      </a:schemeClr>
                    </a:solidFill>
                  </a:tcPr>
                </a:tc>
                <a:extLst>
                  <a:ext uri="{0D108BD9-81ED-4DB2-BD59-A6C34878D82A}">
                    <a16:rowId xmlns:a16="http://schemas.microsoft.com/office/drawing/2014/main" val="3669392073"/>
                  </a:ext>
                </a:extLst>
              </a:tr>
              <a:tr h="147341">
                <a:tc>
                  <a:txBody>
                    <a:bodyPr/>
                    <a:lstStyle/>
                    <a:p>
                      <a:pPr>
                        <a:lnSpc>
                          <a:spcPct val="107000"/>
                        </a:lnSpc>
                        <a:spcAft>
                          <a:spcPts val="0"/>
                        </a:spcAft>
                      </a:pPr>
                      <a:r>
                        <a:rPr lang="fr-FR" sz="1200">
                          <a:solidFill>
                            <a:schemeClr val="tx1"/>
                          </a:solidFill>
                          <a:effectLst/>
                        </a:rPr>
                        <a:t>Juridique</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nchor="ctr">
                    <a:solidFill>
                      <a:schemeClr val="accent6">
                        <a:lumMod val="20000"/>
                        <a:lumOff val="80000"/>
                      </a:schemeClr>
                    </a:solidFill>
                  </a:tcPr>
                </a:tc>
                <a:tc>
                  <a:txBody>
                    <a:bodyPr/>
                    <a:lstStyle/>
                    <a:p>
                      <a:pPr algn="ctr">
                        <a:lnSpc>
                          <a:spcPct val="107000"/>
                        </a:lnSpc>
                        <a:spcAft>
                          <a:spcPts val="800"/>
                        </a:spcAft>
                      </a:pPr>
                      <a:r>
                        <a:rPr lang="fr-FR" sz="1200">
                          <a:solidFill>
                            <a:schemeClr val="tx1"/>
                          </a:solidFill>
                          <a:effectLst/>
                        </a:rPr>
                        <a:t>12</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nchor="b">
                    <a:solidFill>
                      <a:schemeClr val="accent6">
                        <a:lumMod val="20000"/>
                        <a:lumOff val="80000"/>
                      </a:schemeClr>
                    </a:solidFill>
                  </a:tcPr>
                </a:tc>
                <a:tc>
                  <a:txBody>
                    <a:bodyPr/>
                    <a:lstStyle/>
                    <a:p>
                      <a:pPr algn="ctr">
                        <a:lnSpc>
                          <a:spcPct val="107000"/>
                        </a:lnSpc>
                        <a:spcAft>
                          <a:spcPts val="800"/>
                        </a:spcAft>
                      </a:pPr>
                      <a:r>
                        <a:rPr lang="fr-FR" sz="1200" dirty="0">
                          <a:solidFill>
                            <a:schemeClr val="tx1"/>
                          </a:solidFill>
                          <a:effectLst/>
                        </a:rPr>
                        <a:t>Hébreu, portugais, polonais, allemand, italien</a:t>
                      </a:r>
                      <a:endPar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solidFill>
                      <a:schemeClr val="accent6">
                        <a:lumMod val="20000"/>
                        <a:lumOff val="80000"/>
                      </a:schemeClr>
                    </a:solidFill>
                  </a:tcPr>
                </a:tc>
                <a:extLst>
                  <a:ext uri="{0D108BD9-81ED-4DB2-BD59-A6C34878D82A}">
                    <a16:rowId xmlns:a16="http://schemas.microsoft.com/office/drawing/2014/main" val="657388608"/>
                  </a:ext>
                </a:extLst>
              </a:tr>
              <a:tr h="147341">
                <a:tc>
                  <a:txBody>
                    <a:bodyPr/>
                    <a:lstStyle/>
                    <a:p>
                      <a:pPr>
                        <a:lnSpc>
                          <a:spcPct val="107000"/>
                        </a:lnSpc>
                        <a:spcAft>
                          <a:spcPts val="0"/>
                        </a:spcAft>
                      </a:pPr>
                      <a:r>
                        <a:rPr lang="fr-FR" sz="1200">
                          <a:solidFill>
                            <a:schemeClr val="tx1"/>
                          </a:solidFill>
                          <a:effectLst/>
                        </a:rPr>
                        <a:t>Marketing et publicité</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nchor="ctr">
                    <a:solidFill>
                      <a:schemeClr val="accent6">
                        <a:lumMod val="20000"/>
                        <a:lumOff val="80000"/>
                      </a:schemeClr>
                    </a:solidFill>
                  </a:tcPr>
                </a:tc>
                <a:tc>
                  <a:txBody>
                    <a:bodyPr/>
                    <a:lstStyle/>
                    <a:p>
                      <a:pPr algn="ctr">
                        <a:lnSpc>
                          <a:spcPct val="107000"/>
                        </a:lnSpc>
                        <a:spcAft>
                          <a:spcPts val="800"/>
                        </a:spcAft>
                      </a:pPr>
                      <a:r>
                        <a:rPr lang="fr-FR" sz="1200">
                          <a:solidFill>
                            <a:schemeClr val="tx1"/>
                          </a:solidFill>
                          <a:effectLst/>
                        </a:rPr>
                        <a:t>11</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nchor="b">
                    <a:solidFill>
                      <a:schemeClr val="accent6">
                        <a:lumMod val="20000"/>
                        <a:lumOff val="80000"/>
                      </a:schemeClr>
                    </a:solidFill>
                  </a:tcPr>
                </a:tc>
                <a:tc>
                  <a:txBody>
                    <a:bodyPr/>
                    <a:lstStyle/>
                    <a:p>
                      <a:pPr algn="ctr">
                        <a:lnSpc>
                          <a:spcPct val="107000"/>
                        </a:lnSpc>
                        <a:spcAft>
                          <a:spcPts val="800"/>
                        </a:spcAft>
                      </a:pPr>
                      <a:r>
                        <a:rPr lang="fr-FR" sz="1200">
                          <a:solidFill>
                            <a:schemeClr val="tx1"/>
                          </a:solidFill>
                          <a:effectLst/>
                        </a:rPr>
                        <a:t>Portugais, hébreu, anglais, allemand, chinois</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solidFill>
                      <a:schemeClr val="accent6">
                        <a:lumMod val="20000"/>
                        <a:lumOff val="80000"/>
                      </a:schemeClr>
                    </a:solidFill>
                  </a:tcPr>
                </a:tc>
                <a:extLst>
                  <a:ext uri="{0D108BD9-81ED-4DB2-BD59-A6C34878D82A}">
                    <a16:rowId xmlns:a16="http://schemas.microsoft.com/office/drawing/2014/main" val="1642048729"/>
                  </a:ext>
                </a:extLst>
              </a:tr>
              <a:tr h="147341">
                <a:tc>
                  <a:txBody>
                    <a:bodyPr/>
                    <a:lstStyle/>
                    <a:p>
                      <a:pPr>
                        <a:lnSpc>
                          <a:spcPct val="107000"/>
                        </a:lnSpc>
                        <a:spcAft>
                          <a:spcPts val="0"/>
                        </a:spcAft>
                      </a:pPr>
                      <a:r>
                        <a:rPr lang="fr-FR" sz="1200">
                          <a:solidFill>
                            <a:schemeClr val="tx1"/>
                          </a:solidFill>
                          <a:effectLst/>
                        </a:rPr>
                        <a:t>Santé et médecine</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nchor="ctr">
                    <a:solidFill>
                      <a:schemeClr val="accent6">
                        <a:lumMod val="20000"/>
                        <a:lumOff val="80000"/>
                      </a:schemeClr>
                    </a:solidFill>
                  </a:tcPr>
                </a:tc>
                <a:tc>
                  <a:txBody>
                    <a:bodyPr/>
                    <a:lstStyle/>
                    <a:p>
                      <a:pPr algn="ctr">
                        <a:lnSpc>
                          <a:spcPct val="107000"/>
                        </a:lnSpc>
                        <a:spcAft>
                          <a:spcPts val="800"/>
                        </a:spcAft>
                      </a:pPr>
                      <a:r>
                        <a:rPr lang="fr-FR" sz="1200">
                          <a:solidFill>
                            <a:schemeClr val="tx1"/>
                          </a:solidFill>
                          <a:effectLst/>
                        </a:rPr>
                        <a:t>10</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nchor="b">
                    <a:solidFill>
                      <a:schemeClr val="accent6">
                        <a:lumMod val="20000"/>
                        <a:lumOff val="80000"/>
                      </a:schemeClr>
                    </a:solidFill>
                  </a:tcPr>
                </a:tc>
                <a:tc>
                  <a:txBody>
                    <a:bodyPr/>
                    <a:lstStyle/>
                    <a:p>
                      <a:pPr algn="ctr">
                        <a:lnSpc>
                          <a:spcPct val="107000"/>
                        </a:lnSpc>
                        <a:spcAft>
                          <a:spcPts val="800"/>
                        </a:spcAft>
                      </a:pPr>
                      <a:r>
                        <a:rPr lang="fr-FR" sz="1200">
                          <a:solidFill>
                            <a:schemeClr val="tx1"/>
                          </a:solidFill>
                          <a:effectLst/>
                        </a:rPr>
                        <a:t>Allemand, japonais, danois, hébreu, espagnol</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solidFill>
                      <a:schemeClr val="accent6">
                        <a:lumMod val="20000"/>
                        <a:lumOff val="80000"/>
                      </a:schemeClr>
                    </a:solidFill>
                  </a:tcPr>
                </a:tc>
                <a:extLst>
                  <a:ext uri="{0D108BD9-81ED-4DB2-BD59-A6C34878D82A}">
                    <a16:rowId xmlns:a16="http://schemas.microsoft.com/office/drawing/2014/main" val="2842261538"/>
                  </a:ext>
                </a:extLst>
              </a:tr>
              <a:tr h="147341">
                <a:tc>
                  <a:txBody>
                    <a:bodyPr/>
                    <a:lstStyle/>
                    <a:p>
                      <a:pPr>
                        <a:lnSpc>
                          <a:spcPct val="107000"/>
                        </a:lnSpc>
                        <a:spcAft>
                          <a:spcPts val="0"/>
                        </a:spcAft>
                      </a:pPr>
                      <a:r>
                        <a:rPr lang="fr-FR" sz="1200">
                          <a:solidFill>
                            <a:schemeClr val="tx1"/>
                          </a:solidFill>
                          <a:effectLst/>
                        </a:rPr>
                        <a:t>Matériels électroniques </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nchor="ctr">
                    <a:solidFill>
                      <a:schemeClr val="accent6">
                        <a:lumMod val="20000"/>
                        <a:lumOff val="80000"/>
                      </a:schemeClr>
                    </a:solidFill>
                  </a:tcPr>
                </a:tc>
                <a:tc>
                  <a:txBody>
                    <a:bodyPr/>
                    <a:lstStyle/>
                    <a:p>
                      <a:pPr algn="ctr">
                        <a:lnSpc>
                          <a:spcPct val="107000"/>
                        </a:lnSpc>
                        <a:spcAft>
                          <a:spcPts val="800"/>
                        </a:spcAft>
                      </a:pPr>
                      <a:r>
                        <a:rPr lang="fr-FR" sz="1200">
                          <a:solidFill>
                            <a:schemeClr val="tx1"/>
                          </a:solidFill>
                          <a:effectLst/>
                        </a:rPr>
                        <a:t>10</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nchor="b">
                    <a:solidFill>
                      <a:schemeClr val="accent6">
                        <a:lumMod val="20000"/>
                        <a:lumOff val="80000"/>
                      </a:schemeClr>
                    </a:solidFill>
                  </a:tcPr>
                </a:tc>
                <a:tc>
                  <a:txBody>
                    <a:bodyPr/>
                    <a:lstStyle/>
                    <a:p>
                      <a:pPr algn="ctr">
                        <a:lnSpc>
                          <a:spcPct val="107000"/>
                        </a:lnSpc>
                        <a:spcAft>
                          <a:spcPts val="800"/>
                        </a:spcAft>
                      </a:pPr>
                      <a:r>
                        <a:rPr lang="fr-FR" sz="1200">
                          <a:solidFill>
                            <a:schemeClr val="tx1"/>
                          </a:solidFill>
                          <a:effectLst/>
                        </a:rPr>
                        <a:t>Chinois, portugais, norvégien, danois, coréen</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solidFill>
                      <a:schemeClr val="accent6">
                        <a:lumMod val="20000"/>
                        <a:lumOff val="80000"/>
                      </a:schemeClr>
                    </a:solidFill>
                  </a:tcPr>
                </a:tc>
                <a:extLst>
                  <a:ext uri="{0D108BD9-81ED-4DB2-BD59-A6C34878D82A}">
                    <a16:rowId xmlns:a16="http://schemas.microsoft.com/office/drawing/2014/main" val="158815455"/>
                  </a:ext>
                </a:extLst>
              </a:tr>
              <a:tr h="147341">
                <a:tc>
                  <a:txBody>
                    <a:bodyPr/>
                    <a:lstStyle/>
                    <a:p>
                      <a:pPr>
                        <a:lnSpc>
                          <a:spcPct val="107000"/>
                        </a:lnSpc>
                        <a:spcAft>
                          <a:spcPts val="0"/>
                        </a:spcAft>
                      </a:pPr>
                      <a:r>
                        <a:rPr lang="fr-FR" sz="1200">
                          <a:solidFill>
                            <a:schemeClr val="tx1"/>
                          </a:solidFill>
                          <a:effectLst/>
                        </a:rPr>
                        <a:t>Immobilier</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nchor="ctr">
                    <a:solidFill>
                      <a:schemeClr val="accent6">
                        <a:lumMod val="20000"/>
                        <a:lumOff val="80000"/>
                      </a:schemeClr>
                    </a:solidFill>
                  </a:tcPr>
                </a:tc>
                <a:tc>
                  <a:txBody>
                    <a:bodyPr/>
                    <a:lstStyle/>
                    <a:p>
                      <a:pPr algn="ctr">
                        <a:lnSpc>
                          <a:spcPct val="107000"/>
                        </a:lnSpc>
                        <a:spcAft>
                          <a:spcPts val="800"/>
                        </a:spcAft>
                      </a:pPr>
                      <a:r>
                        <a:rPr lang="fr-FR" sz="1200">
                          <a:solidFill>
                            <a:schemeClr val="tx1"/>
                          </a:solidFill>
                          <a:effectLst/>
                        </a:rPr>
                        <a:t>9</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nchor="b">
                    <a:solidFill>
                      <a:schemeClr val="accent6">
                        <a:lumMod val="20000"/>
                        <a:lumOff val="80000"/>
                      </a:schemeClr>
                    </a:solidFill>
                  </a:tcPr>
                </a:tc>
                <a:tc>
                  <a:txBody>
                    <a:bodyPr/>
                    <a:lstStyle/>
                    <a:p>
                      <a:pPr algn="ctr">
                        <a:lnSpc>
                          <a:spcPct val="107000"/>
                        </a:lnSpc>
                        <a:spcAft>
                          <a:spcPts val="800"/>
                        </a:spcAft>
                      </a:pPr>
                      <a:r>
                        <a:rPr lang="fr-FR" sz="1200">
                          <a:solidFill>
                            <a:schemeClr val="tx1"/>
                          </a:solidFill>
                          <a:effectLst/>
                        </a:rPr>
                        <a:t>Anglais, hébreu, portugais, espagnol, italien</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solidFill>
                      <a:schemeClr val="accent6">
                        <a:lumMod val="20000"/>
                        <a:lumOff val="80000"/>
                      </a:schemeClr>
                    </a:solidFill>
                  </a:tcPr>
                </a:tc>
                <a:extLst>
                  <a:ext uri="{0D108BD9-81ED-4DB2-BD59-A6C34878D82A}">
                    <a16:rowId xmlns:a16="http://schemas.microsoft.com/office/drawing/2014/main" val="3936210938"/>
                  </a:ext>
                </a:extLst>
              </a:tr>
              <a:tr h="147341">
                <a:tc>
                  <a:txBody>
                    <a:bodyPr/>
                    <a:lstStyle/>
                    <a:p>
                      <a:pPr>
                        <a:lnSpc>
                          <a:spcPct val="107000"/>
                        </a:lnSpc>
                        <a:spcAft>
                          <a:spcPts val="0"/>
                        </a:spcAft>
                      </a:pPr>
                      <a:r>
                        <a:rPr lang="fr-FR" sz="1200">
                          <a:solidFill>
                            <a:schemeClr val="tx1"/>
                          </a:solidFill>
                          <a:effectLst/>
                        </a:rPr>
                        <a:t>Construction, réparation etc.</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nchor="ctr">
                    <a:solidFill>
                      <a:schemeClr val="accent6">
                        <a:lumMod val="20000"/>
                        <a:lumOff val="80000"/>
                      </a:schemeClr>
                    </a:solidFill>
                  </a:tcPr>
                </a:tc>
                <a:tc>
                  <a:txBody>
                    <a:bodyPr/>
                    <a:lstStyle/>
                    <a:p>
                      <a:pPr algn="ctr">
                        <a:lnSpc>
                          <a:spcPct val="107000"/>
                        </a:lnSpc>
                        <a:spcAft>
                          <a:spcPts val="800"/>
                        </a:spcAft>
                      </a:pPr>
                      <a:r>
                        <a:rPr lang="fr-FR" sz="1200">
                          <a:solidFill>
                            <a:schemeClr val="tx1"/>
                          </a:solidFill>
                          <a:effectLst/>
                        </a:rPr>
                        <a:t>8</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nchor="b">
                    <a:solidFill>
                      <a:schemeClr val="accent6">
                        <a:lumMod val="20000"/>
                        <a:lumOff val="80000"/>
                      </a:schemeClr>
                    </a:solidFill>
                  </a:tcPr>
                </a:tc>
                <a:tc>
                  <a:txBody>
                    <a:bodyPr/>
                    <a:lstStyle/>
                    <a:p>
                      <a:pPr algn="ctr">
                        <a:lnSpc>
                          <a:spcPct val="107000"/>
                        </a:lnSpc>
                        <a:spcAft>
                          <a:spcPts val="800"/>
                        </a:spcAft>
                      </a:pPr>
                      <a:r>
                        <a:rPr lang="fr-FR" sz="1200">
                          <a:solidFill>
                            <a:schemeClr val="tx1"/>
                          </a:solidFill>
                          <a:effectLst/>
                        </a:rPr>
                        <a:t>Turc, finlandais, suédois, russe, polonais</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solidFill>
                      <a:schemeClr val="accent6">
                        <a:lumMod val="20000"/>
                        <a:lumOff val="80000"/>
                      </a:schemeClr>
                    </a:solidFill>
                  </a:tcPr>
                </a:tc>
                <a:extLst>
                  <a:ext uri="{0D108BD9-81ED-4DB2-BD59-A6C34878D82A}">
                    <a16:rowId xmlns:a16="http://schemas.microsoft.com/office/drawing/2014/main" val="1057493007"/>
                  </a:ext>
                </a:extLst>
              </a:tr>
              <a:tr h="147341">
                <a:tc>
                  <a:txBody>
                    <a:bodyPr/>
                    <a:lstStyle/>
                    <a:p>
                      <a:pPr>
                        <a:lnSpc>
                          <a:spcPct val="107000"/>
                        </a:lnSpc>
                        <a:spcAft>
                          <a:spcPts val="0"/>
                        </a:spcAft>
                      </a:pPr>
                      <a:r>
                        <a:rPr lang="fr-FR" sz="1200">
                          <a:solidFill>
                            <a:schemeClr val="tx1"/>
                          </a:solidFill>
                          <a:effectLst/>
                        </a:rPr>
                        <a:t>Divertissement</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nchor="ctr">
                    <a:solidFill>
                      <a:schemeClr val="accent6">
                        <a:lumMod val="20000"/>
                        <a:lumOff val="80000"/>
                      </a:schemeClr>
                    </a:solidFill>
                  </a:tcPr>
                </a:tc>
                <a:tc>
                  <a:txBody>
                    <a:bodyPr/>
                    <a:lstStyle/>
                    <a:p>
                      <a:pPr algn="ctr">
                        <a:lnSpc>
                          <a:spcPct val="107000"/>
                        </a:lnSpc>
                        <a:spcAft>
                          <a:spcPts val="800"/>
                        </a:spcAft>
                      </a:pPr>
                      <a:r>
                        <a:rPr lang="fr-FR" sz="1200">
                          <a:solidFill>
                            <a:schemeClr val="tx1"/>
                          </a:solidFill>
                          <a:effectLst/>
                        </a:rPr>
                        <a:t>8</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nchor="b">
                    <a:solidFill>
                      <a:schemeClr val="accent6">
                        <a:lumMod val="20000"/>
                        <a:lumOff val="80000"/>
                      </a:schemeClr>
                    </a:solidFill>
                  </a:tcPr>
                </a:tc>
                <a:tc>
                  <a:txBody>
                    <a:bodyPr/>
                    <a:lstStyle/>
                    <a:p>
                      <a:pPr algn="ctr">
                        <a:lnSpc>
                          <a:spcPct val="107000"/>
                        </a:lnSpc>
                        <a:spcAft>
                          <a:spcPts val="800"/>
                        </a:spcAft>
                      </a:pPr>
                      <a:r>
                        <a:rPr lang="fr-FR" sz="1200">
                          <a:solidFill>
                            <a:schemeClr val="tx1"/>
                          </a:solidFill>
                          <a:effectLst/>
                        </a:rPr>
                        <a:t>Hindi, chinois, japonais, allemand, portugais</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solidFill>
                      <a:schemeClr val="accent6">
                        <a:lumMod val="20000"/>
                        <a:lumOff val="80000"/>
                      </a:schemeClr>
                    </a:solidFill>
                  </a:tcPr>
                </a:tc>
                <a:extLst>
                  <a:ext uri="{0D108BD9-81ED-4DB2-BD59-A6C34878D82A}">
                    <a16:rowId xmlns:a16="http://schemas.microsoft.com/office/drawing/2014/main" val="2717512515"/>
                  </a:ext>
                </a:extLst>
              </a:tr>
              <a:tr h="147341">
                <a:tc>
                  <a:txBody>
                    <a:bodyPr/>
                    <a:lstStyle/>
                    <a:p>
                      <a:pPr>
                        <a:lnSpc>
                          <a:spcPct val="107000"/>
                        </a:lnSpc>
                        <a:spcAft>
                          <a:spcPts val="0"/>
                        </a:spcAft>
                      </a:pPr>
                      <a:r>
                        <a:rPr lang="fr-FR" sz="1200">
                          <a:solidFill>
                            <a:schemeClr val="tx1"/>
                          </a:solidFill>
                          <a:effectLst/>
                        </a:rPr>
                        <a:t>Maisons et jardins</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nchor="ctr">
                    <a:solidFill>
                      <a:schemeClr val="accent6">
                        <a:lumMod val="20000"/>
                        <a:lumOff val="80000"/>
                      </a:schemeClr>
                    </a:solidFill>
                  </a:tcPr>
                </a:tc>
                <a:tc>
                  <a:txBody>
                    <a:bodyPr/>
                    <a:lstStyle/>
                    <a:p>
                      <a:pPr algn="ctr">
                        <a:lnSpc>
                          <a:spcPct val="107000"/>
                        </a:lnSpc>
                        <a:spcAft>
                          <a:spcPts val="800"/>
                        </a:spcAft>
                      </a:pPr>
                      <a:r>
                        <a:rPr lang="fr-FR" sz="1200">
                          <a:solidFill>
                            <a:schemeClr val="tx1"/>
                          </a:solidFill>
                          <a:effectLst/>
                        </a:rPr>
                        <a:t>8</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nchor="b">
                    <a:solidFill>
                      <a:schemeClr val="accent6">
                        <a:lumMod val="20000"/>
                        <a:lumOff val="80000"/>
                      </a:schemeClr>
                    </a:solidFill>
                  </a:tcPr>
                </a:tc>
                <a:tc>
                  <a:txBody>
                    <a:bodyPr/>
                    <a:lstStyle/>
                    <a:p>
                      <a:pPr algn="ctr">
                        <a:lnSpc>
                          <a:spcPct val="107000"/>
                        </a:lnSpc>
                        <a:spcAft>
                          <a:spcPts val="800"/>
                        </a:spcAft>
                      </a:pPr>
                      <a:r>
                        <a:rPr lang="fr-FR" sz="1200">
                          <a:solidFill>
                            <a:schemeClr val="tx1"/>
                          </a:solidFill>
                          <a:effectLst/>
                        </a:rPr>
                        <a:t>Coréen, hébreu, danois, hollandais, polonais </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solidFill>
                      <a:schemeClr val="accent6">
                        <a:lumMod val="20000"/>
                        <a:lumOff val="80000"/>
                      </a:schemeClr>
                    </a:solidFill>
                  </a:tcPr>
                </a:tc>
                <a:extLst>
                  <a:ext uri="{0D108BD9-81ED-4DB2-BD59-A6C34878D82A}">
                    <a16:rowId xmlns:a16="http://schemas.microsoft.com/office/drawing/2014/main" val="3238608210"/>
                  </a:ext>
                </a:extLst>
              </a:tr>
              <a:tr h="147341">
                <a:tc>
                  <a:txBody>
                    <a:bodyPr/>
                    <a:lstStyle/>
                    <a:p>
                      <a:pPr>
                        <a:lnSpc>
                          <a:spcPct val="107000"/>
                        </a:lnSpc>
                        <a:spcAft>
                          <a:spcPts val="0"/>
                        </a:spcAft>
                      </a:pPr>
                      <a:r>
                        <a:rPr lang="fr-FR" sz="1200">
                          <a:solidFill>
                            <a:schemeClr val="tx1"/>
                          </a:solidFill>
                          <a:effectLst/>
                        </a:rPr>
                        <a:t>Médias</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nchor="ctr">
                    <a:solidFill>
                      <a:schemeClr val="accent6">
                        <a:lumMod val="20000"/>
                        <a:lumOff val="80000"/>
                      </a:schemeClr>
                    </a:solidFill>
                  </a:tcPr>
                </a:tc>
                <a:tc>
                  <a:txBody>
                    <a:bodyPr/>
                    <a:lstStyle/>
                    <a:p>
                      <a:pPr algn="ctr">
                        <a:lnSpc>
                          <a:spcPct val="107000"/>
                        </a:lnSpc>
                        <a:spcAft>
                          <a:spcPts val="800"/>
                        </a:spcAft>
                      </a:pPr>
                      <a:r>
                        <a:rPr lang="fr-FR" sz="1200">
                          <a:solidFill>
                            <a:schemeClr val="tx1"/>
                          </a:solidFill>
                          <a:effectLst/>
                        </a:rPr>
                        <a:t>5</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nchor="b">
                    <a:solidFill>
                      <a:schemeClr val="accent6">
                        <a:lumMod val="20000"/>
                        <a:lumOff val="80000"/>
                      </a:schemeClr>
                    </a:solidFill>
                  </a:tcPr>
                </a:tc>
                <a:tc>
                  <a:txBody>
                    <a:bodyPr/>
                    <a:lstStyle/>
                    <a:p>
                      <a:pPr algn="ctr">
                        <a:lnSpc>
                          <a:spcPct val="107000"/>
                        </a:lnSpc>
                        <a:spcAft>
                          <a:spcPts val="800"/>
                        </a:spcAft>
                      </a:pPr>
                      <a:r>
                        <a:rPr lang="fr-FR" sz="1200" dirty="0">
                          <a:solidFill>
                            <a:schemeClr val="tx1"/>
                          </a:solidFill>
                          <a:effectLst/>
                        </a:rPr>
                        <a:t>Anglais, hébreu, allemand, italien, </a:t>
                      </a:r>
                      <a:r>
                        <a:rPr lang="fr-FR" sz="1200" dirty="0">
                          <a:solidFill>
                            <a:schemeClr val="tx1"/>
                          </a:solidFill>
                          <a:effectLst/>
                          <a:highlight>
                            <a:srgbClr val="FFFF00"/>
                          </a:highlight>
                        </a:rPr>
                        <a:t>français</a:t>
                      </a:r>
                      <a:endParaRPr lang="fr-FR" sz="16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solidFill>
                      <a:schemeClr val="accent6">
                        <a:lumMod val="20000"/>
                        <a:lumOff val="80000"/>
                      </a:schemeClr>
                    </a:solidFill>
                  </a:tcPr>
                </a:tc>
                <a:extLst>
                  <a:ext uri="{0D108BD9-81ED-4DB2-BD59-A6C34878D82A}">
                    <a16:rowId xmlns:a16="http://schemas.microsoft.com/office/drawing/2014/main" val="3418938763"/>
                  </a:ext>
                </a:extLst>
              </a:tr>
              <a:tr h="147341">
                <a:tc>
                  <a:txBody>
                    <a:bodyPr/>
                    <a:lstStyle/>
                    <a:p>
                      <a:pPr>
                        <a:lnSpc>
                          <a:spcPct val="107000"/>
                        </a:lnSpc>
                        <a:spcAft>
                          <a:spcPts val="0"/>
                        </a:spcAft>
                      </a:pPr>
                      <a:r>
                        <a:rPr lang="fr-FR" sz="1200">
                          <a:solidFill>
                            <a:schemeClr val="tx1"/>
                          </a:solidFill>
                          <a:effectLst/>
                        </a:rPr>
                        <a:t>Mode</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nchor="ctr">
                    <a:solidFill>
                      <a:schemeClr val="accent6">
                        <a:lumMod val="20000"/>
                        <a:lumOff val="80000"/>
                      </a:schemeClr>
                    </a:solidFill>
                  </a:tcPr>
                </a:tc>
                <a:tc>
                  <a:txBody>
                    <a:bodyPr/>
                    <a:lstStyle/>
                    <a:p>
                      <a:pPr algn="ctr">
                        <a:lnSpc>
                          <a:spcPct val="107000"/>
                        </a:lnSpc>
                        <a:spcAft>
                          <a:spcPts val="800"/>
                        </a:spcAft>
                      </a:pPr>
                      <a:r>
                        <a:rPr lang="fr-FR" sz="1200">
                          <a:solidFill>
                            <a:schemeClr val="tx1"/>
                          </a:solidFill>
                          <a:effectLst/>
                        </a:rPr>
                        <a:t>5</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nchor="b">
                    <a:solidFill>
                      <a:schemeClr val="accent6">
                        <a:lumMod val="20000"/>
                        <a:lumOff val="80000"/>
                      </a:schemeClr>
                    </a:solidFill>
                  </a:tcPr>
                </a:tc>
                <a:tc>
                  <a:txBody>
                    <a:bodyPr/>
                    <a:lstStyle/>
                    <a:p>
                      <a:pPr algn="ctr">
                        <a:lnSpc>
                          <a:spcPct val="107000"/>
                        </a:lnSpc>
                        <a:spcAft>
                          <a:spcPts val="800"/>
                        </a:spcAft>
                      </a:pPr>
                      <a:r>
                        <a:rPr lang="fr-FR" sz="1200" dirty="0">
                          <a:solidFill>
                            <a:schemeClr val="tx1"/>
                          </a:solidFill>
                          <a:effectLst/>
                        </a:rPr>
                        <a:t>Coréen, portugais, espagnol, anglais, </a:t>
                      </a:r>
                      <a:r>
                        <a:rPr lang="fr-FR" sz="1200" dirty="0">
                          <a:solidFill>
                            <a:schemeClr val="tx1"/>
                          </a:solidFill>
                          <a:effectLst/>
                          <a:highlight>
                            <a:srgbClr val="FFFF00"/>
                          </a:highlight>
                        </a:rPr>
                        <a:t>français</a:t>
                      </a:r>
                      <a:endParaRPr lang="fr-FR" sz="16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solidFill>
                      <a:schemeClr val="accent6">
                        <a:lumMod val="20000"/>
                        <a:lumOff val="80000"/>
                      </a:schemeClr>
                    </a:solidFill>
                  </a:tcPr>
                </a:tc>
                <a:extLst>
                  <a:ext uri="{0D108BD9-81ED-4DB2-BD59-A6C34878D82A}">
                    <a16:rowId xmlns:a16="http://schemas.microsoft.com/office/drawing/2014/main" val="2083448335"/>
                  </a:ext>
                </a:extLst>
              </a:tr>
              <a:tr h="147341">
                <a:tc>
                  <a:txBody>
                    <a:bodyPr/>
                    <a:lstStyle/>
                    <a:p>
                      <a:pPr>
                        <a:lnSpc>
                          <a:spcPct val="107000"/>
                        </a:lnSpc>
                        <a:spcAft>
                          <a:spcPts val="0"/>
                        </a:spcAft>
                      </a:pPr>
                      <a:r>
                        <a:rPr lang="fr-FR" sz="1200">
                          <a:solidFill>
                            <a:schemeClr val="tx1"/>
                          </a:solidFill>
                          <a:effectLst/>
                        </a:rPr>
                        <a:t>Science</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nchor="ctr">
                    <a:solidFill>
                      <a:schemeClr val="accent6">
                        <a:lumMod val="20000"/>
                        <a:lumOff val="80000"/>
                      </a:schemeClr>
                    </a:solidFill>
                  </a:tcPr>
                </a:tc>
                <a:tc>
                  <a:txBody>
                    <a:bodyPr/>
                    <a:lstStyle/>
                    <a:p>
                      <a:pPr algn="ctr">
                        <a:lnSpc>
                          <a:spcPct val="107000"/>
                        </a:lnSpc>
                        <a:spcAft>
                          <a:spcPts val="800"/>
                        </a:spcAft>
                      </a:pPr>
                      <a:r>
                        <a:rPr lang="fr-FR" sz="1200">
                          <a:solidFill>
                            <a:schemeClr val="tx1"/>
                          </a:solidFill>
                          <a:effectLst/>
                        </a:rPr>
                        <a:t>5</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nchor="b">
                    <a:solidFill>
                      <a:schemeClr val="accent6">
                        <a:lumMod val="20000"/>
                        <a:lumOff val="80000"/>
                      </a:schemeClr>
                    </a:solidFill>
                  </a:tcPr>
                </a:tc>
                <a:tc>
                  <a:txBody>
                    <a:bodyPr/>
                    <a:lstStyle/>
                    <a:p>
                      <a:pPr algn="ctr">
                        <a:lnSpc>
                          <a:spcPct val="107000"/>
                        </a:lnSpc>
                        <a:spcAft>
                          <a:spcPts val="800"/>
                        </a:spcAft>
                      </a:pPr>
                      <a:r>
                        <a:rPr lang="fr-FR" sz="1200" dirty="0">
                          <a:solidFill>
                            <a:schemeClr val="tx1"/>
                          </a:solidFill>
                          <a:effectLst/>
                        </a:rPr>
                        <a:t>Russe, anglais, portugais, italien, </a:t>
                      </a:r>
                      <a:r>
                        <a:rPr lang="fr-FR" sz="1200" dirty="0">
                          <a:solidFill>
                            <a:schemeClr val="tx1"/>
                          </a:solidFill>
                          <a:effectLst/>
                          <a:highlight>
                            <a:srgbClr val="FFFF00"/>
                          </a:highlight>
                        </a:rPr>
                        <a:t>français</a:t>
                      </a:r>
                      <a:endParaRPr lang="fr-FR" sz="16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solidFill>
                      <a:schemeClr val="accent6">
                        <a:lumMod val="20000"/>
                        <a:lumOff val="80000"/>
                      </a:schemeClr>
                    </a:solidFill>
                  </a:tcPr>
                </a:tc>
                <a:extLst>
                  <a:ext uri="{0D108BD9-81ED-4DB2-BD59-A6C34878D82A}">
                    <a16:rowId xmlns:a16="http://schemas.microsoft.com/office/drawing/2014/main" val="298008302"/>
                  </a:ext>
                </a:extLst>
              </a:tr>
              <a:tr h="147341">
                <a:tc>
                  <a:txBody>
                    <a:bodyPr/>
                    <a:lstStyle/>
                    <a:p>
                      <a:pPr>
                        <a:lnSpc>
                          <a:spcPct val="107000"/>
                        </a:lnSpc>
                        <a:spcAft>
                          <a:spcPts val="0"/>
                        </a:spcAft>
                      </a:pPr>
                      <a:r>
                        <a:rPr lang="fr-FR" sz="1200">
                          <a:solidFill>
                            <a:schemeClr val="tx1"/>
                          </a:solidFill>
                          <a:effectLst/>
                        </a:rPr>
                        <a:t>Telecom</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nchor="ctr">
                    <a:solidFill>
                      <a:schemeClr val="accent6">
                        <a:lumMod val="20000"/>
                        <a:lumOff val="80000"/>
                      </a:schemeClr>
                    </a:solidFill>
                  </a:tcPr>
                </a:tc>
                <a:tc>
                  <a:txBody>
                    <a:bodyPr/>
                    <a:lstStyle/>
                    <a:p>
                      <a:pPr algn="ctr">
                        <a:lnSpc>
                          <a:spcPct val="107000"/>
                        </a:lnSpc>
                        <a:spcAft>
                          <a:spcPts val="800"/>
                        </a:spcAft>
                      </a:pPr>
                      <a:r>
                        <a:rPr lang="fr-FR" sz="1200">
                          <a:solidFill>
                            <a:schemeClr val="tx1"/>
                          </a:solidFill>
                          <a:effectLst/>
                        </a:rPr>
                        <a:t>5</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nchor="b">
                    <a:solidFill>
                      <a:schemeClr val="accent6">
                        <a:lumMod val="20000"/>
                        <a:lumOff val="80000"/>
                      </a:schemeClr>
                    </a:solidFill>
                  </a:tcPr>
                </a:tc>
                <a:tc>
                  <a:txBody>
                    <a:bodyPr/>
                    <a:lstStyle/>
                    <a:p>
                      <a:pPr algn="ctr">
                        <a:lnSpc>
                          <a:spcPct val="107000"/>
                        </a:lnSpc>
                        <a:spcAft>
                          <a:spcPts val="800"/>
                        </a:spcAft>
                      </a:pPr>
                      <a:r>
                        <a:rPr lang="fr-FR" sz="1200" dirty="0">
                          <a:solidFill>
                            <a:schemeClr val="tx1"/>
                          </a:solidFill>
                          <a:effectLst/>
                        </a:rPr>
                        <a:t>Anglais, portugais, hébreu, russe, </a:t>
                      </a:r>
                      <a:r>
                        <a:rPr lang="fr-FR" sz="1200" dirty="0">
                          <a:solidFill>
                            <a:schemeClr val="tx1"/>
                          </a:solidFill>
                          <a:effectLst/>
                          <a:highlight>
                            <a:srgbClr val="FFFF00"/>
                          </a:highlight>
                        </a:rPr>
                        <a:t>français</a:t>
                      </a:r>
                      <a:endParaRPr lang="fr-FR" sz="16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solidFill>
                      <a:schemeClr val="accent6">
                        <a:lumMod val="20000"/>
                        <a:lumOff val="80000"/>
                      </a:schemeClr>
                    </a:solidFill>
                  </a:tcPr>
                </a:tc>
                <a:extLst>
                  <a:ext uri="{0D108BD9-81ED-4DB2-BD59-A6C34878D82A}">
                    <a16:rowId xmlns:a16="http://schemas.microsoft.com/office/drawing/2014/main" val="1265896889"/>
                  </a:ext>
                </a:extLst>
              </a:tr>
              <a:tr h="147341">
                <a:tc>
                  <a:txBody>
                    <a:bodyPr/>
                    <a:lstStyle/>
                    <a:p>
                      <a:pPr>
                        <a:lnSpc>
                          <a:spcPct val="107000"/>
                        </a:lnSpc>
                        <a:spcAft>
                          <a:spcPts val="0"/>
                        </a:spcAft>
                      </a:pPr>
                      <a:r>
                        <a:rPr lang="fr-FR" sz="1200">
                          <a:solidFill>
                            <a:schemeClr val="tx1"/>
                          </a:solidFill>
                          <a:effectLst/>
                        </a:rPr>
                        <a:t>Soins de beauté et personnels </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nchor="ctr">
                    <a:solidFill>
                      <a:schemeClr val="accent6">
                        <a:lumMod val="20000"/>
                        <a:lumOff val="80000"/>
                      </a:schemeClr>
                    </a:solidFill>
                  </a:tcPr>
                </a:tc>
                <a:tc>
                  <a:txBody>
                    <a:bodyPr/>
                    <a:lstStyle/>
                    <a:p>
                      <a:pPr algn="ctr">
                        <a:lnSpc>
                          <a:spcPct val="107000"/>
                        </a:lnSpc>
                        <a:spcAft>
                          <a:spcPts val="800"/>
                        </a:spcAft>
                      </a:pPr>
                      <a:r>
                        <a:rPr lang="fr-FR" sz="1200">
                          <a:solidFill>
                            <a:schemeClr val="tx1"/>
                          </a:solidFill>
                          <a:effectLst/>
                        </a:rPr>
                        <a:t>4</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nchor="b">
                    <a:solidFill>
                      <a:schemeClr val="accent6">
                        <a:lumMod val="20000"/>
                        <a:lumOff val="80000"/>
                      </a:schemeClr>
                    </a:solidFill>
                  </a:tcPr>
                </a:tc>
                <a:tc>
                  <a:txBody>
                    <a:bodyPr/>
                    <a:lstStyle/>
                    <a:p>
                      <a:pPr algn="ctr">
                        <a:lnSpc>
                          <a:spcPct val="107000"/>
                        </a:lnSpc>
                        <a:spcAft>
                          <a:spcPts val="800"/>
                        </a:spcAft>
                      </a:pPr>
                      <a:r>
                        <a:rPr lang="fr-FR" sz="1200" dirty="0">
                          <a:solidFill>
                            <a:schemeClr val="tx1"/>
                          </a:solidFill>
                          <a:effectLst/>
                        </a:rPr>
                        <a:t>Japonais, danois, finlandais, </a:t>
                      </a:r>
                      <a:r>
                        <a:rPr lang="fr-FR" sz="1200" i="1" dirty="0">
                          <a:solidFill>
                            <a:schemeClr val="tx1"/>
                          </a:solidFill>
                          <a:effectLst/>
                          <a:highlight>
                            <a:srgbClr val="FFFF00"/>
                          </a:highlight>
                        </a:rPr>
                        <a:t>français</a:t>
                      </a:r>
                      <a:r>
                        <a:rPr lang="fr-FR" sz="1200" dirty="0">
                          <a:solidFill>
                            <a:schemeClr val="tx1"/>
                          </a:solidFill>
                          <a:effectLst/>
                        </a:rPr>
                        <a:t>, suédois</a:t>
                      </a:r>
                      <a:endPar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solidFill>
                      <a:schemeClr val="accent6">
                        <a:lumMod val="20000"/>
                        <a:lumOff val="80000"/>
                      </a:schemeClr>
                    </a:solidFill>
                  </a:tcPr>
                </a:tc>
                <a:extLst>
                  <a:ext uri="{0D108BD9-81ED-4DB2-BD59-A6C34878D82A}">
                    <a16:rowId xmlns:a16="http://schemas.microsoft.com/office/drawing/2014/main" val="1993643280"/>
                  </a:ext>
                </a:extLst>
              </a:tr>
              <a:tr h="147341">
                <a:tc>
                  <a:txBody>
                    <a:bodyPr/>
                    <a:lstStyle/>
                    <a:p>
                      <a:pPr>
                        <a:lnSpc>
                          <a:spcPct val="107000"/>
                        </a:lnSpc>
                        <a:spcAft>
                          <a:spcPts val="0"/>
                        </a:spcAft>
                      </a:pPr>
                      <a:r>
                        <a:rPr lang="fr-FR" sz="1200">
                          <a:solidFill>
                            <a:schemeClr val="tx1"/>
                          </a:solidFill>
                          <a:effectLst/>
                        </a:rPr>
                        <a:t>Gouvernement &amp; Société</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nchor="ctr">
                    <a:solidFill>
                      <a:schemeClr val="accent6">
                        <a:lumMod val="20000"/>
                        <a:lumOff val="80000"/>
                      </a:schemeClr>
                    </a:solidFill>
                  </a:tcPr>
                </a:tc>
                <a:tc>
                  <a:txBody>
                    <a:bodyPr/>
                    <a:lstStyle/>
                    <a:p>
                      <a:pPr algn="ctr">
                        <a:lnSpc>
                          <a:spcPct val="107000"/>
                        </a:lnSpc>
                        <a:spcAft>
                          <a:spcPts val="800"/>
                        </a:spcAft>
                      </a:pPr>
                      <a:r>
                        <a:rPr lang="fr-FR" sz="1200">
                          <a:solidFill>
                            <a:schemeClr val="tx1"/>
                          </a:solidFill>
                          <a:effectLst/>
                        </a:rPr>
                        <a:t>4</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nchor="b">
                    <a:solidFill>
                      <a:schemeClr val="accent6">
                        <a:lumMod val="20000"/>
                        <a:lumOff val="80000"/>
                      </a:schemeClr>
                    </a:solidFill>
                  </a:tcPr>
                </a:tc>
                <a:tc>
                  <a:txBody>
                    <a:bodyPr/>
                    <a:lstStyle/>
                    <a:p>
                      <a:pPr algn="ctr">
                        <a:lnSpc>
                          <a:spcPct val="107000"/>
                        </a:lnSpc>
                        <a:spcAft>
                          <a:spcPts val="800"/>
                        </a:spcAft>
                      </a:pPr>
                      <a:r>
                        <a:rPr lang="fr-FR" sz="1200" dirty="0">
                          <a:solidFill>
                            <a:schemeClr val="tx1"/>
                          </a:solidFill>
                          <a:effectLst/>
                        </a:rPr>
                        <a:t>Hindi, russe, hollandais, </a:t>
                      </a:r>
                      <a:r>
                        <a:rPr lang="fr-FR" sz="1200" i="1" dirty="0">
                          <a:solidFill>
                            <a:schemeClr val="tx1"/>
                          </a:solidFill>
                          <a:effectLst/>
                          <a:highlight>
                            <a:srgbClr val="FFFF00"/>
                          </a:highlight>
                        </a:rPr>
                        <a:t>français</a:t>
                      </a:r>
                      <a:r>
                        <a:rPr lang="fr-FR" sz="1200" dirty="0">
                          <a:solidFill>
                            <a:schemeClr val="tx1"/>
                          </a:solidFill>
                          <a:effectLst/>
                        </a:rPr>
                        <a:t>, italien</a:t>
                      </a:r>
                      <a:endPar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solidFill>
                      <a:schemeClr val="accent6">
                        <a:lumMod val="20000"/>
                        <a:lumOff val="80000"/>
                      </a:schemeClr>
                    </a:solidFill>
                  </a:tcPr>
                </a:tc>
                <a:extLst>
                  <a:ext uri="{0D108BD9-81ED-4DB2-BD59-A6C34878D82A}">
                    <a16:rowId xmlns:a16="http://schemas.microsoft.com/office/drawing/2014/main" val="335788850"/>
                  </a:ext>
                </a:extLst>
              </a:tr>
              <a:tr h="147341">
                <a:tc>
                  <a:txBody>
                    <a:bodyPr/>
                    <a:lstStyle/>
                    <a:p>
                      <a:pPr>
                        <a:lnSpc>
                          <a:spcPct val="107000"/>
                        </a:lnSpc>
                        <a:spcAft>
                          <a:spcPts val="0"/>
                        </a:spcAft>
                      </a:pPr>
                      <a:r>
                        <a:rPr lang="fr-FR" sz="1200">
                          <a:solidFill>
                            <a:schemeClr val="tx1"/>
                          </a:solidFill>
                          <a:effectLst/>
                        </a:rPr>
                        <a:t>Art et design</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nchor="ctr">
                    <a:solidFill>
                      <a:schemeClr val="accent6">
                        <a:lumMod val="20000"/>
                        <a:lumOff val="80000"/>
                      </a:schemeClr>
                    </a:solidFill>
                  </a:tcPr>
                </a:tc>
                <a:tc>
                  <a:txBody>
                    <a:bodyPr/>
                    <a:lstStyle/>
                    <a:p>
                      <a:pPr algn="ctr">
                        <a:lnSpc>
                          <a:spcPct val="107000"/>
                        </a:lnSpc>
                        <a:spcAft>
                          <a:spcPts val="800"/>
                        </a:spcAft>
                      </a:pPr>
                      <a:r>
                        <a:rPr lang="fr-FR" sz="1200">
                          <a:solidFill>
                            <a:schemeClr val="tx1"/>
                          </a:solidFill>
                          <a:effectLst/>
                        </a:rPr>
                        <a:t>3</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nchor="b">
                    <a:solidFill>
                      <a:schemeClr val="accent6">
                        <a:lumMod val="20000"/>
                        <a:lumOff val="80000"/>
                      </a:schemeClr>
                    </a:solidFill>
                  </a:tcPr>
                </a:tc>
                <a:tc>
                  <a:txBody>
                    <a:bodyPr/>
                    <a:lstStyle/>
                    <a:p>
                      <a:pPr algn="ctr">
                        <a:lnSpc>
                          <a:spcPct val="107000"/>
                        </a:lnSpc>
                        <a:spcAft>
                          <a:spcPts val="800"/>
                        </a:spcAft>
                      </a:pPr>
                      <a:r>
                        <a:rPr lang="fr-FR" sz="1200" dirty="0">
                          <a:solidFill>
                            <a:schemeClr val="tx1"/>
                          </a:solidFill>
                          <a:effectLst/>
                        </a:rPr>
                        <a:t>Allemand, italien, </a:t>
                      </a:r>
                      <a:r>
                        <a:rPr lang="fr-FR" sz="1200" b="1" dirty="0">
                          <a:solidFill>
                            <a:schemeClr val="tx1"/>
                          </a:solidFill>
                          <a:effectLst/>
                          <a:highlight>
                            <a:srgbClr val="FFFF00"/>
                          </a:highlight>
                        </a:rPr>
                        <a:t>français</a:t>
                      </a:r>
                      <a:r>
                        <a:rPr lang="fr-FR" sz="1200" dirty="0">
                          <a:solidFill>
                            <a:schemeClr val="tx1"/>
                          </a:solidFill>
                          <a:effectLst/>
                        </a:rPr>
                        <a:t>, anglais espagnol</a:t>
                      </a:r>
                      <a:endPar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solidFill>
                      <a:schemeClr val="accent6">
                        <a:lumMod val="20000"/>
                        <a:lumOff val="80000"/>
                      </a:schemeClr>
                    </a:solidFill>
                  </a:tcPr>
                </a:tc>
                <a:extLst>
                  <a:ext uri="{0D108BD9-81ED-4DB2-BD59-A6C34878D82A}">
                    <a16:rowId xmlns:a16="http://schemas.microsoft.com/office/drawing/2014/main" val="1025618882"/>
                  </a:ext>
                </a:extLst>
              </a:tr>
              <a:tr h="147341">
                <a:tc>
                  <a:txBody>
                    <a:bodyPr/>
                    <a:lstStyle/>
                    <a:p>
                      <a:pPr>
                        <a:lnSpc>
                          <a:spcPct val="107000"/>
                        </a:lnSpc>
                        <a:spcAft>
                          <a:spcPts val="0"/>
                        </a:spcAft>
                      </a:pPr>
                      <a:r>
                        <a:rPr lang="fr-FR" sz="1200">
                          <a:solidFill>
                            <a:schemeClr val="tx1"/>
                          </a:solidFill>
                          <a:effectLst/>
                        </a:rPr>
                        <a:t>Sports</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nchor="ctr">
                    <a:solidFill>
                      <a:schemeClr val="accent6">
                        <a:lumMod val="20000"/>
                        <a:lumOff val="80000"/>
                      </a:schemeClr>
                    </a:solidFill>
                  </a:tcPr>
                </a:tc>
                <a:tc>
                  <a:txBody>
                    <a:bodyPr/>
                    <a:lstStyle/>
                    <a:p>
                      <a:pPr algn="ctr">
                        <a:lnSpc>
                          <a:spcPct val="107000"/>
                        </a:lnSpc>
                        <a:spcAft>
                          <a:spcPts val="800"/>
                        </a:spcAft>
                      </a:pPr>
                      <a:r>
                        <a:rPr lang="fr-FR" sz="1200">
                          <a:solidFill>
                            <a:schemeClr val="tx1"/>
                          </a:solidFill>
                          <a:effectLst/>
                        </a:rPr>
                        <a:t>3</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nchor="b">
                    <a:solidFill>
                      <a:schemeClr val="accent6">
                        <a:lumMod val="20000"/>
                        <a:lumOff val="80000"/>
                      </a:schemeClr>
                    </a:solidFill>
                  </a:tcPr>
                </a:tc>
                <a:tc>
                  <a:txBody>
                    <a:bodyPr/>
                    <a:lstStyle/>
                    <a:p>
                      <a:pPr algn="ctr">
                        <a:lnSpc>
                          <a:spcPct val="107000"/>
                        </a:lnSpc>
                        <a:spcAft>
                          <a:spcPts val="800"/>
                        </a:spcAft>
                      </a:pPr>
                      <a:r>
                        <a:rPr lang="fr-FR" sz="1200" dirty="0">
                          <a:solidFill>
                            <a:schemeClr val="tx1"/>
                          </a:solidFill>
                          <a:effectLst/>
                        </a:rPr>
                        <a:t>Allemand, finlandais, </a:t>
                      </a:r>
                      <a:r>
                        <a:rPr lang="fr-FR" sz="1200" b="1" dirty="0">
                          <a:solidFill>
                            <a:schemeClr val="tx1"/>
                          </a:solidFill>
                          <a:effectLst/>
                          <a:highlight>
                            <a:srgbClr val="FFFF00"/>
                          </a:highlight>
                        </a:rPr>
                        <a:t>français</a:t>
                      </a:r>
                      <a:r>
                        <a:rPr lang="fr-FR" sz="1200" dirty="0">
                          <a:solidFill>
                            <a:schemeClr val="tx1"/>
                          </a:solidFill>
                          <a:effectLst/>
                        </a:rPr>
                        <a:t>, danois, hollandais</a:t>
                      </a:r>
                      <a:endPar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solidFill>
                      <a:schemeClr val="accent6">
                        <a:lumMod val="20000"/>
                        <a:lumOff val="80000"/>
                      </a:schemeClr>
                    </a:solidFill>
                  </a:tcPr>
                </a:tc>
                <a:extLst>
                  <a:ext uri="{0D108BD9-81ED-4DB2-BD59-A6C34878D82A}">
                    <a16:rowId xmlns:a16="http://schemas.microsoft.com/office/drawing/2014/main" val="1464685689"/>
                  </a:ext>
                </a:extLst>
              </a:tr>
              <a:tr h="147341">
                <a:tc>
                  <a:txBody>
                    <a:bodyPr/>
                    <a:lstStyle/>
                    <a:p>
                      <a:pPr>
                        <a:lnSpc>
                          <a:spcPct val="107000"/>
                        </a:lnSpc>
                        <a:spcAft>
                          <a:spcPts val="0"/>
                        </a:spcAft>
                      </a:pPr>
                      <a:r>
                        <a:rPr lang="fr-FR" sz="1200">
                          <a:solidFill>
                            <a:schemeClr val="tx1"/>
                          </a:solidFill>
                          <a:effectLst/>
                        </a:rPr>
                        <a:t>Nature</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nchor="ctr">
                    <a:solidFill>
                      <a:schemeClr val="accent6">
                        <a:lumMod val="20000"/>
                        <a:lumOff val="80000"/>
                      </a:schemeClr>
                    </a:solidFill>
                  </a:tcPr>
                </a:tc>
                <a:tc>
                  <a:txBody>
                    <a:bodyPr/>
                    <a:lstStyle/>
                    <a:p>
                      <a:pPr algn="ctr">
                        <a:lnSpc>
                          <a:spcPct val="107000"/>
                        </a:lnSpc>
                        <a:spcAft>
                          <a:spcPts val="800"/>
                        </a:spcAft>
                      </a:pPr>
                      <a:r>
                        <a:rPr lang="fr-FR" sz="1200">
                          <a:solidFill>
                            <a:schemeClr val="tx1"/>
                          </a:solidFill>
                          <a:effectLst/>
                        </a:rPr>
                        <a:t>3</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nchor="b">
                    <a:solidFill>
                      <a:schemeClr val="accent6">
                        <a:lumMod val="20000"/>
                        <a:lumOff val="80000"/>
                      </a:schemeClr>
                    </a:solidFill>
                  </a:tcPr>
                </a:tc>
                <a:tc>
                  <a:txBody>
                    <a:bodyPr/>
                    <a:lstStyle/>
                    <a:p>
                      <a:pPr algn="ctr">
                        <a:lnSpc>
                          <a:spcPct val="107000"/>
                        </a:lnSpc>
                        <a:spcAft>
                          <a:spcPts val="800"/>
                        </a:spcAft>
                      </a:pPr>
                      <a:r>
                        <a:rPr lang="fr-FR" sz="1200" dirty="0">
                          <a:solidFill>
                            <a:schemeClr val="tx1"/>
                          </a:solidFill>
                          <a:effectLst/>
                        </a:rPr>
                        <a:t>Anglais, norvégien, </a:t>
                      </a:r>
                      <a:r>
                        <a:rPr lang="fr-FR" sz="1200" b="1" dirty="0">
                          <a:solidFill>
                            <a:schemeClr val="tx1"/>
                          </a:solidFill>
                          <a:effectLst/>
                          <a:highlight>
                            <a:srgbClr val="FFFF00"/>
                          </a:highlight>
                        </a:rPr>
                        <a:t>français</a:t>
                      </a:r>
                      <a:r>
                        <a:rPr lang="fr-FR" sz="1200" dirty="0">
                          <a:solidFill>
                            <a:schemeClr val="tx1"/>
                          </a:solidFill>
                          <a:effectLst/>
                        </a:rPr>
                        <a:t>, espagnol, japonais</a:t>
                      </a:r>
                      <a:endPar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solidFill>
                      <a:schemeClr val="accent6">
                        <a:lumMod val="20000"/>
                        <a:lumOff val="80000"/>
                      </a:schemeClr>
                    </a:solidFill>
                  </a:tcPr>
                </a:tc>
                <a:extLst>
                  <a:ext uri="{0D108BD9-81ED-4DB2-BD59-A6C34878D82A}">
                    <a16:rowId xmlns:a16="http://schemas.microsoft.com/office/drawing/2014/main" val="572058599"/>
                  </a:ext>
                </a:extLst>
              </a:tr>
              <a:tr h="147341">
                <a:tc>
                  <a:txBody>
                    <a:bodyPr/>
                    <a:lstStyle/>
                    <a:p>
                      <a:pPr>
                        <a:lnSpc>
                          <a:spcPct val="107000"/>
                        </a:lnSpc>
                        <a:spcAft>
                          <a:spcPts val="0"/>
                        </a:spcAft>
                      </a:pPr>
                      <a:r>
                        <a:rPr lang="fr-FR" sz="1200">
                          <a:solidFill>
                            <a:schemeClr val="tx1"/>
                          </a:solidFill>
                          <a:effectLst/>
                        </a:rPr>
                        <a:t>Voyage et tourisme</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nchor="ctr">
                    <a:solidFill>
                      <a:schemeClr val="accent6">
                        <a:lumMod val="20000"/>
                        <a:lumOff val="80000"/>
                      </a:schemeClr>
                    </a:solidFill>
                  </a:tcPr>
                </a:tc>
                <a:tc>
                  <a:txBody>
                    <a:bodyPr/>
                    <a:lstStyle/>
                    <a:p>
                      <a:pPr algn="ctr">
                        <a:lnSpc>
                          <a:spcPct val="107000"/>
                        </a:lnSpc>
                        <a:spcAft>
                          <a:spcPts val="800"/>
                        </a:spcAft>
                      </a:pPr>
                      <a:r>
                        <a:rPr lang="fr-FR" sz="1200">
                          <a:solidFill>
                            <a:schemeClr val="tx1"/>
                          </a:solidFill>
                          <a:effectLst/>
                        </a:rPr>
                        <a:t>2</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nchor="b">
                    <a:solidFill>
                      <a:schemeClr val="accent6">
                        <a:lumMod val="20000"/>
                        <a:lumOff val="80000"/>
                      </a:schemeClr>
                    </a:solidFill>
                  </a:tcPr>
                </a:tc>
                <a:tc>
                  <a:txBody>
                    <a:bodyPr/>
                    <a:lstStyle/>
                    <a:p>
                      <a:pPr algn="ctr">
                        <a:lnSpc>
                          <a:spcPct val="107000"/>
                        </a:lnSpc>
                        <a:spcAft>
                          <a:spcPts val="800"/>
                        </a:spcAft>
                      </a:pPr>
                      <a:r>
                        <a:rPr lang="fr-FR" sz="1200" dirty="0">
                          <a:solidFill>
                            <a:schemeClr val="tx1"/>
                          </a:solidFill>
                          <a:effectLst/>
                        </a:rPr>
                        <a:t>Italien</a:t>
                      </a:r>
                      <a:r>
                        <a:rPr lang="fr-FR" sz="1200" b="1" dirty="0">
                          <a:solidFill>
                            <a:schemeClr val="tx1"/>
                          </a:solidFill>
                          <a:effectLst/>
                          <a:highlight>
                            <a:srgbClr val="FFFF00"/>
                          </a:highlight>
                        </a:rPr>
                        <a:t>, </a:t>
                      </a:r>
                      <a:r>
                        <a:rPr lang="fr-FR" sz="1200" b="1" dirty="0">
                          <a:solidFill>
                            <a:schemeClr val="tx1"/>
                          </a:solidFill>
                          <a:effectLst>
                            <a:outerShdw blurRad="38100" dist="38100" dir="2700000" algn="tl">
                              <a:srgbClr val="000000">
                                <a:alpha val="43137"/>
                              </a:srgbClr>
                            </a:outerShdw>
                          </a:effectLst>
                          <a:highlight>
                            <a:srgbClr val="FFFF00"/>
                          </a:highlight>
                        </a:rPr>
                        <a:t>français </a:t>
                      </a:r>
                      <a:r>
                        <a:rPr lang="fr-FR" sz="1200" dirty="0">
                          <a:solidFill>
                            <a:schemeClr val="tx1"/>
                          </a:solidFill>
                          <a:effectLst/>
                        </a:rPr>
                        <a:t>norvégien, allemand, coréen</a:t>
                      </a:r>
                      <a:endPar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solidFill>
                      <a:schemeClr val="accent6">
                        <a:lumMod val="20000"/>
                        <a:lumOff val="80000"/>
                      </a:schemeClr>
                    </a:solidFill>
                  </a:tcPr>
                </a:tc>
                <a:extLst>
                  <a:ext uri="{0D108BD9-81ED-4DB2-BD59-A6C34878D82A}">
                    <a16:rowId xmlns:a16="http://schemas.microsoft.com/office/drawing/2014/main" val="3519895359"/>
                  </a:ext>
                </a:extLst>
              </a:tr>
              <a:tr h="147341">
                <a:tc>
                  <a:txBody>
                    <a:bodyPr/>
                    <a:lstStyle/>
                    <a:p>
                      <a:pPr>
                        <a:lnSpc>
                          <a:spcPct val="107000"/>
                        </a:lnSpc>
                        <a:spcAft>
                          <a:spcPts val="0"/>
                        </a:spcAft>
                      </a:pPr>
                      <a:r>
                        <a:rPr lang="fr-FR" sz="1200">
                          <a:solidFill>
                            <a:schemeClr val="tx1"/>
                          </a:solidFill>
                          <a:effectLst/>
                        </a:rPr>
                        <a:t>Gastronomie</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nchor="ctr">
                    <a:solidFill>
                      <a:schemeClr val="accent6">
                        <a:lumMod val="20000"/>
                        <a:lumOff val="80000"/>
                      </a:schemeClr>
                    </a:solidFill>
                  </a:tcPr>
                </a:tc>
                <a:tc>
                  <a:txBody>
                    <a:bodyPr/>
                    <a:lstStyle/>
                    <a:p>
                      <a:pPr algn="ctr">
                        <a:lnSpc>
                          <a:spcPct val="107000"/>
                        </a:lnSpc>
                        <a:spcAft>
                          <a:spcPts val="800"/>
                        </a:spcAft>
                      </a:pPr>
                      <a:r>
                        <a:rPr lang="fr-FR" sz="1200">
                          <a:solidFill>
                            <a:schemeClr val="tx1"/>
                          </a:solidFill>
                          <a:effectLst/>
                        </a:rPr>
                        <a:t>2</a:t>
                      </a:r>
                      <a:endParaRPr lang="fr-F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nchor="b">
                    <a:solidFill>
                      <a:schemeClr val="accent6">
                        <a:lumMod val="20000"/>
                        <a:lumOff val="80000"/>
                      </a:schemeClr>
                    </a:solidFill>
                  </a:tcPr>
                </a:tc>
                <a:tc>
                  <a:txBody>
                    <a:bodyPr/>
                    <a:lstStyle/>
                    <a:p>
                      <a:pPr algn="ctr">
                        <a:lnSpc>
                          <a:spcPct val="107000"/>
                        </a:lnSpc>
                        <a:spcAft>
                          <a:spcPts val="800"/>
                        </a:spcAft>
                      </a:pPr>
                      <a:r>
                        <a:rPr lang="fr-FR" sz="1200" dirty="0">
                          <a:solidFill>
                            <a:schemeClr val="tx1"/>
                          </a:solidFill>
                          <a:effectLst/>
                        </a:rPr>
                        <a:t>Italien, </a:t>
                      </a:r>
                      <a:r>
                        <a:rPr lang="fr-FR" sz="1200" b="1" dirty="0">
                          <a:solidFill>
                            <a:schemeClr val="tx1"/>
                          </a:solidFill>
                          <a:effectLst>
                            <a:outerShdw blurRad="38100" dist="38100" dir="2700000" algn="tl">
                              <a:srgbClr val="000000">
                                <a:alpha val="43137"/>
                              </a:srgbClr>
                            </a:outerShdw>
                          </a:effectLst>
                          <a:highlight>
                            <a:srgbClr val="FFFF00"/>
                          </a:highlight>
                        </a:rPr>
                        <a:t>français</a:t>
                      </a:r>
                      <a:r>
                        <a:rPr lang="fr-FR" sz="1200" dirty="0">
                          <a:solidFill>
                            <a:schemeClr val="tx1"/>
                          </a:solidFill>
                          <a:effectLst/>
                        </a:rPr>
                        <a:t>, coréen, allemand, japonais</a:t>
                      </a:r>
                      <a:endPar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35" marR="30335" marT="0" marB="0">
                    <a:solidFill>
                      <a:schemeClr val="accent6">
                        <a:lumMod val="20000"/>
                        <a:lumOff val="80000"/>
                      </a:schemeClr>
                    </a:solidFill>
                  </a:tcPr>
                </a:tc>
                <a:extLst>
                  <a:ext uri="{0D108BD9-81ED-4DB2-BD59-A6C34878D82A}">
                    <a16:rowId xmlns:a16="http://schemas.microsoft.com/office/drawing/2014/main" val="310819165"/>
                  </a:ext>
                </a:extLst>
              </a:tr>
            </a:tbl>
          </a:graphicData>
        </a:graphic>
      </p:graphicFrame>
      <p:sp>
        <p:nvSpPr>
          <p:cNvPr id="3" name="ZoneTexte 2">
            <a:extLst>
              <a:ext uri="{FF2B5EF4-FFF2-40B4-BE49-F238E27FC236}">
                <a16:creationId xmlns:a16="http://schemas.microsoft.com/office/drawing/2014/main" id="{274969C3-4489-49EA-B9E2-9D676DA2621A}"/>
              </a:ext>
            </a:extLst>
          </p:cNvPr>
          <p:cNvSpPr txBox="1"/>
          <p:nvPr/>
        </p:nvSpPr>
        <p:spPr>
          <a:xfrm>
            <a:off x="6337189" y="314037"/>
            <a:ext cx="5384801" cy="4801314"/>
          </a:xfrm>
          <a:prstGeom prst="rect">
            <a:avLst/>
          </a:prstGeom>
          <a:solidFill>
            <a:schemeClr val="accent4">
              <a:lumMod val="20000"/>
              <a:lumOff val="80000"/>
            </a:schemeClr>
          </a:solidFill>
        </p:spPr>
        <p:txBody>
          <a:bodyPr wrap="square" rtlCol="0">
            <a:spAutoFit/>
          </a:bodyPr>
          <a:lstStyle/>
          <a:p>
            <a:r>
              <a:rPr lang="fr-FR" b="1" dirty="0"/>
              <a:t>Quelle est la valeur de la base de données?</a:t>
            </a:r>
            <a:r>
              <a:rPr lang="fr-FR" dirty="0"/>
              <a:t> Très haute,</a:t>
            </a:r>
          </a:p>
          <a:p>
            <a:r>
              <a:rPr lang="fr-FR" dirty="0"/>
              <a:t>couverture de plus de 80% des sites pour les pays </a:t>
            </a:r>
          </a:p>
          <a:p>
            <a:r>
              <a:rPr lang="fr-FR" dirty="0"/>
              <a:t>industrialisés.</a:t>
            </a:r>
          </a:p>
          <a:p>
            <a:endParaRPr lang="fr-FR" dirty="0"/>
          </a:p>
          <a:p>
            <a:r>
              <a:rPr lang="fr-FR" b="1" dirty="0"/>
              <a:t>Quelles et la fiabilité de l’attribution automatique des </a:t>
            </a:r>
          </a:p>
          <a:p>
            <a:r>
              <a:rPr lang="fr-FR" b="1" dirty="0"/>
              <a:t>thématiques par une AI du fournisseur?</a:t>
            </a:r>
            <a:r>
              <a:rPr lang="fr-FR" dirty="0"/>
              <a:t> Difficile de répondre pour cause de non transparence; cependant des tests manuels n’ont pas permis de découvrir des taux d’erreurs élevés.</a:t>
            </a:r>
          </a:p>
          <a:p>
            <a:endParaRPr lang="fr-FR" dirty="0"/>
          </a:p>
          <a:p>
            <a:r>
              <a:rPr lang="fr-FR" b="1" dirty="0"/>
              <a:t>Comment expliquer des notes aussi basses pour</a:t>
            </a:r>
          </a:p>
          <a:p>
            <a:r>
              <a:rPr lang="fr-FR" b="1" dirty="0"/>
              <a:t>« Éducation »?</a:t>
            </a:r>
            <a:r>
              <a:rPr lang="fr-FR" dirty="0"/>
              <a:t>  Centralisation relativement peu de sites.</a:t>
            </a:r>
          </a:p>
          <a:p>
            <a:endParaRPr lang="fr-FR" dirty="0"/>
          </a:p>
          <a:p>
            <a:r>
              <a:rPr lang="fr-FR" b="1" dirty="0"/>
              <a:t>Faut-il s’inquiéter d’un si mauvais classement pour</a:t>
            </a:r>
          </a:p>
          <a:p>
            <a:r>
              <a:rPr lang="fr-FR" b="1" dirty="0"/>
              <a:t>« Logiciels et données »? </a:t>
            </a:r>
            <a:r>
              <a:rPr lang="fr-FR" dirty="0"/>
              <a:t>Peut-être; cela mériterait en</a:t>
            </a:r>
          </a:p>
          <a:p>
            <a:r>
              <a:rPr lang="fr-FR" dirty="0"/>
              <a:t>tous cas des études plus ciblées.</a:t>
            </a:r>
          </a:p>
        </p:txBody>
      </p:sp>
      <p:sp>
        <p:nvSpPr>
          <p:cNvPr id="4" name="ZoneTexte 3">
            <a:extLst>
              <a:ext uri="{FF2B5EF4-FFF2-40B4-BE49-F238E27FC236}">
                <a16:creationId xmlns:a16="http://schemas.microsoft.com/office/drawing/2014/main" id="{A6E9D670-3B28-47A5-9262-430FFB66BFB8}"/>
              </a:ext>
            </a:extLst>
          </p:cNvPr>
          <p:cNvSpPr txBox="1"/>
          <p:nvPr/>
        </p:nvSpPr>
        <p:spPr>
          <a:xfrm>
            <a:off x="6337189" y="5310910"/>
            <a:ext cx="5651612" cy="1354217"/>
          </a:xfrm>
          <a:prstGeom prst="rect">
            <a:avLst/>
          </a:prstGeom>
          <a:solidFill>
            <a:schemeClr val="accent2">
              <a:lumMod val="20000"/>
              <a:lumOff val="80000"/>
            </a:schemeClr>
          </a:solidFill>
        </p:spPr>
        <p:txBody>
          <a:bodyPr wrap="none" rtlCol="0">
            <a:spAutoFit/>
          </a:bodyPr>
          <a:lstStyle/>
          <a:p>
            <a:r>
              <a:rPr lang="fr-FR" sz="1600" dirty="0"/>
              <a:t>Source : L’état de multilinguisme de la Toile, rapport </a:t>
            </a:r>
          </a:p>
          <a:p>
            <a:r>
              <a:rPr lang="fr-FR" sz="1600" dirty="0"/>
              <a:t>technique #3 : </a:t>
            </a:r>
            <a:r>
              <a:rPr lang="fr-FR" sz="1600" i="1" dirty="0"/>
              <a:t>Une caractérisation du Web francophone </a:t>
            </a:r>
          </a:p>
          <a:p>
            <a:r>
              <a:rPr lang="fr-FR" sz="1600" i="1" dirty="0"/>
              <a:t>à partir d’une série de paramètres, en comparaison </a:t>
            </a:r>
          </a:p>
          <a:p>
            <a:r>
              <a:rPr lang="fr-FR" sz="1600" i="1" dirty="0"/>
              <a:t>avec d’autres langues dominantes sur la Toil</a:t>
            </a:r>
            <a:r>
              <a:rPr lang="fr-FR" sz="1600" dirty="0"/>
              <a:t>e. 5/2025</a:t>
            </a:r>
          </a:p>
          <a:p>
            <a:r>
              <a:rPr lang="fr-FR" sz="1600" dirty="0">
                <a:hlinkClick r:id="rId2"/>
              </a:rPr>
              <a:t>https://obdilci.org/wp-content/uploads/2025/05/WebMulti3.pdf</a:t>
            </a:r>
            <a:r>
              <a:rPr lang="fr-FR" sz="1600" dirty="0"/>
              <a:t> </a:t>
            </a:r>
            <a:r>
              <a:rPr lang="fr-FR" dirty="0"/>
              <a:t> </a:t>
            </a:r>
          </a:p>
        </p:txBody>
      </p:sp>
      <p:sp>
        <p:nvSpPr>
          <p:cNvPr id="5" name="Rectangle 4">
            <a:extLst>
              <a:ext uri="{FF2B5EF4-FFF2-40B4-BE49-F238E27FC236}">
                <a16:creationId xmlns:a16="http://schemas.microsoft.com/office/drawing/2014/main" id="{DDDAA40D-1E8A-46B7-ACE5-B1BB2E9A7C42}"/>
              </a:ext>
            </a:extLst>
          </p:cNvPr>
          <p:cNvSpPr/>
          <p:nvPr/>
        </p:nvSpPr>
        <p:spPr>
          <a:xfrm>
            <a:off x="284812" y="129371"/>
            <a:ext cx="5360122" cy="369332"/>
          </a:xfrm>
          <a:prstGeom prst="rect">
            <a:avLst/>
          </a:prstGeom>
        </p:spPr>
        <p:txBody>
          <a:bodyPr wrap="none">
            <a:spAutoFit/>
          </a:bodyPr>
          <a:lstStyle/>
          <a:p>
            <a:r>
              <a:rPr lang="fr-FR" b="1" dirty="0"/>
              <a:t>SIGNATURE THÉMATIQUE DE LA TOILE FRANCOPHONE</a:t>
            </a:r>
          </a:p>
        </p:txBody>
      </p:sp>
    </p:spTree>
    <p:extLst>
      <p:ext uri="{BB962C8B-B14F-4D97-AF65-F5344CB8AC3E}">
        <p14:creationId xmlns:p14="http://schemas.microsoft.com/office/powerpoint/2010/main" val="2529753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908393B-4E99-4B3A-820A-DC0FC40DF91B}"/>
              </a:ext>
            </a:extLst>
          </p:cNvPr>
          <p:cNvSpPr txBox="1"/>
          <p:nvPr/>
        </p:nvSpPr>
        <p:spPr>
          <a:xfrm>
            <a:off x="4073236" y="308124"/>
            <a:ext cx="2794355" cy="369332"/>
          </a:xfrm>
          <a:prstGeom prst="rect">
            <a:avLst/>
          </a:prstGeom>
          <a:noFill/>
        </p:spPr>
        <p:txBody>
          <a:bodyPr wrap="none" rtlCol="0">
            <a:spAutoFit/>
          </a:bodyPr>
          <a:lstStyle/>
          <a:p>
            <a:r>
              <a:rPr lang="fr-FR" dirty="0"/>
              <a:t>FIN DE LA PREMIERE PARTIE</a:t>
            </a:r>
          </a:p>
        </p:txBody>
      </p:sp>
      <p:sp>
        <p:nvSpPr>
          <p:cNvPr id="3" name="AutoShape 2" descr="blob:https://web.whatsapp.com/2578fd58-5bfe-4c54-a131-5ecc0e81e216">
            <a:extLst>
              <a:ext uri="{FF2B5EF4-FFF2-40B4-BE49-F238E27FC236}">
                <a16:creationId xmlns:a16="http://schemas.microsoft.com/office/drawing/2014/main" id="{29747D1A-9690-464A-996C-ABC6E55B6E6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AutoShape 4" descr="blob:https://web.whatsapp.com/2578fd58-5bfe-4c54-a131-5ecc0e81e216">
            <a:extLst>
              <a:ext uri="{FF2B5EF4-FFF2-40B4-BE49-F238E27FC236}">
                <a16:creationId xmlns:a16="http://schemas.microsoft.com/office/drawing/2014/main" id="{1A746A53-4B9E-4480-A1B4-3B176D067B6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6" descr="blob:https://web.whatsapp.com/2578fd58-5bfe-4c54-a131-5ecc0e81e216">
            <a:extLst>
              <a:ext uri="{FF2B5EF4-FFF2-40B4-BE49-F238E27FC236}">
                <a16:creationId xmlns:a16="http://schemas.microsoft.com/office/drawing/2014/main" id="{DAB06AB0-A62D-49C2-BCAF-956B2F042FB5}"/>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7" name="Image 6">
            <a:extLst>
              <a:ext uri="{FF2B5EF4-FFF2-40B4-BE49-F238E27FC236}">
                <a16:creationId xmlns:a16="http://schemas.microsoft.com/office/drawing/2014/main" id="{F61DB84A-FE76-41FC-A0F8-54EA283096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8291" y="1163397"/>
            <a:ext cx="4271241" cy="5694988"/>
          </a:xfrm>
          <a:prstGeom prst="rect">
            <a:avLst/>
          </a:prstGeom>
        </p:spPr>
      </p:pic>
      <p:sp>
        <p:nvSpPr>
          <p:cNvPr id="8" name="ZoneTexte 7">
            <a:extLst>
              <a:ext uri="{FF2B5EF4-FFF2-40B4-BE49-F238E27FC236}">
                <a16:creationId xmlns:a16="http://schemas.microsoft.com/office/drawing/2014/main" id="{DBD2F660-CCD9-4DF3-B6EC-6385CE24A1CC}"/>
              </a:ext>
            </a:extLst>
          </p:cNvPr>
          <p:cNvSpPr txBox="1"/>
          <p:nvPr/>
        </p:nvSpPr>
        <p:spPr>
          <a:xfrm>
            <a:off x="6867590" y="5892800"/>
            <a:ext cx="1260409" cy="461665"/>
          </a:xfrm>
          <a:prstGeom prst="rect">
            <a:avLst/>
          </a:prstGeom>
          <a:noFill/>
        </p:spPr>
        <p:txBody>
          <a:bodyPr wrap="square" rtlCol="0">
            <a:spAutoFit/>
          </a:bodyPr>
          <a:lstStyle/>
          <a:p>
            <a:r>
              <a:rPr lang="fr-FR" sz="2400" b="1" dirty="0"/>
              <a:t>X </a:t>
            </a:r>
            <a:r>
              <a:rPr lang="fr-FR" sz="2000" b="1" dirty="0">
                <a:solidFill>
                  <a:schemeClr val="bg1"/>
                </a:solidFill>
              </a:rPr>
              <a:t>6</a:t>
            </a:r>
            <a:endParaRPr lang="fr-FR" sz="2400" b="1" dirty="0">
              <a:solidFill>
                <a:schemeClr val="bg1"/>
              </a:solidFill>
            </a:endParaRPr>
          </a:p>
        </p:txBody>
      </p:sp>
      <p:sp>
        <p:nvSpPr>
          <p:cNvPr id="9" name="ZoneTexte 8">
            <a:extLst>
              <a:ext uri="{FF2B5EF4-FFF2-40B4-BE49-F238E27FC236}">
                <a16:creationId xmlns:a16="http://schemas.microsoft.com/office/drawing/2014/main" id="{F97DE68F-98AF-4EB0-841B-80FE4EE2916C}"/>
              </a:ext>
            </a:extLst>
          </p:cNvPr>
          <p:cNvSpPr txBox="1"/>
          <p:nvPr/>
        </p:nvSpPr>
        <p:spPr>
          <a:xfrm>
            <a:off x="8007927" y="4137890"/>
            <a:ext cx="3705373" cy="646331"/>
          </a:xfrm>
          <a:prstGeom prst="rect">
            <a:avLst/>
          </a:prstGeom>
          <a:noFill/>
        </p:spPr>
        <p:txBody>
          <a:bodyPr wrap="none" rtlCol="0">
            <a:spAutoFit/>
          </a:bodyPr>
          <a:lstStyle/>
          <a:p>
            <a:r>
              <a:rPr lang="fr-FR" b="1" dirty="0"/>
              <a:t>Chapitre : Les langues dans l’Internet</a:t>
            </a:r>
            <a:endParaRPr lang="fr-FR" dirty="0"/>
          </a:p>
          <a:p>
            <a:endParaRPr lang="fr-FR" dirty="0"/>
          </a:p>
        </p:txBody>
      </p:sp>
    </p:spTree>
    <p:extLst>
      <p:ext uri="{BB962C8B-B14F-4D97-AF65-F5344CB8AC3E}">
        <p14:creationId xmlns:p14="http://schemas.microsoft.com/office/powerpoint/2010/main" val="3045120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3E7D25-CDA5-4536-BF1C-3F08C5329C37}"/>
              </a:ext>
            </a:extLst>
          </p:cNvPr>
          <p:cNvSpPr/>
          <p:nvPr/>
        </p:nvSpPr>
        <p:spPr>
          <a:xfrm>
            <a:off x="1644073" y="454998"/>
            <a:ext cx="8829963" cy="461665"/>
          </a:xfrm>
          <a:prstGeom prst="rect">
            <a:avLst/>
          </a:prstGeom>
        </p:spPr>
        <p:txBody>
          <a:bodyPr wrap="square">
            <a:spAutoFit/>
          </a:bodyPr>
          <a:lstStyle/>
          <a:p>
            <a:r>
              <a:rPr lang="fr-FR" sz="2400" b="1" dirty="0"/>
              <a:t>2) ENJEUX 2026 POUR LA DIVERSITÉ LINGUISTIQUE@NUMÉRIQUE</a:t>
            </a:r>
          </a:p>
        </p:txBody>
      </p:sp>
      <p:sp>
        <p:nvSpPr>
          <p:cNvPr id="3" name="ZoneTexte 2">
            <a:extLst>
              <a:ext uri="{FF2B5EF4-FFF2-40B4-BE49-F238E27FC236}">
                <a16:creationId xmlns:a16="http://schemas.microsoft.com/office/drawing/2014/main" id="{E6C9076D-971F-4048-B313-7C9BDDE39254}"/>
              </a:ext>
            </a:extLst>
          </p:cNvPr>
          <p:cNvSpPr txBox="1"/>
          <p:nvPr/>
        </p:nvSpPr>
        <p:spPr>
          <a:xfrm>
            <a:off x="720437" y="1948872"/>
            <a:ext cx="11194603" cy="1815882"/>
          </a:xfrm>
          <a:prstGeom prst="rect">
            <a:avLst/>
          </a:prstGeom>
          <a:noFill/>
        </p:spPr>
        <p:txBody>
          <a:bodyPr wrap="none" rtlCol="0">
            <a:spAutoFit/>
          </a:bodyPr>
          <a:lstStyle/>
          <a:p>
            <a:pPr marL="285750" indent="-285750">
              <a:buFont typeface="Arial" panose="020B0604020202020204" pitchFamily="34" charset="0"/>
              <a:buChar char="•"/>
            </a:pPr>
            <a:r>
              <a:rPr lang="fr-FR" sz="2800" dirty="0"/>
              <a:t>MECILDI : UN NOUVEL OUTIL  POUR EN FINIR AVEC LA MÉSINFORMATION</a:t>
            </a:r>
          </a:p>
          <a:p>
            <a:pPr marL="285750" indent="-285750">
              <a:buFont typeface="Arial" panose="020B0604020202020204" pitchFamily="34" charset="0"/>
              <a:buChar char="•"/>
            </a:pPr>
            <a:r>
              <a:rPr lang="fr-FR" sz="2800" dirty="0"/>
              <a:t>ÉTUDES SUR LE MULTILINGUISME DE LA TOILE</a:t>
            </a:r>
          </a:p>
          <a:p>
            <a:pPr marL="285750" indent="-285750">
              <a:buFont typeface="Arial" panose="020B0604020202020204" pitchFamily="34" charset="0"/>
              <a:buChar char="•"/>
            </a:pPr>
            <a:r>
              <a:rPr lang="fr-FR" sz="2800" dirty="0"/>
              <a:t>GOUVERNANCE INTERNET ET DIVERSITÉ LINGUISTIQUE</a:t>
            </a:r>
          </a:p>
          <a:p>
            <a:pPr marL="285750" indent="-285750">
              <a:buFont typeface="Arial" panose="020B0604020202020204" pitchFamily="34" charset="0"/>
              <a:buChar char="•"/>
            </a:pPr>
            <a:r>
              <a:rPr lang="fr-FR" sz="2800" dirty="0"/>
              <a:t>IA ET LANGUES</a:t>
            </a:r>
          </a:p>
        </p:txBody>
      </p:sp>
    </p:spTree>
    <p:extLst>
      <p:ext uri="{BB962C8B-B14F-4D97-AF65-F5344CB8AC3E}">
        <p14:creationId xmlns:p14="http://schemas.microsoft.com/office/powerpoint/2010/main" val="2573704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16CA56B-2879-4E29-97E6-7CE3960EF2FF}"/>
              </a:ext>
            </a:extLst>
          </p:cNvPr>
          <p:cNvSpPr txBox="1"/>
          <p:nvPr/>
        </p:nvSpPr>
        <p:spPr>
          <a:xfrm>
            <a:off x="2900218" y="434109"/>
            <a:ext cx="6819687" cy="461665"/>
          </a:xfrm>
          <a:prstGeom prst="rect">
            <a:avLst/>
          </a:prstGeom>
          <a:solidFill>
            <a:schemeClr val="accent2">
              <a:lumMod val="20000"/>
              <a:lumOff val="80000"/>
            </a:schemeClr>
          </a:solidFill>
        </p:spPr>
        <p:txBody>
          <a:bodyPr wrap="none" rtlCol="0">
            <a:spAutoFit/>
          </a:bodyPr>
          <a:lstStyle/>
          <a:p>
            <a:r>
              <a:rPr lang="fr-FR" sz="2400" b="1" dirty="0"/>
              <a:t>MECILDI</a:t>
            </a:r>
            <a:r>
              <a:rPr lang="fr-FR" sz="2400" dirty="0"/>
              <a:t> : </a:t>
            </a:r>
            <a:r>
              <a:rPr lang="fr-FR" sz="2400" b="1" dirty="0"/>
              <a:t>Mesure ciblée des langues dans l’Internet</a:t>
            </a:r>
            <a:r>
              <a:rPr lang="fr-FR" sz="2400" dirty="0"/>
              <a:t> </a:t>
            </a:r>
          </a:p>
        </p:txBody>
      </p:sp>
      <p:sp>
        <p:nvSpPr>
          <p:cNvPr id="3" name="ZoneTexte 2">
            <a:extLst>
              <a:ext uri="{FF2B5EF4-FFF2-40B4-BE49-F238E27FC236}">
                <a16:creationId xmlns:a16="http://schemas.microsoft.com/office/drawing/2014/main" id="{C950F899-CB20-4CCE-B17F-0A81667F1606}"/>
              </a:ext>
            </a:extLst>
          </p:cNvPr>
          <p:cNvSpPr txBox="1"/>
          <p:nvPr/>
        </p:nvSpPr>
        <p:spPr>
          <a:xfrm>
            <a:off x="210247" y="1228436"/>
            <a:ext cx="11529171" cy="5078313"/>
          </a:xfrm>
          <a:prstGeom prst="rect">
            <a:avLst/>
          </a:prstGeom>
          <a:noFill/>
        </p:spPr>
        <p:txBody>
          <a:bodyPr wrap="square" rtlCol="0">
            <a:spAutoFit/>
          </a:bodyPr>
          <a:lstStyle/>
          <a:p>
            <a:r>
              <a:rPr lang="fr-FR" b="1" dirty="0"/>
              <a:t>POURQUOI?</a:t>
            </a:r>
            <a:r>
              <a:rPr lang="fr-FR" dirty="0"/>
              <a:t> LES DÉMONSTRATIONS SCIENTIFIQUES ET UN MODÈLE SERIEUX NE SUFFISENT PAS CONTRE LA MÉSINFORMATION, IL FAUT TRAVAILLER SUR LE MÊME TERRAIN QUE LES SOURCES BIAISÉES ET EN PROFITER POUR DISPOSER D’UN NOUVEL OUTIL QUI OUVRE DE NOUVEAUX HORIZONS.</a:t>
            </a:r>
          </a:p>
          <a:p>
            <a:endParaRPr lang="fr-FR" dirty="0"/>
          </a:p>
          <a:p>
            <a:r>
              <a:rPr lang="fr-FR" b="1" dirty="0"/>
              <a:t>QUOI?</a:t>
            </a:r>
            <a:r>
              <a:rPr lang="fr-FR" dirty="0"/>
              <a:t> REPLIQUER LA METHODE « TRADITIONNELLE » MAIS EN PRENANT EN COMPTE LE MULTILINGUISME</a:t>
            </a:r>
          </a:p>
          <a:p>
            <a:r>
              <a:rPr lang="fr-FR" dirty="0"/>
              <a:t>ET EN L’ADAPTANT À UNE ONG AVEC DES MOYENS LIMITÉS (TECHNIQUES DES STATS VS. MOYENS INFORMATIQUES)</a:t>
            </a:r>
          </a:p>
          <a:p>
            <a:endParaRPr lang="fr-FR" dirty="0"/>
          </a:p>
          <a:p>
            <a:r>
              <a:rPr lang="fr-FR" b="1" dirty="0"/>
              <a:t>OBJECTIF 2025 : </a:t>
            </a:r>
            <a:r>
              <a:rPr lang="fr-FR" dirty="0"/>
              <a:t>PROJET AMBITIEUX ET COUTEUX (80K€, 50% programmation - 50% application)</a:t>
            </a:r>
          </a:p>
          <a:p>
            <a:r>
              <a:rPr lang="fr-FR" dirty="0"/>
              <a:t>DGLF 8K€  + OIF 36K€ + IILP36K€. </a:t>
            </a:r>
          </a:p>
          <a:p>
            <a:r>
              <a:rPr lang="fr-FR" dirty="0"/>
              <a:t>APPLICATIONS : </a:t>
            </a:r>
          </a:p>
          <a:p>
            <a:r>
              <a:rPr lang="fr-FR" dirty="0"/>
              <a:t>OIF: Cameroun, Haïti, Maroc, Madagascar, Liban, République Démocratique du Congo, Vietnam</a:t>
            </a:r>
          </a:p>
          <a:p>
            <a:r>
              <a:rPr lang="fr-FR" dirty="0"/>
              <a:t>DGLF: .alsace .</a:t>
            </a:r>
            <a:r>
              <a:rPr lang="fr-FR" dirty="0" err="1"/>
              <a:t>bzh</a:t>
            </a:r>
            <a:r>
              <a:rPr lang="fr-FR" dirty="0"/>
              <a:t> .</a:t>
            </a:r>
            <a:r>
              <a:rPr lang="fr-FR" dirty="0" err="1"/>
              <a:t>corsica</a:t>
            </a:r>
            <a:r>
              <a:rPr lang="fr-FR" dirty="0"/>
              <a:t> .gp .</a:t>
            </a:r>
            <a:r>
              <a:rPr lang="fr-FR" dirty="0" err="1"/>
              <a:t>mq</a:t>
            </a:r>
            <a:r>
              <a:rPr lang="fr-FR" dirty="0"/>
              <a:t> .</a:t>
            </a:r>
            <a:r>
              <a:rPr lang="fr-FR" dirty="0" err="1"/>
              <a:t>yt</a:t>
            </a:r>
            <a:r>
              <a:rPr lang="fr-FR" dirty="0"/>
              <a:t> .</a:t>
            </a:r>
            <a:r>
              <a:rPr lang="fr-FR" dirty="0" err="1"/>
              <a:t>nc</a:t>
            </a:r>
            <a:r>
              <a:rPr lang="fr-FR" dirty="0"/>
              <a:t> .eus .pf .</a:t>
            </a:r>
            <a:r>
              <a:rPr lang="fr-FR" dirty="0" err="1"/>
              <a:t>wf</a:t>
            </a:r>
            <a:endParaRPr lang="fr-FR" dirty="0"/>
          </a:p>
          <a:p>
            <a:r>
              <a:rPr lang="fr-FR" dirty="0"/>
              <a:t>SEUL LE BUDGET DGLF  A ÉTÉ OBTENU EN 2025 MAIS AVEC GRAND RETARD. </a:t>
            </a:r>
          </a:p>
          <a:p>
            <a:r>
              <a:rPr lang="fr-FR" dirty="0"/>
              <a:t>V1 MOINS AMBITIEUSE DÉCIDÉE 11/2025- (BUDGET  DGLF + AVANCES OBDILCI)</a:t>
            </a:r>
          </a:p>
          <a:p>
            <a:endParaRPr lang="fr-FR" dirty="0"/>
          </a:p>
          <a:p>
            <a:r>
              <a:rPr lang="fr-FR" b="1" dirty="0"/>
              <a:t>OBJECTIFS 2026 </a:t>
            </a:r>
          </a:p>
          <a:p>
            <a:r>
              <a:rPr lang="fr-FR" dirty="0"/>
              <a:t>V1 RÉSULTATS ATTENDUS EN MARS POUR TRANCO SEULEMENT</a:t>
            </a:r>
          </a:p>
          <a:p>
            <a:r>
              <a:rPr lang="fr-FR" dirty="0"/>
              <a:t>V2 EN SÉQUENCE SI BUDGET OIF OBTENU</a:t>
            </a:r>
          </a:p>
        </p:txBody>
      </p:sp>
    </p:spTree>
    <p:extLst>
      <p:ext uri="{BB962C8B-B14F-4D97-AF65-F5344CB8AC3E}">
        <p14:creationId xmlns:p14="http://schemas.microsoft.com/office/powerpoint/2010/main" val="2984030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FD9334-B4BF-402A-A7C4-8171ADAAAFCE}"/>
              </a:ext>
            </a:extLst>
          </p:cNvPr>
          <p:cNvSpPr/>
          <p:nvPr/>
        </p:nvSpPr>
        <p:spPr>
          <a:xfrm>
            <a:off x="5080173" y="609077"/>
            <a:ext cx="2320506" cy="966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PRE-ETUDES</a:t>
            </a:r>
          </a:p>
        </p:txBody>
      </p:sp>
      <p:sp>
        <p:nvSpPr>
          <p:cNvPr id="3" name="Rectangle 2">
            <a:extLst>
              <a:ext uri="{FF2B5EF4-FFF2-40B4-BE49-F238E27FC236}">
                <a16:creationId xmlns:a16="http://schemas.microsoft.com/office/drawing/2014/main" id="{95FAA14B-448E-48BA-A647-FFD847185A0C}"/>
              </a:ext>
            </a:extLst>
          </p:cNvPr>
          <p:cNvSpPr/>
          <p:nvPr/>
        </p:nvSpPr>
        <p:spPr>
          <a:xfrm>
            <a:off x="5080173" y="1910010"/>
            <a:ext cx="2320506" cy="966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DEVELOPPEN</a:t>
            </a:r>
          </a:p>
        </p:txBody>
      </p:sp>
      <p:sp>
        <p:nvSpPr>
          <p:cNvPr id="4" name="Rectangle 3">
            <a:extLst>
              <a:ext uri="{FF2B5EF4-FFF2-40B4-BE49-F238E27FC236}">
                <a16:creationId xmlns:a16="http://schemas.microsoft.com/office/drawing/2014/main" id="{FBA004F1-63B2-475F-9D8A-96EFC78199D9}"/>
              </a:ext>
            </a:extLst>
          </p:cNvPr>
          <p:cNvSpPr/>
          <p:nvPr/>
        </p:nvSpPr>
        <p:spPr>
          <a:xfrm>
            <a:off x="5142475" y="3247953"/>
            <a:ext cx="2320506" cy="966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TESTQ</a:t>
            </a:r>
          </a:p>
        </p:txBody>
      </p:sp>
      <p:sp>
        <p:nvSpPr>
          <p:cNvPr id="5" name="Rectangle 4">
            <a:extLst>
              <a:ext uri="{FF2B5EF4-FFF2-40B4-BE49-F238E27FC236}">
                <a16:creationId xmlns:a16="http://schemas.microsoft.com/office/drawing/2014/main" id="{357AB8FD-8069-4B3C-8E88-9BB2C27E2F44}"/>
              </a:ext>
            </a:extLst>
          </p:cNvPr>
          <p:cNvSpPr/>
          <p:nvPr/>
        </p:nvSpPr>
        <p:spPr>
          <a:xfrm>
            <a:off x="5263296" y="4809952"/>
            <a:ext cx="2320506" cy="966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V</a:t>
            </a:r>
          </a:p>
        </p:txBody>
      </p:sp>
      <p:sp>
        <p:nvSpPr>
          <p:cNvPr id="6" name="Rectangle : coins arrondis 5">
            <a:extLst>
              <a:ext uri="{FF2B5EF4-FFF2-40B4-BE49-F238E27FC236}">
                <a16:creationId xmlns:a16="http://schemas.microsoft.com/office/drawing/2014/main" id="{B5B77367-BE95-4C35-958A-55C27E84B79F}"/>
              </a:ext>
            </a:extLst>
          </p:cNvPr>
          <p:cNvSpPr/>
          <p:nvPr/>
        </p:nvSpPr>
        <p:spPr>
          <a:xfrm>
            <a:off x="9430328" y="2341852"/>
            <a:ext cx="1838036" cy="145010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 droite 6">
            <a:extLst>
              <a:ext uri="{FF2B5EF4-FFF2-40B4-BE49-F238E27FC236}">
                <a16:creationId xmlns:a16="http://schemas.microsoft.com/office/drawing/2014/main" id="{7F95C644-E3C6-48C9-9E8C-17D4ACD1C09B}"/>
              </a:ext>
            </a:extLst>
          </p:cNvPr>
          <p:cNvSpPr/>
          <p:nvPr/>
        </p:nvSpPr>
        <p:spPr>
          <a:xfrm>
            <a:off x="7915564" y="3066906"/>
            <a:ext cx="1274618" cy="3620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E0420C01-1F0C-4829-AB17-55404A6D128F}"/>
              </a:ext>
            </a:extLst>
          </p:cNvPr>
          <p:cNvSpPr txBox="1"/>
          <p:nvPr/>
        </p:nvSpPr>
        <p:spPr>
          <a:xfrm>
            <a:off x="5623719" y="674496"/>
            <a:ext cx="1542473" cy="646331"/>
          </a:xfrm>
          <a:prstGeom prst="rect">
            <a:avLst/>
          </a:prstGeom>
          <a:noFill/>
        </p:spPr>
        <p:txBody>
          <a:bodyPr wrap="square" rtlCol="0">
            <a:spAutoFit/>
          </a:bodyPr>
          <a:lstStyle/>
          <a:p>
            <a:pPr algn="ctr"/>
            <a:r>
              <a:rPr lang="fr-FR" b="1" dirty="0"/>
              <a:t>PRÉ-ÉTUDES LOGICIEL</a:t>
            </a:r>
          </a:p>
        </p:txBody>
      </p:sp>
      <p:sp>
        <p:nvSpPr>
          <p:cNvPr id="9" name="ZoneTexte 8">
            <a:extLst>
              <a:ext uri="{FF2B5EF4-FFF2-40B4-BE49-F238E27FC236}">
                <a16:creationId xmlns:a16="http://schemas.microsoft.com/office/drawing/2014/main" id="{CB5EA253-2566-4C4A-BCEB-444488F5E090}"/>
              </a:ext>
            </a:extLst>
          </p:cNvPr>
          <p:cNvSpPr txBox="1"/>
          <p:nvPr/>
        </p:nvSpPr>
        <p:spPr>
          <a:xfrm>
            <a:off x="5298917" y="2157186"/>
            <a:ext cx="1879810" cy="646331"/>
          </a:xfrm>
          <a:prstGeom prst="rect">
            <a:avLst/>
          </a:prstGeom>
          <a:noFill/>
        </p:spPr>
        <p:txBody>
          <a:bodyPr wrap="none" rtlCol="0">
            <a:spAutoFit/>
          </a:bodyPr>
          <a:lstStyle/>
          <a:p>
            <a:pPr algn="ctr"/>
            <a:r>
              <a:rPr lang="fr-FR" b="1" dirty="0"/>
              <a:t>DÉVELOPPEMENT</a:t>
            </a:r>
          </a:p>
          <a:p>
            <a:pPr algn="ctr"/>
            <a:r>
              <a:rPr lang="fr-FR" b="1" dirty="0"/>
              <a:t>LOGICIEL</a:t>
            </a:r>
          </a:p>
        </p:txBody>
      </p:sp>
      <p:sp>
        <p:nvSpPr>
          <p:cNvPr id="11" name="ZoneTexte 10">
            <a:extLst>
              <a:ext uri="{FF2B5EF4-FFF2-40B4-BE49-F238E27FC236}">
                <a16:creationId xmlns:a16="http://schemas.microsoft.com/office/drawing/2014/main" id="{76E77911-BCDB-445B-AD1E-5677AD32FA9F}"/>
              </a:ext>
            </a:extLst>
          </p:cNvPr>
          <p:cNvSpPr txBox="1"/>
          <p:nvPr/>
        </p:nvSpPr>
        <p:spPr>
          <a:xfrm>
            <a:off x="5521273" y="3440545"/>
            <a:ext cx="1640129" cy="369332"/>
          </a:xfrm>
          <a:prstGeom prst="rect">
            <a:avLst/>
          </a:prstGeom>
          <a:noFill/>
        </p:spPr>
        <p:txBody>
          <a:bodyPr wrap="none" rtlCol="0">
            <a:spAutoFit/>
          </a:bodyPr>
          <a:lstStyle/>
          <a:p>
            <a:r>
              <a:rPr lang="fr-FR" b="1" dirty="0"/>
              <a:t>TESTS LOGICIEL</a:t>
            </a:r>
          </a:p>
        </p:txBody>
      </p:sp>
      <p:sp>
        <p:nvSpPr>
          <p:cNvPr id="12" name="ZoneTexte 11">
            <a:extLst>
              <a:ext uri="{FF2B5EF4-FFF2-40B4-BE49-F238E27FC236}">
                <a16:creationId xmlns:a16="http://schemas.microsoft.com/office/drawing/2014/main" id="{495A1093-3AAB-4A79-AB2F-AE778086C3C8}"/>
              </a:ext>
            </a:extLst>
          </p:cNvPr>
          <p:cNvSpPr txBox="1"/>
          <p:nvPr/>
        </p:nvSpPr>
        <p:spPr>
          <a:xfrm>
            <a:off x="5571909" y="4969866"/>
            <a:ext cx="1404102" cy="646331"/>
          </a:xfrm>
          <a:prstGeom prst="rect">
            <a:avLst/>
          </a:prstGeom>
          <a:noFill/>
        </p:spPr>
        <p:txBody>
          <a:bodyPr wrap="none" rtlCol="0">
            <a:spAutoFit/>
          </a:bodyPr>
          <a:lstStyle/>
          <a:p>
            <a:pPr algn="ctr"/>
            <a:r>
              <a:rPr lang="fr-FR" b="1" dirty="0"/>
              <a:t>VALIDATION </a:t>
            </a:r>
          </a:p>
          <a:p>
            <a:pPr algn="ctr"/>
            <a:r>
              <a:rPr lang="fr-FR" b="1" dirty="0"/>
              <a:t>MÉTHODE</a:t>
            </a:r>
          </a:p>
        </p:txBody>
      </p:sp>
      <p:sp>
        <p:nvSpPr>
          <p:cNvPr id="13" name="ZoneTexte 12">
            <a:extLst>
              <a:ext uri="{FF2B5EF4-FFF2-40B4-BE49-F238E27FC236}">
                <a16:creationId xmlns:a16="http://schemas.microsoft.com/office/drawing/2014/main" id="{0C183A22-D5BD-4911-9AF7-B77802241D8F}"/>
              </a:ext>
            </a:extLst>
          </p:cNvPr>
          <p:cNvSpPr txBox="1"/>
          <p:nvPr/>
        </p:nvSpPr>
        <p:spPr>
          <a:xfrm>
            <a:off x="9679726" y="2743738"/>
            <a:ext cx="1455463" cy="646331"/>
          </a:xfrm>
          <a:prstGeom prst="rect">
            <a:avLst/>
          </a:prstGeom>
          <a:noFill/>
        </p:spPr>
        <p:txBody>
          <a:bodyPr wrap="none" rtlCol="0">
            <a:spAutoFit/>
          </a:bodyPr>
          <a:lstStyle/>
          <a:p>
            <a:pPr algn="ctr"/>
            <a:r>
              <a:rPr lang="fr-FR" b="1" dirty="0">
                <a:solidFill>
                  <a:schemeClr val="accent4">
                    <a:lumMod val="75000"/>
                  </a:schemeClr>
                </a:solidFill>
              </a:rPr>
              <a:t>APPLICATION</a:t>
            </a:r>
            <a:br>
              <a:rPr lang="fr-FR" b="1" dirty="0">
                <a:solidFill>
                  <a:schemeClr val="accent4">
                    <a:lumMod val="75000"/>
                  </a:schemeClr>
                </a:solidFill>
              </a:rPr>
            </a:br>
            <a:r>
              <a:rPr lang="fr-FR" b="1" dirty="0">
                <a:solidFill>
                  <a:schemeClr val="accent4">
                    <a:lumMod val="75000"/>
                  </a:schemeClr>
                </a:solidFill>
              </a:rPr>
              <a:t>MÉTHODE</a:t>
            </a:r>
          </a:p>
        </p:txBody>
      </p:sp>
      <p:sp>
        <p:nvSpPr>
          <p:cNvPr id="15" name="Flèche : bas 14">
            <a:extLst>
              <a:ext uri="{FF2B5EF4-FFF2-40B4-BE49-F238E27FC236}">
                <a16:creationId xmlns:a16="http://schemas.microsoft.com/office/drawing/2014/main" id="{2E4E3F4D-B236-43F0-87E4-39B982CFD243}"/>
              </a:ext>
            </a:extLst>
          </p:cNvPr>
          <p:cNvSpPr/>
          <p:nvPr/>
        </p:nvSpPr>
        <p:spPr>
          <a:xfrm>
            <a:off x="6054094" y="1586779"/>
            <a:ext cx="369455" cy="3620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6" name="Flèche : bas 15">
            <a:extLst>
              <a:ext uri="{FF2B5EF4-FFF2-40B4-BE49-F238E27FC236}">
                <a16:creationId xmlns:a16="http://schemas.microsoft.com/office/drawing/2014/main" id="{D4C573AB-688F-4BAE-A5E5-4834F8B0E408}"/>
              </a:ext>
            </a:extLst>
          </p:cNvPr>
          <p:cNvSpPr/>
          <p:nvPr/>
        </p:nvSpPr>
        <p:spPr>
          <a:xfrm>
            <a:off x="6054094" y="2885857"/>
            <a:ext cx="369455" cy="3620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7" name="Flèche : bas 16">
            <a:extLst>
              <a:ext uri="{FF2B5EF4-FFF2-40B4-BE49-F238E27FC236}">
                <a16:creationId xmlns:a16="http://schemas.microsoft.com/office/drawing/2014/main" id="{66E2CA07-6B8F-45AA-B6C8-10FD3CEF1E81}"/>
              </a:ext>
            </a:extLst>
          </p:cNvPr>
          <p:cNvSpPr/>
          <p:nvPr/>
        </p:nvSpPr>
        <p:spPr>
          <a:xfrm>
            <a:off x="6146799" y="4214111"/>
            <a:ext cx="369455" cy="5958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8" name="ZoneTexte 17">
            <a:extLst>
              <a:ext uri="{FF2B5EF4-FFF2-40B4-BE49-F238E27FC236}">
                <a16:creationId xmlns:a16="http://schemas.microsoft.com/office/drawing/2014/main" id="{00756342-8648-475C-BB92-2F2379A7BA3C}"/>
              </a:ext>
            </a:extLst>
          </p:cNvPr>
          <p:cNvSpPr txBox="1"/>
          <p:nvPr/>
        </p:nvSpPr>
        <p:spPr>
          <a:xfrm>
            <a:off x="120927" y="674496"/>
            <a:ext cx="4447692" cy="830997"/>
          </a:xfrm>
          <a:prstGeom prst="rect">
            <a:avLst/>
          </a:prstGeom>
          <a:noFill/>
        </p:spPr>
        <p:txBody>
          <a:bodyPr wrap="none" rtlCol="0">
            <a:spAutoFit/>
          </a:bodyPr>
          <a:lstStyle/>
          <a:p>
            <a:pPr marL="285750" indent="-285750">
              <a:buFont typeface="Arial" panose="020B0604020202020204" pitchFamily="34" charset="0"/>
              <a:buChar char="•"/>
            </a:pPr>
            <a:r>
              <a:rPr lang="fr-FR" sz="1600" dirty="0"/>
              <a:t>Création/analyse échantillon de travail 500 sites</a:t>
            </a:r>
          </a:p>
          <a:p>
            <a:pPr marL="285750" indent="-285750">
              <a:buFont typeface="Arial" panose="020B0604020202020204" pitchFamily="34" charset="0"/>
              <a:buChar char="•"/>
            </a:pPr>
            <a:r>
              <a:rPr lang="fr-FR" sz="1600" dirty="0"/>
              <a:t>Sélection algorithme détection des langues</a:t>
            </a:r>
          </a:p>
          <a:p>
            <a:pPr marL="285750" indent="-285750">
              <a:buFont typeface="Arial" panose="020B0604020202020204" pitchFamily="34" charset="0"/>
              <a:buChar char="•"/>
            </a:pPr>
            <a:r>
              <a:rPr lang="fr-FR" sz="1600" dirty="0"/>
              <a:t>Choix méthode prise en compte multilinguisme</a:t>
            </a:r>
          </a:p>
        </p:txBody>
      </p:sp>
      <p:sp>
        <p:nvSpPr>
          <p:cNvPr id="19" name="ZoneTexte 18">
            <a:extLst>
              <a:ext uri="{FF2B5EF4-FFF2-40B4-BE49-F238E27FC236}">
                <a16:creationId xmlns:a16="http://schemas.microsoft.com/office/drawing/2014/main" id="{D019150E-A359-44D7-946A-5798604DD5D1}"/>
              </a:ext>
            </a:extLst>
          </p:cNvPr>
          <p:cNvSpPr txBox="1"/>
          <p:nvPr/>
        </p:nvSpPr>
        <p:spPr>
          <a:xfrm>
            <a:off x="471282" y="4809952"/>
            <a:ext cx="4008149" cy="1569660"/>
          </a:xfrm>
          <a:prstGeom prst="rect">
            <a:avLst/>
          </a:prstGeom>
          <a:noFill/>
        </p:spPr>
        <p:txBody>
          <a:bodyPr wrap="none" rtlCol="0">
            <a:spAutoFit/>
          </a:bodyPr>
          <a:lstStyle/>
          <a:p>
            <a:pPr marL="285750" indent="-285750">
              <a:buFont typeface="Arial" panose="020B0604020202020204" pitchFamily="34" charset="0"/>
              <a:buChar char="•"/>
            </a:pPr>
            <a:r>
              <a:rPr lang="fr-FR" sz="1600" dirty="0"/>
              <a:t>TRANCO</a:t>
            </a:r>
          </a:p>
          <a:p>
            <a:pPr marL="285750" indent="-285750">
              <a:buFont typeface="Arial" panose="020B0604020202020204" pitchFamily="34" charset="0"/>
              <a:buChar char="•"/>
            </a:pPr>
            <a:r>
              <a:rPr lang="fr-FR" sz="1600" dirty="0"/>
              <a:t>Création 100 listes de 1000 sites au hasard</a:t>
            </a:r>
          </a:p>
          <a:p>
            <a:pPr marL="285750" indent="-285750">
              <a:buFont typeface="Arial" panose="020B0604020202020204" pitchFamily="34" charset="0"/>
              <a:buChar char="•"/>
            </a:pPr>
            <a:r>
              <a:rPr lang="fr-FR" sz="1600" dirty="0"/>
              <a:t>Mesures</a:t>
            </a:r>
          </a:p>
          <a:p>
            <a:pPr marL="285750" indent="-285750">
              <a:buFont typeface="Arial" panose="020B0604020202020204" pitchFamily="34" charset="0"/>
              <a:buChar char="•"/>
            </a:pPr>
            <a:r>
              <a:rPr lang="fr-FR" sz="1600" dirty="0"/>
              <a:t>Travail statistique</a:t>
            </a:r>
          </a:p>
          <a:p>
            <a:pPr marL="285750" indent="-285750">
              <a:buFont typeface="Arial" panose="020B0604020202020204" pitchFamily="34" charset="0"/>
              <a:buChar char="•"/>
            </a:pPr>
            <a:r>
              <a:rPr lang="fr-FR" sz="1600" dirty="0"/>
              <a:t>Analyse résultats</a:t>
            </a:r>
          </a:p>
          <a:p>
            <a:pPr marL="285750" indent="-285750">
              <a:buFont typeface="Arial" panose="020B0604020202020204" pitchFamily="34" charset="0"/>
              <a:buChar char="•"/>
            </a:pPr>
            <a:r>
              <a:rPr lang="fr-FR" sz="1600" dirty="0"/>
              <a:t>Publication</a:t>
            </a:r>
          </a:p>
        </p:txBody>
      </p:sp>
      <p:sp>
        <p:nvSpPr>
          <p:cNvPr id="20" name="ZoneTexte 19">
            <a:extLst>
              <a:ext uri="{FF2B5EF4-FFF2-40B4-BE49-F238E27FC236}">
                <a16:creationId xmlns:a16="http://schemas.microsoft.com/office/drawing/2014/main" id="{0CC2960D-DC6F-406D-B1EB-58410B7B13F6}"/>
              </a:ext>
            </a:extLst>
          </p:cNvPr>
          <p:cNvSpPr txBox="1"/>
          <p:nvPr/>
        </p:nvSpPr>
        <p:spPr>
          <a:xfrm>
            <a:off x="421973" y="3315533"/>
            <a:ext cx="4106765" cy="830997"/>
          </a:xfrm>
          <a:prstGeom prst="rect">
            <a:avLst/>
          </a:prstGeom>
          <a:noFill/>
        </p:spPr>
        <p:txBody>
          <a:bodyPr wrap="none" rtlCol="0">
            <a:spAutoFit/>
          </a:bodyPr>
          <a:lstStyle/>
          <a:p>
            <a:pPr marL="285750" indent="-285750">
              <a:buFont typeface="Arial" panose="020B0604020202020204" pitchFamily="34" charset="0"/>
              <a:buChar char="•"/>
            </a:pPr>
            <a:r>
              <a:rPr lang="fr-FR" sz="1600" dirty="0"/>
              <a:t>Tests informatique sur échantillon de travail</a:t>
            </a:r>
          </a:p>
          <a:p>
            <a:pPr marL="285750" indent="-285750">
              <a:buFont typeface="Arial" panose="020B0604020202020204" pitchFamily="34" charset="0"/>
              <a:buChar char="•"/>
            </a:pPr>
            <a:r>
              <a:rPr lang="fr-FR" sz="1600" dirty="0"/>
              <a:t>Vérification par comparaison</a:t>
            </a:r>
          </a:p>
          <a:p>
            <a:pPr marL="285750" indent="-285750">
              <a:buFont typeface="Arial" panose="020B0604020202020204" pitchFamily="34" charset="0"/>
              <a:buChar char="•"/>
            </a:pPr>
            <a:r>
              <a:rPr lang="fr-FR" sz="1600" dirty="0"/>
              <a:t>Mises au point</a:t>
            </a:r>
            <a:endParaRPr lang="fr-FR" dirty="0"/>
          </a:p>
        </p:txBody>
      </p:sp>
      <p:sp>
        <p:nvSpPr>
          <p:cNvPr id="21" name="ZoneTexte 20">
            <a:extLst>
              <a:ext uri="{FF2B5EF4-FFF2-40B4-BE49-F238E27FC236}">
                <a16:creationId xmlns:a16="http://schemas.microsoft.com/office/drawing/2014/main" id="{399C70AA-7910-4520-8F34-D211F11FB672}"/>
              </a:ext>
            </a:extLst>
          </p:cNvPr>
          <p:cNvSpPr txBox="1"/>
          <p:nvPr/>
        </p:nvSpPr>
        <p:spPr>
          <a:xfrm>
            <a:off x="7964433" y="4065547"/>
            <a:ext cx="4153766" cy="2092881"/>
          </a:xfrm>
          <a:prstGeom prst="rect">
            <a:avLst/>
          </a:prstGeom>
          <a:noFill/>
        </p:spPr>
        <p:txBody>
          <a:bodyPr wrap="none" rtlCol="0">
            <a:spAutoFit/>
          </a:bodyPr>
          <a:lstStyle/>
          <a:p>
            <a:pPr marL="285750" indent="-285750">
              <a:buFont typeface="Arial" panose="020B0604020202020204" pitchFamily="34" charset="0"/>
              <a:buChar char="•"/>
            </a:pPr>
            <a:r>
              <a:rPr lang="fr-FR" sz="1600" b="1" dirty="0">
                <a:solidFill>
                  <a:schemeClr val="accent4">
                    <a:lumMod val="75000"/>
                  </a:schemeClr>
                </a:solidFill>
              </a:rPr>
              <a:t>LISTE SPÉCIFIQUE DE PAYS</a:t>
            </a:r>
          </a:p>
          <a:p>
            <a:pPr marL="285750" indent="-285750">
              <a:buFont typeface="Arial" panose="020B0604020202020204" pitchFamily="34" charset="0"/>
              <a:buChar char="•"/>
            </a:pPr>
            <a:r>
              <a:rPr lang="fr-FR" sz="1600" b="1" dirty="0">
                <a:solidFill>
                  <a:schemeClr val="accent4">
                    <a:lumMod val="75000"/>
                  </a:schemeClr>
                </a:solidFill>
              </a:rPr>
              <a:t>Obtention des listes de sites </a:t>
            </a:r>
            <a:r>
              <a:rPr lang="fr-FR" sz="1600" b="1" dirty="0" err="1">
                <a:solidFill>
                  <a:schemeClr val="accent4">
                    <a:lumMod val="75000"/>
                  </a:schemeClr>
                </a:solidFill>
              </a:rPr>
              <a:t>ccTLD</a:t>
            </a:r>
            <a:r>
              <a:rPr lang="fr-FR" sz="1600" b="1" dirty="0">
                <a:solidFill>
                  <a:schemeClr val="accent4">
                    <a:lumMod val="75000"/>
                  </a:schemeClr>
                </a:solidFill>
              </a:rPr>
              <a:t> par pays</a:t>
            </a:r>
          </a:p>
          <a:p>
            <a:pPr marL="285750" indent="-285750">
              <a:buFont typeface="Arial" panose="020B0604020202020204" pitchFamily="34" charset="0"/>
              <a:buChar char="•"/>
            </a:pPr>
            <a:r>
              <a:rPr lang="fr-FR" sz="1600" b="1" dirty="0">
                <a:solidFill>
                  <a:schemeClr val="accent4">
                    <a:lumMod val="75000"/>
                  </a:schemeClr>
                </a:solidFill>
              </a:rPr>
              <a:t>Création 100 listes de 1000 sites au hasard</a:t>
            </a:r>
          </a:p>
          <a:p>
            <a:pPr marL="285750" indent="-285750">
              <a:buFont typeface="Arial" panose="020B0604020202020204" pitchFamily="34" charset="0"/>
              <a:buChar char="•"/>
            </a:pPr>
            <a:r>
              <a:rPr lang="fr-FR" sz="1600" b="1" dirty="0">
                <a:solidFill>
                  <a:schemeClr val="accent4">
                    <a:lumMod val="75000"/>
                  </a:schemeClr>
                </a:solidFill>
              </a:rPr>
              <a:t>Mesures</a:t>
            </a:r>
          </a:p>
          <a:p>
            <a:pPr marL="285750" indent="-285750">
              <a:buFont typeface="Arial" panose="020B0604020202020204" pitchFamily="34" charset="0"/>
              <a:buChar char="•"/>
            </a:pPr>
            <a:r>
              <a:rPr lang="fr-FR" sz="1600" b="1" dirty="0">
                <a:solidFill>
                  <a:schemeClr val="accent4">
                    <a:lumMod val="75000"/>
                  </a:schemeClr>
                </a:solidFill>
              </a:rPr>
              <a:t>Travail statistique</a:t>
            </a:r>
          </a:p>
          <a:p>
            <a:pPr marL="285750" indent="-285750">
              <a:buFont typeface="Arial" panose="020B0604020202020204" pitchFamily="34" charset="0"/>
              <a:buChar char="•"/>
            </a:pPr>
            <a:r>
              <a:rPr lang="fr-FR" sz="1600" b="1" dirty="0">
                <a:solidFill>
                  <a:schemeClr val="accent4">
                    <a:lumMod val="75000"/>
                  </a:schemeClr>
                </a:solidFill>
              </a:rPr>
              <a:t>Analyse résultats</a:t>
            </a:r>
          </a:p>
          <a:p>
            <a:pPr marL="285750" indent="-285750">
              <a:buFont typeface="Arial" panose="020B0604020202020204" pitchFamily="34" charset="0"/>
              <a:buChar char="•"/>
            </a:pPr>
            <a:r>
              <a:rPr lang="fr-FR" sz="1600" b="1" dirty="0">
                <a:solidFill>
                  <a:schemeClr val="accent4">
                    <a:lumMod val="75000"/>
                  </a:schemeClr>
                </a:solidFill>
              </a:rPr>
              <a:t>Rapport final</a:t>
            </a:r>
          </a:p>
          <a:p>
            <a:endParaRPr lang="fr-FR" dirty="0"/>
          </a:p>
        </p:txBody>
      </p:sp>
      <p:sp>
        <p:nvSpPr>
          <p:cNvPr id="23" name="ZoneTexte 22">
            <a:extLst>
              <a:ext uri="{FF2B5EF4-FFF2-40B4-BE49-F238E27FC236}">
                <a16:creationId xmlns:a16="http://schemas.microsoft.com/office/drawing/2014/main" id="{366B2B52-BE6A-4017-87B0-90214CF17B3A}"/>
              </a:ext>
            </a:extLst>
          </p:cNvPr>
          <p:cNvSpPr txBox="1"/>
          <p:nvPr/>
        </p:nvSpPr>
        <p:spPr>
          <a:xfrm>
            <a:off x="3149600" y="6456218"/>
            <a:ext cx="7919219" cy="369332"/>
          </a:xfrm>
          <a:prstGeom prst="rect">
            <a:avLst/>
          </a:prstGeom>
          <a:noFill/>
        </p:spPr>
        <p:txBody>
          <a:bodyPr wrap="none" rtlCol="0">
            <a:spAutoFit/>
          </a:bodyPr>
          <a:lstStyle/>
          <a:p>
            <a:r>
              <a:rPr lang="fr-FR" dirty="0"/>
              <a:t>PARTIE COMMUNE                                                                               </a:t>
            </a:r>
            <a:r>
              <a:rPr lang="fr-FR" b="1" dirty="0">
                <a:solidFill>
                  <a:schemeClr val="accent4">
                    <a:lumMod val="75000"/>
                  </a:schemeClr>
                </a:solidFill>
              </a:rPr>
              <a:t>PARTIE SPÉCIFIQUE</a:t>
            </a:r>
          </a:p>
        </p:txBody>
      </p:sp>
      <p:sp>
        <p:nvSpPr>
          <p:cNvPr id="24" name="ZoneTexte 23">
            <a:extLst>
              <a:ext uri="{FF2B5EF4-FFF2-40B4-BE49-F238E27FC236}">
                <a16:creationId xmlns:a16="http://schemas.microsoft.com/office/drawing/2014/main" id="{5668976D-F721-4113-B5D6-AE1282E9F53E}"/>
              </a:ext>
            </a:extLst>
          </p:cNvPr>
          <p:cNvSpPr txBox="1"/>
          <p:nvPr/>
        </p:nvSpPr>
        <p:spPr>
          <a:xfrm>
            <a:off x="8627477" y="240145"/>
            <a:ext cx="3244221" cy="369332"/>
          </a:xfrm>
          <a:prstGeom prst="rect">
            <a:avLst/>
          </a:prstGeom>
          <a:noFill/>
        </p:spPr>
        <p:txBody>
          <a:bodyPr wrap="none" rtlCol="0">
            <a:spAutoFit/>
          </a:bodyPr>
          <a:lstStyle/>
          <a:p>
            <a:r>
              <a:rPr lang="fr-FR" b="1" dirty="0">
                <a:effectLst>
                  <a:outerShdw blurRad="38100" dist="38100" dir="2700000" algn="tl">
                    <a:srgbClr val="000000">
                      <a:alpha val="43137"/>
                    </a:srgbClr>
                  </a:outerShdw>
                </a:effectLst>
              </a:rPr>
              <a:t>ARCHITECTURE PROJET MECILDI</a:t>
            </a:r>
          </a:p>
        </p:txBody>
      </p:sp>
    </p:spTree>
    <p:extLst>
      <p:ext uri="{BB962C8B-B14F-4D97-AF65-F5344CB8AC3E}">
        <p14:creationId xmlns:p14="http://schemas.microsoft.com/office/powerpoint/2010/main" val="141546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0BCC1C2-9530-44E4-A26D-2C30BAAEC12A}"/>
              </a:ext>
            </a:extLst>
          </p:cNvPr>
          <p:cNvSpPr txBox="1"/>
          <p:nvPr/>
        </p:nvSpPr>
        <p:spPr>
          <a:xfrm>
            <a:off x="911133" y="202648"/>
            <a:ext cx="9984785" cy="830997"/>
          </a:xfrm>
          <a:prstGeom prst="rect">
            <a:avLst/>
          </a:prstGeom>
          <a:noFill/>
        </p:spPr>
        <p:txBody>
          <a:bodyPr wrap="none" rtlCol="0">
            <a:spAutoFit/>
          </a:bodyPr>
          <a:lstStyle/>
          <a:p>
            <a:pPr algn="ctr"/>
            <a:r>
              <a:rPr lang="fr" sz="2400" b="1" dirty="0"/>
              <a:t>DERRIÈRE UN </a:t>
            </a:r>
            <a:r>
              <a:rPr lang="fr" sz="2400" b="1" dirty="0">
                <a:effectLst>
                  <a:outerShdw blurRad="38100" dist="38100" dir="2700000" algn="tl">
                    <a:srgbClr val="000000">
                      <a:alpha val="43137"/>
                    </a:srgbClr>
                  </a:outerShdw>
                </a:effectLst>
              </a:rPr>
              <a:t>BIAIS CHRONIQUE </a:t>
            </a:r>
            <a:r>
              <a:rPr lang="fr" sz="2400" b="1" dirty="0"/>
              <a:t>SUR LES DONNÉES LINGUISTIQUES EN LIGNE</a:t>
            </a:r>
          </a:p>
          <a:p>
            <a:pPr algn="ctr"/>
            <a:r>
              <a:rPr lang="fr-FR" sz="2400" b="1" dirty="0">
                <a:effectLst>
                  <a:outerShdw blurRad="38100" dist="38100" dir="2700000" algn="tl">
                    <a:srgbClr val="000000">
                      <a:alpha val="43137"/>
                    </a:srgbClr>
                  </a:outerShdw>
                </a:effectLst>
              </a:rPr>
              <a:t>UNE GESTION DÉFAILLANTE DU</a:t>
            </a:r>
            <a:r>
              <a:rPr lang="fr" sz="2400" b="1" dirty="0">
                <a:effectLst>
                  <a:outerShdw blurRad="38100" dist="38100" dir="2700000" algn="tl">
                    <a:srgbClr val="000000">
                      <a:alpha val="43137"/>
                    </a:srgbClr>
                  </a:outerShdw>
                </a:effectLst>
              </a:rPr>
              <a:t> MULTILINGUISME</a:t>
            </a:r>
          </a:p>
        </p:txBody>
      </p:sp>
      <p:sp>
        <p:nvSpPr>
          <p:cNvPr id="3" name="ZoneTexte 2">
            <a:extLst>
              <a:ext uri="{FF2B5EF4-FFF2-40B4-BE49-F238E27FC236}">
                <a16:creationId xmlns:a16="http://schemas.microsoft.com/office/drawing/2014/main" id="{863CE95B-4F9A-4A9C-BFEC-30CE244F3E8F}"/>
              </a:ext>
            </a:extLst>
          </p:cNvPr>
          <p:cNvSpPr txBox="1"/>
          <p:nvPr/>
        </p:nvSpPr>
        <p:spPr>
          <a:xfrm>
            <a:off x="641730" y="1452712"/>
            <a:ext cx="11527708" cy="646331"/>
          </a:xfrm>
          <a:prstGeom prst="rect">
            <a:avLst/>
          </a:prstGeom>
          <a:noFill/>
        </p:spPr>
        <p:txBody>
          <a:bodyPr wrap="none" rtlCol="0">
            <a:spAutoFit/>
          </a:bodyPr>
          <a:lstStyle/>
          <a:p>
            <a:r>
              <a:rPr lang="fr" dirty="0"/>
              <a:t>LES 2 PRINCIPALES SOURCES, LARGEMENT UTILISÉES ET CITÉES PAR WIKIPEDIA, STATISTA, DE NOMBREUSES PAGES WEB… </a:t>
            </a:r>
          </a:p>
          <a:p>
            <a:r>
              <a:rPr lang="fr" dirty="0"/>
              <a:t>ET LES CHERCHEURS, DEPUIS 2011</a:t>
            </a:r>
          </a:p>
        </p:txBody>
      </p:sp>
      <p:pic>
        <p:nvPicPr>
          <p:cNvPr id="4" name="Image 3">
            <a:extLst>
              <a:ext uri="{FF2B5EF4-FFF2-40B4-BE49-F238E27FC236}">
                <a16:creationId xmlns:a16="http://schemas.microsoft.com/office/drawing/2014/main" id="{28FA7612-2047-4BB2-9F77-19DFFEB293B6}"/>
              </a:ext>
            </a:extLst>
          </p:cNvPr>
          <p:cNvPicPr>
            <a:picLocks noChangeAspect="1"/>
          </p:cNvPicPr>
          <p:nvPr/>
        </p:nvPicPr>
        <p:blipFill>
          <a:blip r:embed="rId2"/>
          <a:stretch>
            <a:fillRect/>
          </a:stretch>
        </p:blipFill>
        <p:spPr>
          <a:xfrm>
            <a:off x="840509" y="2581507"/>
            <a:ext cx="5263376" cy="847493"/>
          </a:xfrm>
          <a:prstGeom prst="rect">
            <a:avLst/>
          </a:prstGeom>
        </p:spPr>
      </p:pic>
      <p:pic>
        <p:nvPicPr>
          <p:cNvPr id="1026" name="Picture 2" descr="W3Techs">
            <a:extLst>
              <a:ext uri="{FF2B5EF4-FFF2-40B4-BE49-F238E27FC236}">
                <a16:creationId xmlns:a16="http://schemas.microsoft.com/office/drawing/2014/main" id="{F5D4FFBF-3EFF-45D7-AAA1-4F03FC78D0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315" y="4373129"/>
            <a:ext cx="3706957" cy="1235652"/>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C7D0C546-2BE1-480E-AC79-63FE360052DA}"/>
              </a:ext>
            </a:extLst>
          </p:cNvPr>
          <p:cNvSpPr txBox="1"/>
          <p:nvPr/>
        </p:nvSpPr>
        <p:spPr>
          <a:xfrm>
            <a:off x="6511637" y="2820587"/>
            <a:ext cx="5610447" cy="369332"/>
          </a:xfrm>
          <a:prstGeom prst="rect">
            <a:avLst/>
          </a:prstGeom>
          <a:noFill/>
        </p:spPr>
        <p:txBody>
          <a:bodyPr wrap="none" rtlCol="0">
            <a:spAutoFit/>
          </a:bodyPr>
          <a:lstStyle/>
          <a:p>
            <a:r>
              <a:rPr lang="fr" b="1" dirty="0">
                <a:solidFill>
                  <a:schemeClr val="accent4">
                    <a:lumMod val="50000"/>
                  </a:schemeClr>
                </a:solidFill>
              </a:rPr>
              <a:t>LES 10 PREMIÈRES LANGUES EN TERMES D' </a:t>
            </a:r>
            <a:r>
              <a:rPr lang="fr" b="1" dirty="0">
                <a:solidFill>
                  <a:schemeClr val="accent4">
                    <a:lumMod val="50000"/>
                  </a:schemeClr>
                </a:solidFill>
                <a:effectLst>
                  <a:outerShdw blurRad="38100" dist="38100" dir="2700000" algn="tl">
                    <a:srgbClr val="000000">
                      <a:alpha val="43137"/>
                    </a:srgbClr>
                  </a:outerShdw>
                </a:effectLst>
              </a:rPr>
              <a:t>INTERNAUTES</a:t>
            </a:r>
          </a:p>
        </p:txBody>
      </p:sp>
      <p:sp>
        <p:nvSpPr>
          <p:cNvPr id="6" name="ZoneTexte 5">
            <a:extLst>
              <a:ext uri="{FF2B5EF4-FFF2-40B4-BE49-F238E27FC236}">
                <a16:creationId xmlns:a16="http://schemas.microsoft.com/office/drawing/2014/main" id="{9C68AB63-3C8A-44CC-A222-577C74FFE549}"/>
              </a:ext>
            </a:extLst>
          </p:cNvPr>
          <p:cNvSpPr txBox="1"/>
          <p:nvPr/>
        </p:nvSpPr>
        <p:spPr>
          <a:xfrm>
            <a:off x="5010546" y="4507346"/>
            <a:ext cx="6501139" cy="369332"/>
          </a:xfrm>
          <a:prstGeom prst="rect">
            <a:avLst/>
          </a:prstGeom>
          <a:noFill/>
        </p:spPr>
        <p:txBody>
          <a:bodyPr wrap="none" rtlCol="0">
            <a:spAutoFit/>
          </a:bodyPr>
          <a:lstStyle/>
          <a:p>
            <a:r>
              <a:rPr lang="fr" b="1" dirty="0">
                <a:solidFill>
                  <a:schemeClr val="accent4">
                    <a:lumMod val="50000"/>
                  </a:schemeClr>
                </a:solidFill>
              </a:rPr>
              <a:t>LES 42 LANGUES LES PLUS PRÉSENTES EN TERMES DE </a:t>
            </a:r>
            <a:r>
              <a:rPr lang="fr" b="1" dirty="0">
                <a:solidFill>
                  <a:schemeClr val="accent4">
                    <a:lumMod val="50000"/>
                  </a:schemeClr>
                </a:solidFill>
                <a:effectLst>
                  <a:outerShdw blurRad="38100" dist="38100" dir="2700000" algn="tl">
                    <a:srgbClr val="000000">
                      <a:alpha val="43137"/>
                    </a:srgbClr>
                  </a:outerShdw>
                </a:effectLst>
              </a:rPr>
              <a:t>CONTENUS WEB</a:t>
            </a:r>
          </a:p>
        </p:txBody>
      </p:sp>
    </p:spTree>
    <p:extLst>
      <p:ext uri="{BB962C8B-B14F-4D97-AF65-F5344CB8AC3E}">
        <p14:creationId xmlns:p14="http://schemas.microsoft.com/office/powerpoint/2010/main" val="3243091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áfico 7">
            <a:extLst>
              <a:ext uri="{FF2B5EF4-FFF2-40B4-BE49-F238E27FC236}">
                <a16:creationId xmlns:a16="http://schemas.microsoft.com/office/drawing/2014/main" id="{31DE7BA7-B305-424B-A74B-4C7214E468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99593" y="234188"/>
            <a:ext cx="3992814" cy="1707299"/>
          </a:xfrm>
          <a:prstGeom prst="rect">
            <a:avLst/>
          </a:prstGeom>
        </p:spPr>
      </p:pic>
      <p:sp>
        <p:nvSpPr>
          <p:cNvPr id="3" name="ZoneTexte 2">
            <a:extLst>
              <a:ext uri="{FF2B5EF4-FFF2-40B4-BE49-F238E27FC236}">
                <a16:creationId xmlns:a16="http://schemas.microsoft.com/office/drawing/2014/main" id="{1CC89E69-19AB-4761-9851-40936D56DED4}"/>
              </a:ext>
            </a:extLst>
          </p:cNvPr>
          <p:cNvSpPr txBox="1"/>
          <p:nvPr/>
        </p:nvSpPr>
        <p:spPr>
          <a:xfrm>
            <a:off x="240145" y="2623127"/>
            <a:ext cx="11313803" cy="3416320"/>
          </a:xfrm>
          <a:prstGeom prst="rect">
            <a:avLst/>
          </a:prstGeom>
          <a:noFill/>
        </p:spPr>
        <p:txBody>
          <a:bodyPr wrap="none" rtlCol="0">
            <a:spAutoFit/>
          </a:bodyPr>
          <a:lstStyle/>
          <a:p>
            <a:r>
              <a:rPr lang="fr-FR" dirty="0"/>
              <a:t>ONG FRANCAISE DEPUIS 2021, </a:t>
            </a:r>
          </a:p>
          <a:p>
            <a:r>
              <a:rPr lang="fr-FR" dirty="0"/>
              <a:t>RELÈVE D’UN PROJET DE </a:t>
            </a:r>
            <a:r>
              <a:rPr lang="fr-FR" b="1" dirty="0"/>
              <a:t>L’ASSOCIATION RÉSEAUX &amp; DÉVELOPPEMENT (FUNREDES)</a:t>
            </a:r>
          </a:p>
          <a:p>
            <a:r>
              <a:rPr lang="fr-FR" dirty="0"/>
              <a:t>ONG INTERNATIONALE QUI A TRAVAILLÉ SUR LE THÈME DE LA DIVERSITÉ LINGUISTIQUE DANS L’INTERNET </a:t>
            </a:r>
            <a:r>
              <a:rPr lang="fr-FR" b="1" u="sng" dirty="0"/>
              <a:t>DEPUIS 1998</a:t>
            </a:r>
            <a:r>
              <a:rPr lang="fr-FR" dirty="0"/>
              <a:t>,</a:t>
            </a:r>
          </a:p>
          <a:p>
            <a:r>
              <a:rPr lang="fr-FR" dirty="0"/>
              <a:t>AVEC UN SOUTIEN HISTORIQUE ET ACTUEL DE L’OIF.</a:t>
            </a:r>
          </a:p>
          <a:p>
            <a:endParaRPr lang="fr-FR" b="1" dirty="0"/>
          </a:p>
          <a:p>
            <a:r>
              <a:rPr lang="fr-FR" b="1" dirty="0"/>
              <a:t>ORIENTATION ORIGINALE : </a:t>
            </a:r>
          </a:p>
          <a:p>
            <a:pPr marL="285750" indent="-285750">
              <a:buFont typeface="Arial" panose="020B0604020202020204" pitchFamily="34" charset="0"/>
              <a:buChar char="•"/>
            </a:pPr>
            <a:r>
              <a:rPr lang="fr-FR" dirty="0"/>
              <a:t>FABRICATION D’</a:t>
            </a:r>
            <a:r>
              <a:rPr lang="fr-FR" b="1" dirty="0"/>
              <a:t>INDICATEURS</a:t>
            </a:r>
            <a:r>
              <a:rPr lang="fr-FR" dirty="0"/>
              <a:t> AVEC CRITÈRE SCIENTIFIQUE</a:t>
            </a:r>
          </a:p>
          <a:p>
            <a:pPr marL="285750" indent="-285750">
              <a:buFont typeface="Arial" panose="020B0604020202020204" pitchFamily="34" charset="0"/>
              <a:buChar char="•"/>
            </a:pPr>
            <a:r>
              <a:rPr lang="fr-FR" dirty="0"/>
              <a:t>LUTTE CONTRE LES </a:t>
            </a:r>
            <a:r>
              <a:rPr lang="fr-FR" b="1" dirty="0"/>
              <a:t>BIAIS </a:t>
            </a:r>
            <a:r>
              <a:rPr lang="fr-FR" dirty="0"/>
              <a:t>EXTRÊMEMENT PRÉSENTS DANS UN CHAMP DESERTÉ PAR LA SCIENCE</a:t>
            </a:r>
          </a:p>
          <a:p>
            <a:pPr marL="285750" indent="-285750">
              <a:buFont typeface="Arial" panose="020B0604020202020204" pitchFamily="34" charset="0"/>
              <a:buChar char="•"/>
            </a:pPr>
            <a:r>
              <a:rPr lang="fr-FR" dirty="0"/>
              <a:t>LAISSÉ AUX ENTREPRISES DE MARKETING AVEC UN BIAIS CHRONIQUE ET VIOLENT DE SURÉVALUATION </a:t>
            </a:r>
          </a:p>
          <a:p>
            <a:r>
              <a:rPr lang="fr-FR" dirty="0"/>
              <a:t>      DE LA PLACE DE L’ANGLAIS.</a:t>
            </a:r>
          </a:p>
          <a:p>
            <a:pPr marL="285750" indent="-285750">
              <a:buFont typeface="Arial" panose="020B0604020202020204" pitchFamily="34" charset="0"/>
              <a:buChar char="•"/>
            </a:pPr>
            <a:r>
              <a:rPr lang="fr-FR" dirty="0"/>
              <a:t>INFORMER LES </a:t>
            </a:r>
            <a:r>
              <a:rPr lang="fr-FR" b="1" dirty="0"/>
              <a:t>POLITIQUES PUBLIQUES </a:t>
            </a:r>
            <a:r>
              <a:rPr lang="fr-FR" dirty="0"/>
              <a:t>AVEC DES DONNÉES FIABLES, DU DIAGNOSTIC A LA MESURE D’IMPACT</a:t>
            </a:r>
          </a:p>
          <a:p>
            <a:endParaRPr lang="fr-FR" dirty="0"/>
          </a:p>
        </p:txBody>
      </p:sp>
      <p:pic>
        <p:nvPicPr>
          <p:cNvPr id="5124" name="Picture 4" descr="https://funredes.org/images/logo.gif">
            <a:extLst>
              <a:ext uri="{FF2B5EF4-FFF2-40B4-BE49-F238E27FC236}">
                <a16:creationId xmlns:a16="http://schemas.microsoft.com/office/drawing/2014/main" id="{BF1FE438-3630-4CCD-87DB-59166383E1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0500" y="1941487"/>
            <a:ext cx="1752600"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800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8A8564C-C5B5-42CF-BA8C-6DE401124118}"/>
              </a:ext>
            </a:extLst>
          </p:cNvPr>
          <p:cNvSpPr txBox="1"/>
          <p:nvPr/>
        </p:nvSpPr>
        <p:spPr>
          <a:xfrm>
            <a:off x="2133102" y="202648"/>
            <a:ext cx="7540847" cy="646331"/>
          </a:xfrm>
          <a:prstGeom prst="rect">
            <a:avLst/>
          </a:prstGeom>
          <a:noFill/>
        </p:spPr>
        <p:txBody>
          <a:bodyPr wrap="none" rtlCol="0">
            <a:spAutoFit/>
          </a:bodyPr>
          <a:lstStyle/>
          <a:p>
            <a:pPr algn="ctr"/>
            <a:r>
              <a:rPr lang="fr" b="1" dirty="0"/>
              <a:t>DERRIÈRE UN </a:t>
            </a:r>
            <a:r>
              <a:rPr lang="fr" b="1" dirty="0">
                <a:effectLst>
                  <a:outerShdw blurRad="38100" dist="38100" dir="2700000" algn="tl">
                    <a:srgbClr val="000000">
                      <a:alpha val="43137"/>
                    </a:srgbClr>
                  </a:outerShdw>
                </a:effectLst>
              </a:rPr>
              <a:t>BIAIS CHRONIQUE </a:t>
            </a:r>
            <a:r>
              <a:rPr lang="fr" b="1" dirty="0"/>
              <a:t>SUR LES DONNÉES LINGUISTIQUES EN LIGNE</a:t>
            </a:r>
          </a:p>
          <a:p>
            <a:pPr algn="ctr"/>
            <a:r>
              <a:rPr lang="fr-FR" b="1" dirty="0">
                <a:effectLst>
                  <a:outerShdw blurRad="38100" dist="38100" dir="2700000" algn="tl">
                    <a:srgbClr val="000000">
                      <a:alpha val="43137"/>
                    </a:srgbClr>
                  </a:outerShdw>
                </a:effectLst>
              </a:rPr>
              <a:t>DES </a:t>
            </a:r>
            <a:r>
              <a:rPr lang="fr" b="1" dirty="0">
                <a:effectLst>
                  <a:outerShdw blurRad="38100" dist="38100" dir="2700000" algn="tl">
                    <a:srgbClr val="000000">
                      <a:alpha val="43137"/>
                    </a:srgbClr>
                  </a:outerShdw>
                </a:effectLst>
              </a:rPr>
              <a:t>IDÉES FAUSSES SUR LE MULTIL</a:t>
            </a:r>
            <a:r>
              <a:rPr lang="fr-FR" b="1" dirty="0">
                <a:effectLst>
                  <a:outerShdw blurRad="38100" dist="38100" dir="2700000" algn="tl">
                    <a:srgbClr val="000000">
                      <a:alpha val="43137"/>
                    </a:srgbClr>
                  </a:outerShdw>
                </a:effectLst>
              </a:rPr>
              <a:t>I</a:t>
            </a:r>
            <a:r>
              <a:rPr lang="fr" b="1" dirty="0">
                <a:effectLst>
                  <a:outerShdw blurRad="38100" dist="38100" dir="2700000" algn="tl">
                    <a:srgbClr val="000000">
                      <a:alpha val="43137"/>
                    </a:srgbClr>
                  </a:outerShdw>
                </a:effectLst>
              </a:rPr>
              <a:t>NGUISME</a:t>
            </a:r>
          </a:p>
        </p:txBody>
      </p:sp>
      <p:pic>
        <p:nvPicPr>
          <p:cNvPr id="4" name="Image 3">
            <a:extLst>
              <a:ext uri="{FF2B5EF4-FFF2-40B4-BE49-F238E27FC236}">
                <a16:creationId xmlns:a16="http://schemas.microsoft.com/office/drawing/2014/main" id="{28051E16-40BC-4F4D-A206-5418EA3CEAA3}"/>
              </a:ext>
            </a:extLst>
          </p:cNvPr>
          <p:cNvPicPr>
            <a:picLocks noChangeAspect="1"/>
          </p:cNvPicPr>
          <p:nvPr/>
        </p:nvPicPr>
        <p:blipFill>
          <a:blip r:embed="rId2"/>
          <a:stretch>
            <a:fillRect/>
          </a:stretch>
        </p:blipFill>
        <p:spPr>
          <a:xfrm>
            <a:off x="0" y="1003762"/>
            <a:ext cx="13793637" cy="6858000"/>
          </a:xfrm>
          <a:prstGeom prst="rect">
            <a:avLst/>
          </a:prstGeom>
        </p:spPr>
      </p:pic>
      <p:sp>
        <p:nvSpPr>
          <p:cNvPr id="5" name="ZoneTexte 4">
            <a:extLst>
              <a:ext uri="{FF2B5EF4-FFF2-40B4-BE49-F238E27FC236}">
                <a16:creationId xmlns:a16="http://schemas.microsoft.com/office/drawing/2014/main" id="{B7DFF7DC-170F-471E-873F-EF5A6E8C93AF}"/>
              </a:ext>
            </a:extLst>
          </p:cNvPr>
          <p:cNvSpPr txBox="1"/>
          <p:nvPr/>
        </p:nvSpPr>
        <p:spPr>
          <a:xfrm>
            <a:off x="3346882" y="1340527"/>
            <a:ext cx="2718758" cy="369332"/>
          </a:xfrm>
          <a:prstGeom prst="rect">
            <a:avLst/>
          </a:prstGeom>
          <a:noFill/>
        </p:spPr>
        <p:txBody>
          <a:bodyPr wrap="none" rtlCol="0">
            <a:spAutoFit/>
          </a:bodyPr>
          <a:lstStyle/>
          <a:p>
            <a:r>
              <a:rPr lang="fr" b="1" dirty="0">
                <a:highlight>
                  <a:srgbClr val="FFFF00"/>
                </a:highlight>
              </a:rPr>
              <a:t>STATISTIQUES MOND</a:t>
            </a:r>
            <a:r>
              <a:rPr lang="fr-FR" b="1" dirty="0">
                <a:highlight>
                  <a:srgbClr val="FFFF00"/>
                </a:highlight>
              </a:rPr>
              <a:t>IALES</a:t>
            </a:r>
            <a:endParaRPr lang="fr" b="1" dirty="0">
              <a:highlight>
                <a:srgbClr val="FFFF00"/>
              </a:highlight>
            </a:endParaRPr>
          </a:p>
        </p:txBody>
      </p:sp>
      <p:sp>
        <p:nvSpPr>
          <p:cNvPr id="7" name="Ellipse 6">
            <a:extLst>
              <a:ext uri="{FF2B5EF4-FFF2-40B4-BE49-F238E27FC236}">
                <a16:creationId xmlns:a16="http://schemas.microsoft.com/office/drawing/2014/main" id="{93F231BB-99F4-423C-BD00-D26F3A2D3959}"/>
              </a:ext>
            </a:extLst>
          </p:cNvPr>
          <p:cNvSpPr/>
          <p:nvPr/>
        </p:nvSpPr>
        <p:spPr>
          <a:xfrm>
            <a:off x="3674861" y="6149802"/>
            <a:ext cx="1757779" cy="369332"/>
          </a:xfrm>
          <a:prstGeom prst="ellipse">
            <a:avLst/>
          </a:prstGeom>
          <a:solidFill>
            <a:srgbClr val="FF0000">
              <a:alpha val="48000"/>
            </a:srgbClr>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53975" cmpd="sng">
                <a:solidFill>
                  <a:srgbClr val="FF0000"/>
                </a:solidFill>
              </a:ln>
              <a:solidFill>
                <a:schemeClr val="lt1">
                  <a:alpha val="42000"/>
                </a:schemeClr>
              </a:solidFill>
            </a:endParaRPr>
          </a:p>
        </p:txBody>
      </p:sp>
      <p:sp>
        <p:nvSpPr>
          <p:cNvPr id="8" name="Ellipse 7">
            <a:extLst>
              <a:ext uri="{FF2B5EF4-FFF2-40B4-BE49-F238E27FC236}">
                <a16:creationId xmlns:a16="http://schemas.microsoft.com/office/drawing/2014/main" id="{38E42B24-BD13-401D-93C9-B49440B87F34}"/>
              </a:ext>
            </a:extLst>
          </p:cNvPr>
          <p:cNvSpPr/>
          <p:nvPr/>
        </p:nvSpPr>
        <p:spPr>
          <a:xfrm>
            <a:off x="8063345" y="4869761"/>
            <a:ext cx="1173019" cy="274894"/>
          </a:xfrm>
          <a:prstGeom prst="ellipse">
            <a:avLst/>
          </a:prstGeom>
          <a:solidFill>
            <a:srgbClr val="FF0000">
              <a:alpha val="48000"/>
            </a:srgbClr>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53975" cmpd="sng">
                <a:solidFill>
                  <a:srgbClr val="FF0000"/>
                </a:solidFill>
              </a:ln>
              <a:solidFill>
                <a:schemeClr val="lt1">
                  <a:alpha val="42000"/>
                </a:schemeClr>
              </a:solidFill>
            </a:endParaRPr>
          </a:p>
        </p:txBody>
      </p:sp>
    </p:spTree>
    <p:extLst>
      <p:ext uri="{BB962C8B-B14F-4D97-AF65-F5344CB8AC3E}">
        <p14:creationId xmlns:p14="http://schemas.microsoft.com/office/powerpoint/2010/main" val="3938704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0BCC1C2-9530-44E4-A26D-2C30BAAEC12A}"/>
              </a:ext>
            </a:extLst>
          </p:cNvPr>
          <p:cNvSpPr txBox="1"/>
          <p:nvPr/>
        </p:nvSpPr>
        <p:spPr>
          <a:xfrm>
            <a:off x="2133102" y="202648"/>
            <a:ext cx="7540847" cy="646331"/>
          </a:xfrm>
          <a:prstGeom prst="rect">
            <a:avLst/>
          </a:prstGeom>
          <a:noFill/>
        </p:spPr>
        <p:txBody>
          <a:bodyPr wrap="none" rtlCol="0">
            <a:spAutoFit/>
          </a:bodyPr>
          <a:lstStyle/>
          <a:p>
            <a:pPr algn="ctr"/>
            <a:r>
              <a:rPr lang="fr" b="1" dirty="0"/>
              <a:t>DERRIÈRE UN </a:t>
            </a:r>
            <a:r>
              <a:rPr lang="fr" b="1" dirty="0">
                <a:effectLst>
                  <a:outerShdw blurRad="38100" dist="38100" dir="2700000" algn="tl">
                    <a:srgbClr val="000000">
                      <a:alpha val="43137"/>
                    </a:srgbClr>
                  </a:outerShdw>
                </a:effectLst>
              </a:rPr>
              <a:t>BIAIS CHRONIQUE </a:t>
            </a:r>
            <a:r>
              <a:rPr lang="fr" b="1" dirty="0"/>
              <a:t>SUR LES DONNÉES LINGUISTIQUES EN LIGNE</a:t>
            </a:r>
          </a:p>
          <a:p>
            <a:pPr algn="ctr"/>
            <a:r>
              <a:rPr lang="fr-FR" b="1" dirty="0">
                <a:effectLst>
                  <a:outerShdw blurRad="38100" dist="38100" dir="2700000" algn="tl">
                    <a:srgbClr val="000000">
                      <a:alpha val="43137"/>
                    </a:srgbClr>
                  </a:outerShdw>
                </a:effectLst>
              </a:rPr>
              <a:t>DES </a:t>
            </a:r>
            <a:r>
              <a:rPr lang="fr" b="1" dirty="0">
                <a:effectLst>
                  <a:outerShdw blurRad="38100" dist="38100" dir="2700000" algn="tl">
                    <a:srgbClr val="000000">
                      <a:alpha val="43137"/>
                    </a:srgbClr>
                  </a:outerShdw>
                </a:effectLst>
              </a:rPr>
              <a:t>IDÉES FAUSSES SUR LE MULTIL</a:t>
            </a:r>
            <a:r>
              <a:rPr lang="fr-FR" b="1" dirty="0">
                <a:effectLst>
                  <a:outerShdw blurRad="38100" dist="38100" dir="2700000" algn="tl">
                    <a:srgbClr val="000000">
                      <a:alpha val="43137"/>
                    </a:srgbClr>
                  </a:outerShdw>
                </a:effectLst>
              </a:rPr>
              <a:t>I</a:t>
            </a:r>
            <a:r>
              <a:rPr lang="fr" b="1" dirty="0">
                <a:effectLst>
                  <a:outerShdw blurRad="38100" dist="38100" dir="2700000" algn="tl">
                    <a:srgbClr val="000000">
                      <a:alpha val="43137"/>
                    </a:srgbClr>
                  </a:outerShdw>
                </a:effectLst>
              </a:rPr>
              <a:t>NGUISME</a:t>
            </a:r>
            <a:endParaRPr lang="fr-FR" b="1" dirty="0"/>
          </a:p>
        </p:txBody>
      </p:sp>
      <p:pic>
        <p:nvPicPr>
          <p:cNvPr id="3" name="Image 2">
            <a:extLst>
              <a:ext uri="{FF2B5EF4-FFF2-40B4-BE49-F238E27FC236}">
                <a16:creationId xmlns:a16="http://schemas.microsoft.com/office/drawing/2014/main" id="{FE8D807E-CAF3-470B-8A2D-CCC433DDDD28}"/>
              </a:ext>
            </a:extLst>
          </p:cNvPr>
          <p:cNvPicPr>
            <a:picLocks noChangeAspect="1"/>
          </p:cNvPicPr>
          <p:nvPr/>
        </p:nvPicPr>
        <p:blipFill>
          <a:blip r:embed="rId2"/>
          <a:stretch>
            <a:fillRect/>
          </a:stretch>
        </p:blipFill>
        <p:spPr>
          <a:xfrm>
            <a:off x="193963" y="1190336"/>
            <a:ext cx="10289309" cy="5787736"/>
          </a:xfrm>
          <a:prstGeom prst="rect">
            <a:avLst/>
          </a:prstGeom>
        </p:spPr>
      </p:pic>
      <p:sp>
        <p:nvSpPr>
          <p:cNvPr id="4" name="Ellipse 3">
            <a:extLst>
              <a:ext uri="{FF2B5EF4-FFF2-40B4-BE49-F238E27FC236}">
                <a16:creationId xmlns:a16="http://schemas.microsoft.com/office/drawing/2014/main" id="{74FBB406-AB52-439E-8158-B71499CC8154}"/>
              </a:ext>
            </a:extLst>
          </p:cNvPr>
          <p:cNvSpPr/>
          <p:nvPr/>
        </p:nvSpPr>
        <p:spPr>
          <a:xfrm>
            <a:off x="5024581" y="6407726"/>
            <a:ext cx="1459345" cy="346364"/>
          </a:xfrm>
          <a:prstGeom prst="ellipse">
            <a:avLst/>
          </a:prstGeom>
          <a:solidFill>
            <a:srgbClr val="FF0000">
              <a:alpha val="1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a:extLst>
              <a:ext uri="{FF2B5EF4-FFF2-40B4-BE49-F238E27FC236}">
                <a16:creationId xmlns:a16="http://schemas.microsoft.com/office/drawing/2014/main" id="{0F7D1B2B-9FF6-4A37-9107-2C9C697B21AF}"/>
              </a:ext>
            </a:extLst>
          </p:cNvPr>
          <p:cNvSpPr/>
          <p:nvPr/>
        </p:nvSpPr>
        <p:spPr>
          <a:xfrm>
            <a:off x="4853708" y="3452667"/>
            <a:ext cx="3265056" cy="346364"/>
          </a:xfrm>
          <a:prstGeom prst="ellipse">
            <a:avLst/>
          </a:prstGeom>
          <a:solidFill>
            <a:srgbClr val="FF0000">
              <a:alpha val="1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3483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DB8291B9-803E-43A3-9178-99EBBE442BD7}"/>
              </a:ext>
            </a:extLst>
          </p:cNvPr>
          <p:cNvPicPr>
            <a:picLocks noChangeAspect="1"/>
          </p:cNvPicPr>
          <p:nvPr/>
        </p:nvPicPr>
        <p:blipFill>
          <a:blip r:embed="rId2"/>
          <a:stretch>
            <a:fillRect/>
          </a:stretch>
        </p:blipFill>
        <p:spPr>
          <a:xfrm>
            <a:off x="0" y="868218"/>
            <a:ext cx="12192000" cy="5989782"/>
          </a:xfrm>
          <a:prstGeom prst="rect">
            <a:avLst/>
          </a:prstGeom>
        </p:spPr>
      </p:pic>
      <p:sp>
        <p:nvSpPr>
          <p:cNvPr id="3" name="ZoneTexte 2">
            <a:extLst>
              <a:ext uri="{FF2B5EF4-FFF2-40B4-BE49-F238E27FC236}">
                <a16:creationId xmlns:a16="http://schemas.microsoft.com/office/drawing/2014/main" id="{5B3DE9FC-D3CA-4C9D-9467-D36417DB3EF9}"/>
              </a:ext>
            </a:extLst>
          </p:cNvPr>
          <p:cNvSpPr txBox="1"/>
          <p:nvPr/>
        </p:nvSpPr>
        <p:spPr>
          <a:xfrm>
            <a:off x="2133102" y="202648"/>
            <a:ext cx="7540847" cy="646331"/>
          </a:xfrm>
          <a:prstGeom prst="rect">
            <a:avLst/>
          </a:prstGeom>
          <a:noFill/>
        </p:spPr>
        <p:txBody>
          <a:bodyPr wrap="none" rtlCol="0">
            <a:spAutoFit/>
          </a:bodyPr>
          <a:lstStyle/>
          <a:p>
            <a:pPr algn="ctr"/>
            <a:r>
              <a:rPr lang="fr" b="1" dirty="0"/>
              <a:t>DERRIÈRE UN </a:t>
            </a:r>
            <a:r>
              <a:rPr lang="fr" b="1" dirty="0">
                <a:effectLst>
                  <a:outerShdw blurRad="38100" dist="38100" dir="2700000" algn="tl">
                    <a:srgbClr val="000000">
                      <a:alpha val="43137"/>
                    </a:srgbClr>
                  </a:outerShdw>
                </a:effectLst>
              </a:rPr>
              <a:t>BIAIS CHRONIQUE </a:t>
            </a:r>
            <a:r>
              <a:rPr lang="fr" b="1" dirty="0"/>
              <a:t>SUR LES DONNÉES LINGUISTIQUES EN LIGNE</a:t>
            </a:r>
          </a:p>
          <a:p>
            <a:pPr algn="ctr"/>
            <a:r>
              <a:rPr lang="fr" b="1" dirty="0">
                <a:effectLst>
                  <a:outerShdw blurRad="38100" dist="38100" dir="2700000" algn="tl">
                    <a:srgbClr val="000000">
                      <a:alpha val="43137"/>
                    </a:srgbClr>
                  </a:outerShdw>
                </a:effectLst>
              </a:rPr>
              <a:t>IDÉES FAUSSES SUR LE MULTIL</a:t>
            </a:r>
            <a:r>
              <a:rPr lang="fr-FR" b="1" dirty="0">
                <a:effectLst>
                  <a:outerShdw blurRad="38100" dist="38100" dir="2700000" algn="tl">
                    <a:srgbClr val="000000">
                      <a:alpha val="43137"/>
                    </a:srgbClr>
                  </a:outerShdw>
                </a:effectLst>
              </a:rPr>
              <a:t>I</a:t>
            </a:r>
            <a:r>
              <a:rPr lang="fr" b="1" dirty="0">
                <a:effectLst>
                  <a:outerShdw blurRad="38100" dist="38100" dir="2700000" algn="tl">
                    <a:srgbClr val="000000">
                      <a:alpha val="43137"/>
                    </a:srgbClr>
                  </a:outerShdw>
                </a:effectLst>
              </a:rPr>
              <a:t>NGUISME</a:t>
            </a:r>
            <a:endParaRPr lang="fr-FR" b="1" dirty="0"/>
          </a:p>
        </p:txBody>
      </p:sp>
      <p:sp>
        <p:nvSpPr>
          <p:cNvPr id="4" name="Ellipse 3">
            <a:extLst>
              <a:ext uri="{FF2B5EF4-FFF2-40B4-BE49-F238E27FC236}">
                <a16:creationId xmlns:a16="http://schemas.microsoft.com/office/drawing/2014/main" id="{8BDE73DF-4305-4C2A-809A-EBA2B3229DD9}"/>
              </a:ext>
            </a:extLst>
          </p:cNvPr>
          <p:cNvSpPr/>
          <p:nvPr/>
        </p:nvSpPr>
        <p:spPr>
          <a:xfrm>
            <a:off x="1727199" y="3537528"/>
            <a:ext cx="9578109" cy="258618"/>
          </a:xfrm>
          <a:prstGeom prst="ellipse">
            <a:avLst/>
          </a:prstGeom>
          <a:solidFill>
            <a:srgbClr val="FF0000">
              <a:alpha val="26000"/>
            </a:srgbClr>
          </a:solidFill>
          <a:ln>
            <a:solidFill>
              <a:srgbClr val="FF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a:extLst>
              <a:ext uri="{FF2B5EF4-FFF2-40B4-BE49-F238E27FC236}">
                <a16:creationId xmlns:a16="http://schemas.microsoft.com/office/drawing/2014/main" id="{9A299409-8422-4BB2-AF1C-3965A1CBADF3}"/>
              </a:ext>
            </a:extLst>
          </p:cNvPr>
          <p:cNvSpPr/>
          <p:nvPr/>
        </p:nvSpPr>
        <p:spPr>
          <a:xfrm>
            <a:off x="1888836" y="6119092"/>
            <a:ext cx="9578109" cy="258618"/>
          </a:xfrm>
          <a:prstGeom prst="ellipse">
            <a:avLst/>
          </a:prstGeom>
          <a:solidFill>
            <a:srgbClr val="FF0000">
              <a:alpha val="26000"/>
            </a:srgbClr>
          </a:solidFill>
          <a:ln>
            <a:solidFill>
              <a:srgbClr val="FF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7460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2C195D2-0F62-4DAC-B1AC-676A9B34E0A1}"/>
              </a:ext>
            </a:extLst>
          </p:cNvPr>
          <p:cNvSpPr txBox="1"/>
          <p:nvPr/>
        </p:nvSpPr>
        <p:spPr>
          <a:xfrm>
            <a:off x="3006265" y="202648"/>
            <a:ext cx="5794535" cy="954107"/>
          </a:xfrm>
          <a:prstGeom prst="rect">
            <a:avLst/>
          </a:prstGeom>
          <a:noFill/>
        </p:spPr>
        <p:txBody>
          <a:bodyPr wrap="none" rtlCol="0">
            <a:spAutoFit/>
          </a:bodyPr>
          <a:lstStyle/>
          <a:p>
            <a:pPr algn="ctr"/>
            <a:r>
              <a:rPr lang="fr-FR" sz="2800" b="1" dirty="0">
                <a:effectLst>
                  <a:outerShdw blurRad="38100" dist="38100" dir="2700000" algn="tl">
                    <a:srgbClr val="000000">
                      <a:alpha val="43137"/>
                    </a:srgbClr>
                  </a:outerShdw>
                </a:effectLst>
              </a:rPr>
              <a:t>W3TECHS LA SOURCE LA PLUS CITÉE…</a:t>
            </a:r>
          </a:p>
          <a:p>
            <a:pPr algn="ctr"/>
            <a:r>
              <a:rPr lang="fr-FR" sz="2800" b="1" dirty="0">
                <a:effectLst>
                  <a:outerShdw blurRad="38100" dist="38100" dir="2700000" algn="tl">
                    <a:srgbClr val="000000">
                      <a:alpha val="43137"/>
                    </a:srgbClr>
                  </a:outerShdw>
                </a:effectLst>
              </a:rPr>
              <a:t>ET LA PLUS BIAISÉE</a:t>
            </a:r>
            <a:endParaRPr lang="fr-FR" b="1" dirty="0"/>
          </a:p>
        </p:txBody>
      </p:sp>
      <p:sp>
        <p:nvSpPr>
          <p:cNvPr id="3" name="ZoneTexte 2">
            <a:extLst>
              <a:ext uri="{FF2B5EF4-FFF2-40B4-BE49-F238E27FC236}">
                <a16:creationId xmlns:a16="http://schemas.microsoft.com/office/drawing/2014/main" id="{CD20AB17-351E-4D76-8014-A210C69F90FF}"/>
              </a:ext>
            </a:extLst>
          </p:cNvPr>
          <p:cNvSpPr txBox="1"/>
          <p:nvPr/>
        </p:nvSpPr>
        <p:spPr>
          <a:xfrm>
            <a:off x="1636325" y="2262909"/>
            <a:ext cx="8534400" cy="4524315"/>
          </a:xfrm>
          <a:prstGeom prst="rect">
            <a:avLst/>
          </a:prstGeom>
          <a:noFill/>
        </p:spPr>
        <p:txBody>
          <a:bodyPr wrap="square" rtlCol="0">
            <a:spAutoFit/>
          </a:bodyPr>
          <a:lstStyle/>
          <a:p>
            <a:pPr algn="ctr"/>
            <a:r>
              <a:rPr lang="fr" dirty="0"/>
              <a:t>W3TECHS APPLIQUE QUOTIDIENNEMENT UN ALGORITHME DE DÉTECTION DE LANGUE</a:t>
            </a:r>
          </a:p>
          <a:p>
            <a:pPr algn="ctr"/>
            <a:r>
              <a:rPr lang="fr" dirty="0"/>
              <a:t>SUR LA PAGE D'ACCUEIL DU MILLION DE SITES WEB LES PLUS VISITÉS (</a:t>
            </a:r>
            <a:r>
              <a:rPr lang="fr-FR" dirty="0"/>
              <a:t>TRANCO).</a:t>
            </a:r>
            <a:endParaRPr lang="fr" dirty="0"/>
          </a:p>
          <a:p>
            <a:pPr algn="ctr"/>
            <a:endParaRPr lang="fr-FR" dirty="0"/>
          </a:p>
          <a:p>
            <a:pPr algn="ctr"/>
            <a:endParaRPr lang="fr-FR" dirty="0"/>
          </a:p>
          <a:p>
            <a:pPr algn="ctr"/>
            <a:r>
              <a:rPr lang="fr" dirty="0"/>
              <a:t>QU'EST-CE QUI NE VA PAS?</a:t>
            </a:r>
          </a:p>
          <a:p>
            <a:pPr algn="ctr"/>
            <a:endParaRPr lang="fr-FR" dirty="0"/>
          </a:p>
          <a:p>
            <a:pPr algn="ctr"/>
            <a:r>
              <a:rPr lang="fr" dirty="0"/>
              <a:t>NE PAS PRENDRE </a:t>
            </a:r>
            <a:r>
              <a:rPr lang="fr-FR" dirty="0"/>
              <a:t>EN COMPTE LE </a:t>
            </a:r>
            <a:r>
              <a:rPr lang="fr" dirty="0"/>
              <a:t>FAIT QUE DE NOMBREUX SITES WEB SONT MULTILINGUES</a:t>
            </a:r>
          </a:p>
          <a:p>
            <a:pPr algn="ctr"/>
            <a:r>
              <a:rPr lang="fr" dirty="0"/>
              <a:t>PROVOQUE UN </a:t>
            </a:r>
            <a:r>
              <a:rPr lang="fr" b="1" dirty="0">
                <a:effectLst>
                  <a:outerShdw blurRad="38100" dist="38100" dir="2700000" algn="tl">
                    <a:srgbClr val="000000">
                      <a:alpha val="43137"/>
                    </a:srgbClr>
                  </a:outerShdw>
                </a:effectLst>
              </a:rPr>
              <a:t>BIAIS </a:t>
            </a:r>
            <a:r>
              <a:rPr lang="fr" dirty="0"/>
              <a:t>DE L'ORDRE DE GRANDEUR DE </a:t>
            </a:r>
            <a:r>
              <a:rPr lang="fr" b="1" dirty="0">
                <a:effectLst>
                  <a:outerShdw blurRad="38100" dist="38100" dir="2700000" algn="tl">
                    <a:srgbClr val="000000">
                      <a:alpha val="43137"/>
                    </a:srgbClr>
                  </a:outerShdw>
                </a:effectLst>
              </a:rPr>
              <a:t>100 %</a:t>
            </a:r>
          </a:p>
          <a:p>
            <a:pPr algn="ctr"/>
            <a:r>
              <a:rPr lang="fr" dirty="0"/>
              <a:t>SUR LE POURCENTAGE DE RÉSULTATS EN ANGLAIS.</a:t>
            </a:r>
          </a:p>
          <a:p>
            <a:pPr algn="ctr"/>
            <a:endParaRPr lang="fr-FR" dirty="0"/>
          </a:p>
          <a:p>
            <a:pPr algn="ctr"/>
            <a:r>
              <a:rPr lang="fr" dirty="0"/>
              <a:t>CE QUI MESURE VRAIMENT W3TECHS, C'EST LE POURCENTAGE DE SITES WEB AYANT </a:t>
            </a:r>
            <a:br>
              <a:rPr lang="fr-FR" dirty="0"/>
            </a:br>
            <a:r>
              <a:rPr lang="fr" dirty="0"/>
              <a:t>UNE VERSION ANGLAISE DANS LE MILLION DE SITES WEB LES PLUS VISITÉS.</a:t>
            </a:r>
          </a:p>
          <a:p>
            <a:pPr algn="ctr"/>
            <a:endParaRPr lang="fr-FR" dirty="0"/>
          </a:p>
          <a:p>
            <a:pPr algn="ctr"/>
            <a:r>
              <a:rPr lang="fr" dirty="0"/>
              <a:t>CE QUE NOUS DEVONS MESURER, C'EST LE POURCENTAGE DE </a:t>
            </a:r>
            <a:r>
              <a:rPr lang="fr" b="1" dirty="0">
                <a:effectLst>
                  <a:outerShdw blurRad="38100" dist="38100" dir="2700000" algn="tl">
                    <a:srgbClr val="000000">
                      <a:alpha val="43137"/>
                    </a:srgbClr>
                  </a:outerShdw>
                </a:effectLst>
              </a:rPr>
              <a:t>PAGES WEB </a:t>
            </a:r>
            <a:r>
              <a:rPr lang="fr" dirty="0"/>
              <a:t>DANS CHAQUE LANGUE.</a:t>
            </a:r>
          </a:p>
        </p:txBody>
      </p:sp>
      <p:pic>
        <p:nvPicPr>
          <p:cNvPr id="4" name="Picture 2" descr="Résultats de recherche d'images pour « eischer »">
            <a:extLst>
              <a:ext uri="{FF2B5EF4-FFF2-40B4-BE49-F238E27FC236}">
                <a16:creationId xmlns:a16="http://schemas.microsoft.com/office/drawing/2014/main" id="{1CAB0588-1AD4-4D5D-8FFC-6F5AD27A02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 y="0"/>
            <a:ext cx="2772063" cy="2262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Le multilinguisme au service de la réussite des entreprises - Speexx">
            <a:extLst>
              <a:ext uri="{FF2B5EF4-FFF2-40B4-BE49-F238E27FC236}">
                <a16:creationId xmlns:a16="http://schemas.microsoft.com/office/drawing/2014/main" id="{399DF9E2-6423-46AD-B661-EC1331E238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2175" y="0"/>
            <a:ext cx="2409825" cy="189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121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985B2-E021-4859-B183-9C11007533AD}"/>
              </a:ext>
            </a:extLst>
          </p:cNvPr>
          <p:cNvSpPr/>
          <p:nvPr/>
        </p:nvSpPr>
        <p:spPr>
          <a:xfrm>
            <a:off x="609599" y="1637774"/>
            <a:ext cx="11194474" cy="3293209"/>
          </a:xfrm>
          <a:prstGeom prst="rect">
            <a:avLst/>
          </a:prstGeom>
        </p:spPr>
        <p:txBody>
          <a:bodyPr wrap="square">
            <a:spAutoFit/>
          </a:bodyPr>
          <a:lstStyle/>
          <a:p>
            <a:r>
              <a:rPr lang="fr-FR" dirty="0">
                <a:latin typeface="Times New Roman" panose="02020603050405020304" pitchFamily="18" charset="0"/>
                <a:cs typeface="Times New Roman" panose="02020603050405020304" pitchFamily="18" charset="0"/>
              </a:rPr>
              <a:t>DÉMONSTRATION SCIENTIFIQUE DU BIAIS DE W3TECHS ET DE SA DÉMESURE (100%) : </a:t>
            </a:r>
          </a:p>
          <a:p>
            <a:r>
              <a:rPr lang="fr" dirty="0">
                <a:latin typeface="Times New Roman" panose="02020603050405020304" pitchFamily="18" charset="0"/>
                <a:cs typeface="Times New Roman" panose="02020603050405020304" pitchFamily="18" charset="0"/>
              </a:rPr>
              <a:t>Pimienta, D. 2024. </a:t>
            </a:r>
            <a:r>
              <a:rPr lang="en" dirty="0">
                <a:latin typeface="Times New Roman" panose="02020603050405020304" pitchFamily="18" charset="0"/>
                <a:cs typeface="Times New Roman" panose="02020603050405020304" pitchFamily="18" charset="0"/>
              </a:rPr>
              <a:t>. </a:t>
            </a:r>
            <a:r>
              <a:rPr lang="en" i="1" dirty="0">
                <a:latin typeface="Times New Roman" panose="02020603050405020304" pitchFamily="18" charset="0"/>
                <a:cs typeface="Times New Roman" panose="02020603050405020304" pitchFamily="18" charset="0"/>
              </a:rPr>
              <a:t>Is it true that more than half the Web contents are in English? If Web multilingualism is paid due attention then no!</a:t>
            </a:r>
            <a:r>
              <a:rPr lang="fr" i="1" dirty="0">
                <a:latin typeface="Times New Roman" panose="02020603050405020304" pitchFamily="18" charset="0"/>
                <a:cs typeface="Times New Roman" panose="02020603050405020304" pitchFamily="18" charset="0"/>
              </a:rPr>
              <a:t> </a:t>
            </a:r>
            <a:r>
              <a:rPr lang="en" dirty="0">
                <a:latin typeface="Times New Roman" panose="02020603050405020304" pitchFamily="18" charset="0"/>
                <a:cs typeface="Times New Roman" panose="02020603050405020304" pitchFamily="18" charset="0"/>
              </a:rPr>
              <a:t>Forum for Linguistic studies, Vol. 6, Iss . 5 </a:t>
            </a:r>
            <a:r>
              <a:rPr lang="fr" dirty="0">
                <a:latin typeface="Times New Roman" panose="02020603050405020304" pitchFamily="18" charset="0"/>
                <a:cs typeface="Times New Roman" panose="02020603050405020304" pitchFamily="18" charset="0"/>
              </a:rPr>
              <a:t>- </a:t>
            </a:r>
            <a:r>
              <a:rPr lang="fr" u="sng" dirty="0">
                <a:latin typeface="Times New Roman" panose="02020603050405020304" pitchFamily="18" charset="0"/>
                <a:cs typeface="Times New Roman" panose="02020603050405020304" pitchFamily="18" charset="0"/>
                <a:hlinkClick r:id="rId2"/>
              </a:rPr>
              <a:t>https://doi.org/10.30564/fls.v6i5.7144</a:t>
            </a:r>
            <a:endParaRPr lang="en" u="sng" dirty="0">
              <a:latin typeface="Times New Roman" panose="02020603050405020304" pitchFamily="18" charset="0"/>
              <a:cs typeface="Times New Roman" panose="02020603050405020304" pitchFamily="18" charset="0"/>
            </a:endParaRPr>
          </a:p>
          <a:p>
            <a:r>
              <a:rPr lang="fr-FR" sz="1400" dirty="0">
                <a:latin typeface="Times New Roman" panose="02020603050405020304" pitchFamily="18" charset="0"/>
                <a:cs typeface="Times New Roman" panose="02020603050405020304" pitchFamily="18" charset="0"/>
              </a:rPr>
              <a:t>Version française </a:t>
            </a:r>
            <a:r>
              <a:rPr lang="fr" sz="1400" dirty="0">
                <a:latin typeface="Times New Roman" panose="02020603050405020304" pitchFamily="18" charset="0"/>
                <a:cs typeface="Times New Roman" panose="02020603050405020304" pitchFamily="18" charset="0"/>
              </a:rPr>
              <a:t>: </a:t>
            </a:r>
            <a:r>
              <a:rPr lang="fr" sz="1400" dirty="0">
                <a:latin typeface="Times New Roman" panose="02020603050405020304" pitchFamily="18" charset="0"/>
                <a:cs typeface="Times New Roman" panose="02020603050405020304" pitchFamily="18" charset="0"/>
                <a:hlinkClick r:id="rId3"/>
              </a:rPr>
              <a:t>https://obdilci.org/wp-content/uploads/2024/11/FLS-7144-6-5.en_.fr_.docx</a:t>
            </a:r>
            <a:endParaRPr lang="fr" sz="1400" dirty="0">
              <a:latin typeface="Times New Roman" panose="02020603050405020304" pitchFamily="18" charset="0"/>
              <a:cs typeface="Times New Roman" panose="02020603050405020304" pitchFamily="18" charset="0"/>
            </a:endParaRPr>
          </a:p>
          <a:p>
            <a:endParaRPr lang="fr-FR" sz="1400" dirty="0">
              <a:latin typeface="Times New Roman" panose="02020603050405020304" pitchFamily="18" charset="0"/>
              <a:cs typeface="Times New Roman" panose="02020603050405020304" pitchFamily="18" charset="0"/>
            </a:endParaRPr>
          </a:p>
          <a:p>
            <a:endParaRPr lang="en-US" u="sng"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ANALYSE DE TOUTES LES OPTIONS DE MESURES EXISTANTES ET DE LEUR BIAIS ET CONFIRMATION DES R</a:t>
            </a:r>
            <a:r>
              <a:rPr lang="fr-FR" dirty="0">
                <a:latin typeface="Times New Roman" panose="02020603050405020304" pitchFamily="18" charset="0"/>
                <a:cs typeface="Times New Roman" panose="02020603050405020304" pitchFamily="18" charset="0"/>
              </a:rPr>
              <a:t>É</a:t>
            </a:r>
            <a:r>
              <a:rPr lang="en-US" dirty="0">
                <a:latin typeface="Times New Roman" panose="02020603050405020304" pitchFamily="18" charset="0"/>
                <a:cs typeface="Times New Roman" panose="02020603050405020304" pitchFamily="18" charset="0"/>
              </a:rPr>
              <a:t>SULTATS DE OBDILCI :</a:t>
            </a:r>
          </a:p>
          <a:p>
            <a:r>
              <a:rPr lang="fr" dirty="0">
                <a:latin typeface="Times New Roman" panose="02020603050405020304" pitchFamily="18" charset="0"/>
                <a:cs typeface="Times New Roman" panose="02020603050405020304" pitchFamily="18" charset="0"/>
              </a:rPr>
              <a:t>Pimienta, D. 2025. </a:t>
            </a:r>
            <a:r>
              <a:rPr lang="en" i="1" dirty="0">
                <a:latin typeface="Times New Roman" panose="02020603050405020304" pitchFamily="18" charset="0"/>
                <a:cs typeface="Times New Roman" panose="02020603050405020304" pitchFamily="18" charset="0"/>
              </a:rPr>
              <a:t>Inventory and comparisons of all methods for the measure of languages online and implications on Internet's lingua franca </a:t>
            </a:r>
            <a:r>
              <a:rPr lang="en" dirty="0">
                <a:latin typeface="Times New Roman" panose="02020603050405020304" pitchFamily="18" charset="0"/>
                <a:cs typeface="Times New Roman" panose="02020603050405020304" pitchFamily="18" charset="0"/>
              </a:rPr>
              <a:t>, LT4ALL2025, Paris-UNESCO</a:t>
            </a:r>
            <a:r>
              <a:rPr lang="fr" dirty="0">
                <a:latin typeface="Times New Roman" panose="02020603050405020304" pitchFamily="18" charset="0"/>
                <a:cs typeface="Times New Roman" panose="02020603050405020304" pitchFamily="18" charset="0"/>
              </a:rPr>
              <a:t>, </a:t>
            </a:r>
          </a:p>
          <a:p>
            <a:r>
              <a:rPr lang="fr" dirty="0">
                <a:latin typeface="Times New Roman" panose="02020603050405020304" pitchFamily="18" charset="0"/>
                <a:cs typeface="Times New Roman" panose="02020603050405020304" pitchFamily="18" charset="0"/>
                <a:hlinkClick r:id="rId4"/>
              </a:rPr>
              <a:t>https://obdilci.org/wp-content/uploads/2025/01/LangOnlineReport.docx</a:t>
            </a:r>
            <a:r>
              <a:rPr lang="fr" sz="1600" dirty="0">
                <a:latin typeface="Times New Roman" panose="02020603050405020304" pitchFamily="18" charset="0"/>
                <a:cs typeface="Times New Roman" panose="02020603050405020304" pitchFamily="18" charset="0"/>
              </a:rPr>
              <a:t> </a:t>
            </a:r>
          </a:p>
          <a:p>
            <a:r>
              <a:rPr lang="fr-FR" sz="1400" dirty="0">
                <a:latin typeface="Times New Roman" panose="02020603050405020304" pitchFamily="18" charset="0"/>
                <a:cs typeface="Times New Roman" panose="02020603050405020304" pitchFamily="18" charset="0"/>
              </a:rPr>
              <a:t>Version française </a:t>
            </a:r>
            <a:r>
              <a:rPr lang="fr" sz="1400" dirty="0">
                <a:latin typeface="Times New Roman" panose="02020603050405020304" pitchFamily="18" charset="0"/>
                <a:cs typeface="Times New Roman" panose="02020603050405020304" pitchFamily="18" charset="0"/>
              </a:rPr>
              <a:t>: </a:t>
            </a:r>
            <a:r>
              <a:rPr lang="fr" sz="1400" dirty="0">
                <a:latin typeface="Times New Roman" panose="02020603050405020304" pitchFamily="18" charset="0"/>
                <a:cs typeface="Times New Roman" panose="02020603050405020304" pitchFamily="18" charset="0"/>
                <a:hlinkClick r:id="rId5"/>
              </a:rPr>
              <a:t>https://obdilci.org/wp-content/uploads/2025/07/LangOnlineReport.en_.fr_.pdf</a:t>
            </a:r>
            <a:r>
              <a:rPr lang="fr" dirty="0">
                <a:latin typeface="Times New Roman" panose="02020603050405020304" pitchFamily="18" charset="0"/>
                <a:cs typeface="Times New Roman" panose="02020603050405020304" pitchFamily="18" charset="0"/>
              </a:rPr>
              <a:t> </a:t>
            </a:r>
            <a:endParaRPr lang="en-US" u="sng" dirty="0">
              <a:latin typeface="Times New Roman" panose="02020603050405020304" pitchFamily="18" charset="0"/>
              <a:cs typeface="Times New Roman" panose="02020603050405020304" pitchFamily="18" charset="0"/>
            </a:endParaRPr>
          </a:p>
        </p:txBody>
      </p:sp>
      <p:sp>
        <p:nvSpPr>
          <p:cNvPr id="3" name="ZoneTexte 2">
            <a:extLst>
              <a:ext uri="{FF2B5EF4-FFF2-40B4-BE49-F238E27FC236}">
                <a16:creationId xmlns:a16="http://schemas.microsoft.com/office/drawing/2014/main" id="{D66AF119-AA89-4946-B6E4-06491DB75255}"/>
              </a:ext>
            </a:extLst>
          </p:cNvPr>
          <p:cNvSpPr txBox="1"/>
          <p:nvPr/>
        </p:nvSpPr>
        <p:spPr>
          <a:xfrm>
            <a:off x="1366372" y="563419"/>
            <a:ext cx="9459256" cy="461665"/>
          </a:xfrm>
          <a:prstGeom prst="rect">
            <a:avLst/>
          </a:prstGeom>
          <a:noFill/>
        </p:spPr>
        <p:txBody>
          <a:bodyPr wrap="none" rtlCol="0">
            <a:spAutoFit/>
          </a:bodyPr>
          <a:lstStyle/>
          <a:p>
            <a:r>
              <a:rPr lang="fr-FR" sz="2400" dirty="0"/>
              <a:t>W3TECHS : pas de description complète de la méthode, pas de publication</a:t>
            </a:r>
          </a:p>
        </p:txBody>
      </p:sp>
    </p:spTree>
    <p:extLst>
      <p:ext uri="{BB962C8B-B14F-4D97-AF65-F5344CB8AC3E}">
        <p14:creationId xmlns:p14="http://schemas.microsoft.com/office/powerpoint/2010/main" val="2533821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C30D03D4-4BB9-4BB1-AB5A-83065641F901}"/>
              </a:ext>
            </a:extLst>
          </p:cNvPr>
          <p:cNvGraphicFramePr>
            <a:graphicFrameLocks noGrp="1"/>
          </p:cNvGraphicFramePr>
          <p:nvPr>
            <p:extLst/>
          </p:nvPr>
        </p:nvGraphicFramePr>
        <p:xfrm>
          <a:off x="405254" y="903533"/>
          <a:ext cx="11155086" cy="5479588"/>
        </p:xfrm>
        <a:graphic>
          <a:graphicData uri="http://schemas.openxmlformats.org/drawingml/2006/table">
            <a:tbl>
              <a:tblPr firstRow="1" firstCol="1" bandRow="1">
                <a:tableStyleId>{5C22544A-7EE6-4342-B048-85BDC9FD1C3A}</a:tableStyleId>
              </a:tblPr>
              <a:tblGrid>
                <a:gridCol w="1833831">
                  <a:extLst>
                    <a:ext uri="{9D8B030D-6E8A-4147-A177-3AD203B41FA5}">
                      <a16:colId xmlns:a16="http://schemas.microsoft.com/office/drawing/2014/main" val="110606428"/>
                    </a:ext>
                  </a:extLst>
                </a:gridCol>
                <a:gridCol w="1716654">
                  <a:extLst>
                    <a:ext uri="{9D8B030D-6E8A-4147-A177-3AD203B41FA5}">
                      <a16:colId xmlns:a16="http://schemas.microsoft.com/office/drawing/2014/main" val="1423468164"/>
                    </a:ext>
                  </a:extLst>
                </a:gridCol>
                <a:gridCol w="1671430">
                  <a:extLst>
                    <a:ext uri="{9D8B030D-6E8A-4147-A177-3AD203B41FA5}">
                      <a16:colId xmlns:a16="http://schemas.microsoft.com/office/drawing/2014/main" val="3212094991"/>
                    </a:ext>
                  </a:extLst>
                </a:gridCol>
                <a:gridCol w="1613836">
                  <a:extLst>
                    <a:ext uri="{9D8B030D-6E8A-4147-A177-3AD203B41FA5}">
                      <a16:colId xmlns:a16="http://schemas.microsoft.com/office/drawing/2014/main" val="394984758"/>
                    </a:ext>
                  </a:extLst>
                </a:gridCol>
                <a:gridCol w="1326754">
                  <a:extLst>
                    <a:ext uri="{9D8B030D-6E8A-4147-A177-3AD203B41FA5}">
                      <a16:colId xmlns:a16="http://schemas.microsoft.com/office/drawing/2014/main" val="1490112864"/>
                    </a:ext>
                  </a:extLst>
                </a:gridCol>
                <a:gridCol w="1500042">
                  <a:extLst>
                    <a:ext uri="{9D8B030D-6E8A-4147-A177-3AD203B41FA5}">
                      <a16:colId xmlns:a16="http://schemas.microsoft.com/office/drawing/2014/main" val="3098433489"/>
                    </a:ext>
                  </a:extLst>
                </a:gridCol>
                <a:gridCol w="1492539">
                  <a:extLst>
                    <a:ext uri="{9D8B030D-6E8A-4147-A177-3AD203B41FA5}">
                      <a16:colId xmlns:a16="http://schemas.microsoft.com/office/drawing/2014/main" val="1110088557"/>
                    </a:ext>
                  </a:extLst>
                </a:gridCol>
              </a:tblGrid>
              <a:tr h="776510">
                <a:tc>
                  <a:txBody>
                    <a:bodyPr/>
                    <a:lstStyle/>
                    <a:p>
                      <a:pPr algn="ctr">
                        <a:lnSpc>
                          <a:spcPct val="107000"/>
                        </a:lnSpc>
                        <a:spcAft>
                          <a:spcPts val="0"/>
                        </a:spcAft>
                      </a:pPr>
                      <a:r>
                        <a:rPr lang="fr" sz="2400" dirty="0">
                          <a:solidFill>
                            <a:schemeClr val="tx1"/>
                          </a:solidFill>
                          <a:effectLst/>
                        </a:rPr>
                        <a:t> </a:t>
                      </a:r>
                      <a:endParaRPr lang="fr-FR" sz="2000" dirty="0">
                        <a:solidFill>
                          <a:schemeClr val="tx1"/>
                        </a:solidFill>
                        <a:effectLst/>
                      </a:endParaRPr>
                    </a:p>
                    <a:p>
                      <a:pPr algn="ctr">
                        <a:lnSpc>
                          <a:spcPct val="107000"/>
                        </a:lnSpc>
                        <a:spcAft>
                          <a:spcPts val="0"/>
                        </a:spcAft>
                      </a:pPr>
                      <a:r>
                        <a:rPr lang="fr" sz="2400" dirty="0">
                          <a:solidFill>
                            <a:schemeClr val="tx1"/>
                          </a:solidFill>
                          <a:effectLst/>
                        </a:rPr>
                        <a:t> </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lnSpc>
                          <a:spcPct val="107000"/>
                        </a:lnSpc>
                        <a:spcAft>
                          <a:spcPts val="0"/>
                        </a:spcAft>
                      </a:pPr>
                      <a:r>
                        <a:rPr lang="fr" sz="2400" dirty="0">
                          <a:solidFill>
                            <a:schemeClr val="accent1">
                              <a:lumMod val="75000"/>
                            </a:schemeClr>
                          </a:solidFill>
                          <a:effectLst/>
                        </a:rPr>
                        <a:t>W3TECHS</a:t>
                      </a:r>
                      <a:endParaRPr lang="fr-FR" sz="2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gn="ctr">
                        <a:lnSpc>
                          <a:spcPct val="107000"/>
                        </a:lnSpc>
                        <a:spcAft>
                          <a:spcPts val="0"/>
                        </a:spcAft>
                      </a:pPr>
                      <a:r>
                        <a:rPr lang="fr-FR" sz="2000" dirty="0">
                          <a:solidFill>
                            <a:schemeClr val="accent1">
                              <a:lumMod val="75000"/>
                            </a:schemeClr>
                          </a:solidFill>
                          <a:effectLst/>
                        </a:rPr>
                        <a:t>DataProvider.com</a:t>
                      </a:r>
                      <a:endParaRPr lang="fr-FR" sz="20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gn="ctr">
                        <a:lnSpc>
                          <a:spcPct val="107000"/>
                        </a:lnSpc>
                        <a:spcAft>
                          <a:spcPts val="0"/>
                        </a:spcAft>
                      </a:pPr>
                      <a:r>
                        <a:rPr lang="fr-FR" sz="2400" dirty="0">
                          <a:solidFill>
                            <a:schemeClr val="accent1">
                              <a:lumMod val="75000"/>
                            </a:schemeClr>
                          </a:solidFill>
                          <a:effectLst/>
                        </a:rPr>
                        <a:t>NET</a:t>
                      </a:r>
                    </a:p>
                    <a:p>
                      <a:pPr algn="ctr">
                        <a:lnSpc>
                          <a:spcPct val="107000"/>
                        </a:lnSpc>
                        <a:spcAft>
                          <a:spcPts val="0"/>
                        </a:spcAft>
                      </a:pPr>
                      <a:r>
                        <a:rPr lang="fr-FR" sz="2400" dirty="0">
                          <a:solidFill>
                            <a:schemeClr val="accent1">
                              <a:lumMod val="75000"/>
                            </a:schemeClr>
                          </a:solidFill>
                          <a:effectLst/>
                        </a:rPr>
                        <a:t>SWEEPER</a:t>
                      </a:r>
                      <a:endParaRPr lang="fr-FR" sz="2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gn="ctr">
                        <a:lnSpc>
                          <a:spcPct val="107000"/>
                        </a:lnSpc>
                        <a:spcAft>
                          <a:spcPts val="0"/>
                        </a:spcAft>
                      </a:pPr>
                      <a:r>
                        <a:rPr lang="fr-FR" sz="2400" dirty="0">
                          <a:solidFill>
                            <a:schemeClr val="accent4">
                              <a:lumMod val="50000"/>
                            </a:schemeClr>
                          </a:solidFill>
                          <a:effectLst/>
                        </a:rPr>
                        <a:t>UNIV.</a:t>
                      </a:r>
                    </a:p>
                    <a:p>
                      <a:pPr algn="ctr">
                        <a:lnSpc>
                          <a:spcPct val="107000"/>
                        </a:lnSpc>
                        <a:spcAft>
                          <a:spcPts val="0"/>
                        </a:spcAft>
                      </a:pPr>
                      <a:r>
                        <a:rPr lang="fr" sz="2400" dirty="0">
                          <a:solidFill>
                            <a:schemeClr val="accent4">
                              <a:lumMod val="50000"/>
                            </a:schemeClr>
                          </a:solidFill>
                          <a:effectLst/>
                        </a:rPr>
                        <a:t>I</a:t>
                      </a:r>
                      <a:r>
                        <a:rPr lang="fr-FR" sz="2400" dirty="0" err="1">
                          <a:solidFill>
                            <a:schemeClr val="accent4">
                              <a:lumMod val="50000"/>
                            </a:schemeClr>
                          </a:solidFill>
                          <a:effectLst/>
                        </a:rPr>
                        <a:t>onienne</a:t>
                      </a:r>
                      <a:endParaRPr lang="fr-FR" sz="24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gn="ctr">
                        <a:lnSpc>
                          <a:spcPct val="107000"/>
                        </a:lnSpc>
                        <a:spcAft>
                          <a:spcPts val="0"/>
                        </a:spcAft>
                      </a:pPr>
                      <a:r>
                        <a:rPr lang="fr" sz="2400" dirty="0">
                          <a:solidFill>
                            <a:schemeClr val="tx1"/>
                          </a:solidFill>
                          <a:effectLst/>
                        </a:rPr>
                        <a:t>OBDILCI</a:t>
                      </a:r>
                      <a:endParaRPr lang="fr-FR" sz="2400" dirty="0">
                        <a:solidFill>
                          <a:schemeClr val="tx1"/>
                        </a:solidFill>
                        <a:effectLst/>
                      </a:endParaRPr>
                    </a:p>
                    <a:p>
                      <a:pPr algn="ctr">
                        <a:lnSpc>
                          <a:spcPct val="107000"/>
                        </a:lnSpc>
                        <a:spcAft>
                          <a:spcPts val="0"/>
                        </a:spcAft>
                      </a:pPr>
                      <a:r>
                        <a:rPr lang="fr" sz="2400" dirty="0">
                          <a:solidFill>
                            <a:schemeClr val="tx1"/>
                          </a:solidFill>
                          <a:effectLst/>
                        </a:rPr>
                        <a:t>PRINCIPAL</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gn="ctr">
                        <a:lnSpc>
                          <a:spcPct val="107000"/>
                        </a:lnSpc>
                        <a:spcAft>
                          <a:spcPts val="0"/>
                        </a:spcAft>
                      </a:pPr>
                      <a:r>
                        <a:rPr lang="fr" sz="2400" b="0" dirty="0">
                          <a:solidFill>
                            <a:schemeClr val="tx1"/>
                          </a:solidFill>
                          <a:effectLst/>
                        </a:rPr>
                        <a:t>OBDILCI</a:t>
                      </a:r>
                      <a:endParaRPr lang="fr-FR" sz="2400" b="0" dirty="0">
                        <a:solidFill>
                          <a:schemeClr val="tx1"/>
                        </a:solidFill>
                        <a:effectLst/>
                      </a:endParaRPr>
                    </a:p>
                    <a:p>
                      <a:pPr algn="ctr">
                        <a:lnSpc>
                          <a:spcPct val="107000"/>
                        </a:lnSpc>
                        <a:spcAft>
                          <a:spcPts val="0"/>
                        </a:spcAft>
                      </a:pPr>
                      <a:r>
                        <a:rPr lang="fr" sz="2400" b="0" dirty="0">
                          <a:solidFill>
                            <a:schemeClr val="tx1"/>
                          </a:solidFill>
                          <a:effectLst/>
                        </a:rPr>
                        <a:t>MECILDI</a:t>
                      </a:r>
                      <a:endParaRPr lang="fr-FR"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4159204469"/>
                  </a:ext>
                </a:extLst>
              </a:tr>
              <a:tr h="379461">
                <a:tc>
                  <a:txBody>
                    <a:bodyPr/>
                    <a:lstStyle/>
                    <a:p>
                      <a:pPr algn="ctr">
                        <a:lnSpc>
                          <a:spcPct val="107000"/>
                        </a:lnSpc>
                        <a:spcAft>
                          <a:spcPts val="0"/>
                        </a:spcAft>
                      </a:pPr>
                      <a:r>
                        <a:rPr lang="fr" sz="2400" dirty="0">
                          <a:solidFill>
                            <a:schemeClr val="tx1"/>
                          </a:solidFill>
                          <a:effectLst/>
                        </a:rPr>
                        <a:t>T</a:t>
                      </a:r>
                      <a:r>
                        <a:rPr lang="fr-FR" sz="2400" dirty="0">
                          <a:solidFill>
                            <a:schemeClr val="tx1"/>
                          </a:solidFill>
                          <a:effectLst/>
                        </a:rPr>
                        <a:t>YPE</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ctr">
                        <a:lnSpc>
                          <a:spcPct val="107000"/>
                        </a:lnSpc>
                        <a:spcAft>
                          <a:spcPts val="0"/>
                        </a:spcAft>
                      </a:pPr>
                      <a:r>
                        <a:rPr lang="fr" sz="2000" b="1" dirty="0">
                          <a:solidFill>
                            <a:schemeClr val="accent1">
                              <a:lumMod val="75000"/>
                            </a:schemeClr>
                          </a:solidFill>
                          <a:effectLst/>
                        </a:rPr>
                        <a:t>COM</a:t>
                      </a:r>
                      <a:endParaRPr lang="fr-FR" sz="18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ctr">
                        <a:lnSpc>
                          <a:spcPct val="107000"/>
                        </a:lnSpc>
                        <a:spcAft>
                          <a:spcPts val="0"/>
                        </a:spcAft>
                      </a:pPr>
                      <a:r>
                        <a:rPr lang="fr" sz="2000" b="1" dirty="0">
                          <a:solidFill>
                            <a:schemeClr val="accent1">
                              <a:lumMod val="75000"/>
                            </a:schemeClr>
                          </a:solidFill>
                          <a:effectLst/>
                        </a:rPr>
                        <a:t>COM</a:t>
                      </a:r>
                      <a:endParaRPr lang="fr-FR" sz="18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ctr">
                        <a:lnSpc>
                          <a:spcPct val="107000"/>
                        </a:lnSpc>
                        <a:spcAft>
                          <a:spcPts val="0"/>
                        </a:spcAft>
                      </a:pPr>
                      <a:r>
                        <a:rPr lang="fr" sz="2000" b="1" dirty="0">
                          <a:solidFill>
                            <a:schemeClr val="accent1">
                              <a:lumMod val="75000"/>
                            </a:schemeClr>
                          </a:solidFill>
                          <a:effectLst/>
                        </a:rPr>
                        <a:t>COM</a:t>
                      </a:r>
                      <a:endParaRPr lang="fr-FR" sz="18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ctr">
                        <a:lnSpc>
                          <a:spcPct val="107000"/>
                        </a:lnSpc>
                        <a:spcAft>
                          <a:spcPts val="0"/>
                        </a:spcAft>
                      </a:pPr>
                      <a:r>
                        <a:rPr lang="fr" sz="2000" b="1" dirty="0">
                          <a:solidFill>
                            <a:schemeClr val="accent4">
                              <a:lumMod val="50000"/>
                            </a:schemeClr>
                          </a:solidFill>
                          <a:effectLst/>
                        </a:rPr>
                        <a:t>EDU</a:t>
                      </a:r>
                      <a:endParaRPr lang="fr-FR" sz="1800" b="1"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ctr">
                        <a:lnSpc>
                          <a:spcPct val="107000"/>
                        </a:lnSpc>
                        <a:spcAft>
                          <a:spcPts val="0"/>
                        </a:spcAft>
                      </a:pPr>
                      <a:r>
                        <a:rPr lang="fr" sz="2000" b="1" dirty="0">
                          <a:effectLst/>
                        </a:rPr>
                        <a:t>ORG</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ctr">
                        <a:lnSpc>
                          <a:spcPct val="107000"/>
                        </a:lnSpc>
                        <a:spcAft>
                          <a:spcPts val="0"/>
                        </a:spcAft>
                      </a:pPr>
                      <a:r>
                        <a:rPr lang="fr" sz="2000" b="0" dirty="0">
                          <a:effectLst/>
                        </a:rPr>
                        <a:t>ORG</a:t>
                      </a:r>
                      <a:endParaRPr lang="fr-F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814689889"/>
                  </a:ext>
                </a:extLst>
              </a:tr>
              <a:tr h="582335">
                <a:tc>
                  <a:txBody>
                    <a:bodyPr/>
                    <a:lstStyle/>
                    <a:p>
                      <a:pPr algn="ctr">
                        <a:lnSpc>
                          <a:spcPct val="107000"/>
                        </a:lnSpc>
                        <a:spcAft>
                          <a:spcPts val="0"/>
                        </a:spcAft>
                      </a:pPr>
                      <a:r>
                        <a:rPr lang="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FRÉQUENCE</a:t>
                      </a:r>
                    </a:p>
                  </a:txBody>
                  <a:tcPr marL="68580" marR="68580" marT="0" marB="0">
                    <a:solidFill>
                      <a:schemeClr val="accent6">
                        <a:lumMod val="40000"/>
                        <a:lumOff val="60000"/>
                      </a:schemeClr>
                    </a:solidFill>
                  </a:tcPr>
                </a:tc>
                <a:tc>
                  <a:txBody>
                    <a:bodyPr/>
                    <a:lstStyle/>
                    <a:p>
                      <a:pPr algn="ctr">
                        <a:lnSpc>
                          <a:spcPct val="107000"/>
                        </a:lnSpc>
                        <a:spcAft>
                          <a:spcPts val="0"/>
                        </a:spcAft>
                      </a:pPr>
                      <a:r>
                        <a:rPr lang="fr" sz="1800" b="1"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Quotidien </a:t>
                      </a:r>
                      <a:r>
                        <a:rPr lang="fr-FR" sz="1800" b="1"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depuis 2011</a:t>
                      </a:r>
                      <a:endParaRPr lang="fr" sz="1800" b="1"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07000"/>
                        </a:lnSpc>
                        <a:spcAft>
                          <a:spcPts val="0"/>
                        </a:spcAft>
                      </a:pPr>
                      <a:r>
                        <a:rPr lang="fr" sz="1800" b="1"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Une fois (2023)</a:t>
                      </a:r>
                    </a:p>
                  </a:txBody>
                  <a:tcPr marL="68580" marR="68580" marT="0" marB="0">
                    <a:solidFill>
                      <a:schemeClr val="accent6">
                        <a:lumMod val="40000"/>
                        <a:lumOff val="60000"/>
                      </a:schemeClr>
                    </a:solidFill>
                  </a:tcPr>
                </a:tc>
                <a:tc>
                  <a:txBody>
                    <a:bodyPr/>
                    <a:lstStyle/>
                    <a:p>
                      <a:pPr algn="ctr">
                        <a:lnSpc>
                          <a:spcPct val="107000"/>
                        </a:lnSpc>
                        <a:spcAft>
                          <a:spcPts val="0"/>
                        </a:spcAft>
                      </a:pPr>
                      <a:r>
                        <a:rPr lang="fr" sz="1800" b="1"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Une fois (2023)</a:t>
                      </a:r>
                    </a:p>
                  </a:txBody>
                  <a:tcPr marL="68580" marR="68580" marT="0" marB="0">
                    <a:solidFill>
                      <a:schemeClr val="accent6">
                        <a:lumMod val="40000"/>
                        <a:lumOff val="60000"/>
                      </a:schemeClr>
                    </a:solidFill>
                  </a:tcPr>
                </a:tc>
                <a:tc>
                  <a:txBody>
                    <a:bodyPr/>
                    <a:lstStyle/>
                    <a:p>
                      <a:pPr algn="ctr">
                        <a:lnSpc>
                          <a:spcPct val="107000"/>
                        </a:lnSpc>
                        <a:spcAft>
                          <a:spcPts val="0"/>
                        </a:spcAft>
                      </a:pPr>
                      <a:r>
                        <a:rPr lang="fr" sz="1800" b="1"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t>Une fois (2020)</a:t>
                      </a:r>
                    </a:p>
                  </a:txBody>
                  <a:tcPr marL="68580" marR="68580" marT="0" marB="0">
                    <a:solidFill>
                      <a:schemeClr val="accent6">
                        <a:lumMod val="40000"/>
                        <a:lumOff val="60000"/>
                      </a:schemeClr>
                    </a:solidFill>
                  </a:tcPr>
                </a:tc>
                <a:tc>
                  <a:txBody>
                    <a:bodyPr/>
                    <a:lstStyle/>
                    <a:p>
                      <a:pPr algn="ctr">
                        <a:lnSpc>
                          <a:spcPct val="107000"/>
                        </a:lnSpc>
                        <a:spcAft>
                          <a:spcPts val="0"/>
                        </a:spcAft>
                      </a:pPr>
                      <a:r>
                        <a:rPr lang="fr" sz="1800" b="1" dirty="0" err="1">
                          <a:effectLst/>
                          <a:latin typeface="Calibri" panose="020F0502020204030204" pitchFamily="34" charset="0"/>
                          <a:ea typeface="Calibri" panose="020F0502020204030204" pitchFamily="34" charset="0"/>
                          <a:cs typeface="Times New Roman" panose="02020603050405020304" pitchFamily="18" charset="0"/>
                        </a:rPr>
                        <a:t>Annuel </a:t>
                      </a:r>
                      <a:r>
                        <a:rPr lang="fr" sz="1800" b="1" dirty="0">
                          <a:effectLst/>
                          <a:latin typeface="Calibri" panose="020F0502020204030204" pitchFamily="34" charset="0"/>
                          <a:ea typeface="Calibri" panose="020F0502020204030204" pitchFamily="34" charset="0"/>
                          <a:cs typeface="Times New Roman" panose="02020603050405020304" pitchFamily="18" charset="0"/>
                        </a:rPr>
                        <a:t>(2017)</a:t>
                      </a:r>
                    </a:p>
                  </a:txBody>
                  <a:tcPr marL="68580" marR="68580" marT="0" marB="0">
                    <a:solidFill>
                      <a:schemeClr val="accent6">
                        <a:lumMod val="40000"/>
                        <a:lumOff val="60000"/>
                      </a:schemeClr>
                    </a:solidFill>
                  </a:tcPr>
                </a:tc>
                <a:tc>
                  <a:txBody>
                    <a:bodyPr/>
                    <a:lstStyle/>
                    <a:p>
                      <a:pPr algn="ctr">
                        <a:lnSpc>
                          <a:spcPct val="107000"/>
                        </a:lnSpc>
                        <a:spcAft>
                          <a:spcPts val="0"/>
                        </a:spcAft>
                      </a:pPr>
                      <a:r>
                        <a:rPr lang="fr" sz="1800" b="0" dirty="0">
                          <a:effectLst/>
                          <a:latin typeface="Calibri" panose="020F0502020204030204" pitchFamily="34" charset="0"/>
                          <a:ea typeface="Calibri" panose="020F0502020204030204" pitchFamily="34" charset="0"/>
                          <a:cs typeface="Times New Roman" panose="02020603050405020304" pitchFamily="18" charset="0"/>
                        </a:rPr>
                        <a:t>En projet (2025)</a:t>
                      </a:r>
                    </a:p>
                  </a:txBody>
                  <a:tcPr marL="68580" marR="68580" marT="0" marB="0">
                    <a:solidFill>
                      <a:schemeClr val="accent6">
                        <a:lumMod val="40000"/>
                        <a:lumOff val="60000"/>
                      </a:schemeClr>
                    </a:solidFill>
                  </a:tcPr>
                </a:tc>
                <a:extLst>
                  <a:ext uri="{0D108BD9-81ED-4DB2-BD59-A6C34878D82A}">
                    <a16:rowId xmlns:a16="http://schemas.microsoft.com/office/drawing/2014/main" val="360092287"/>
                  </a:ext>
                </a:extLst>
              </a:tr>
              <a:tr h="403202">
                <a:tc>
                  <a:txBody>
                    <a:bodyPr/>
                    <a:lstStyle/>
                    <a:p>
                      <a:pPr algn="ctr">
                        <a:lnSpc>
                          <a:spcPct val="107000"/>
                        </a:lnSpc>
                        <a:spcAft>
                          <a:spcPts val="0"/>
                        </a:spcAft>
                      </a:pPr>
                      <a:r>
                        <a:rPr lang="fr" sz="2400" dirty="0">
                          <a:solidFill>
                            <a:schemeClr val="tx1"/>
                          </a:solidFill>
                          <a:effectLst/>
                        </a:rPr>
                        <a:t># LANGUE</a:t>
                      </a:r>
                      <a:r>
                        <a:rPr lang="fr-FR" sz="2400" dirty="0">
                          <a:solidFill>
                            <a:schemeClr val="tx1"/>
                          </a:solidFill>
                          <a:effectLst/>
                        </a:rPr>
                        <a:t>S</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07000"/>
                        </a:lnSpc>
                        <a:spcAft>
                          <a:spcPts val="0"/>
                        </a:spcAft>
                      </a:pPr>
                      <a:r>
                        <a:rPr lang="fr" sz="3200" b="1" dirty="0">
                          <a:effectLst/>
                        </a:rPr>
                        <a:t>40</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07000"/>
                        </a:lnSpc>
                        <a:spcAft>
                          <a:spcPts val="0"/>
                        </a:spcAft>
                      </a:pPr>
                      <a:r>
                        <a:rPr lang="fr" sz="3200" b="1" dirty="0">
                          <a:effectLst/>
                        </a:rPr>
                        <a:t>107</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07000"/>
                        </a:lnSpc>
                        <a:spcAft>
                          <a:spcPts val="0"/>
                        </a:spcAft>
                      </a:pPr>
                      <a:r>
                        <a:rPr lang="fr" sz="3200" b="1" dirty="0">
                          <a:effectLst/>
                        </a:rPr>
                        <a:t>47</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07000"/>
                        </a:lnSpc>
                        <a:spcAft>
                          <a:spcPts val="0"/>
                        </a:spcAft>
                      </a:pPr>
                      <a:r>
                        <a:rPr lang="fr" sz="3200" b="1" dirty="0">
                          <a:effectLst/>
                        </a:rPr>
                        <a:t>1</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07000"/>
                        </a:lnSpc>
                        <a:spcAft>
                          <a:spcPts val="0"/>
                        </a:spcAft>
                      </a:pPr>
                      <a:r>
                        <a:rPr lang="fr" sz="3200" b="1" dirty="0">
                          <a:effectLst/>
                        </a:rPr>
                        <a:t>361</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07000"/>
                        </a:lnSpc>
                        <a:spcAft>
                          <a:spcPts val="0"/>
                        </a:spcAft>
                      </a:pPr>
                      <a:r>
                        <a:rPr lang="fr" sz="3200" b="0" dirty="0">
                          <a:effectLst/>
                        </a:rPr>
                        <a:t>141</a:t>
                      </a:r>
                      <a:endParaRPr lang="fr-FR"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1112361475"/>
                  </a:ext>
                </a:extLst>
              </a:tr>
              <a:tr h="183206">
                <a:tc>
                  <a:txBody>
                    <a:bodyPr/>
                    <a:lstStyle/>
                    <a:p>
                      <a:pPr algn="ctr">
                        <a:lnSpc>
                          <a:spcPct val="107000"/>
                        </a:lnSpc>
                        <a:spcAft>
                          <a:spcPts val="0"/>
                        </a:spcAft>
                      </a:pPr>
                      <a:r>
                        <a:rPr lang="fr" sz="2000" dirty="0">
                          <a:solidFill>
                            <a:schemeClr val="tx1"/>
                          </a:solidFill>
                          <a:effectLst/>
                        </a:rPr>
                        <a:t>ÉCHANTILLON</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fr" sz="2000" b="1" dirty="0">
                          <a:effectLst/>
                        </a:rPr>
                        <a:t>1 </a:t>
                      </a:r>
                      <a:r>
                        <a:rPr lang="fr-FR" sz="2000" b="1" dirty="0">
                          <a:effectLst/>
                        </a:rPr>
                        <a:t>M </a:t>
                      </a:r>
                      <a:r>
                        <a:rPr lang="fr" sz="2000" b="1" dirty="0">
                          <a:effectLst/>
                        </a:rPr>
                        <a:t>(TRANCO)</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fr" sz="2000" b="1" dirty="0">
                          <a:effectLst/>
                        </a:rPr>
                        <a:t>99M Sites</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fr" sz="2000" b="1" dirty="0">
                          <a:effectLst/>
                        </a:rPr>
                        <a:t>12B Pages</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fr" sz="2000" b="1" dirty="0">
                          <a:effectLst/>
                        </a:rPr>
                        <a:t>0,1 M</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fr" sz="2000" b="1" dirty="0">
                          <a:solidFill>
                            <a:schemeClr val="accent4">
                              <a:lumMod val="50000"/>
                            </a:schemeClr>
                          </a:solidFill>
                          <a:effectLst/>
                        </a:rPr>
                        <a:t>INDIRECT</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fr" sz="2000" b="0" dirty="0">
                          <a:effectLst/>
                        </a:rPr>
                        <a:t>TRANCO</a:t>
                      </a:r>
                      <a:endParaRPr lang="fr-F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253032131"/>
                  </a:ext>
                </a:extLst>
              </a:tr>
              <a:tr h="647081">
                <a:tc>
                  <a:txBody>
                    <a:bodyPr/>
                    <a:lstStyle/>
                    <a:p>
                      <a:pPr algn="ctr">
                        <a:lnSpc>
                          <a:spcPct val="107000"/>
                        </a:lnSpc>
                        <a:spcAft>
                          <a:spcPts val="0"/>
                        </a:spcAft>
                      </a:pPr>
                      <a:r>
                        <a:rPr lang="fr-FR" sz="2000" dirty="0">
                          <a:solidFill>
                            <a:schemeClr val="tx1"/>
                          </a:solidFill>
                          <a:effectLst/>
                        </a:rPr>
                        <a:t>REVU</a:t>
                      </a:r>
                      <a:r>
                        <a:rPr lang="fr" sz="2000" dirty="0">
                          <a:solidFill>
                            <a:schemeClr val="tx1"/>
                          </a:solidFill>
                          <a:effectLst/>
                        </a:rPr>
                        <a:t> PAR LES PAIRS</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ctr">
                        <a:lnSpc>
                          <a:spcPct val="107000"/>
                        </a:lnSpc>
                        <a:spcAft>
                          <a:spcPts val="0"/>
                        </a:spcAft>
                      </a:pPr>
                      <a:r>
                        <a:rPr lang="fr" sz="2000" b="1" dirty="0">
                          <a:solidFill>
                            <a:schemeClr val="accent5">
                              <a:lumMod val="75000"/>
                            </a:schemeClr>
                          </a:solidFill>
                          <a:effectLst/>
                        </a:rPr>
                        <a:t>NON</a:t>
                      </a:r>
                      <a:endParaRPr lang="fr-FR" sz="1800" b="1"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ctr">
                        <a:lnSpc>
                          <a:spcPct val="107000"/>
                        </a:lnSpc>
                        <a:spcAft>
                          <a:spcPts val="0"/>
                        </a:spcAft>
                      </a:pPr>
                      <a:r>
                        <a:rPr lang="fr" sz="2000" b="1" dirty="0">
                          <a:solidFill>
                            <a:schemeClr val="accent5">
                              <a:lumMod val="75000"/>
                            </a:schemeClr>
                          </a:solidFill>
                          <a:effectLst/>
                        </a:rPr>
                        <a:t>NON</a:t>
                      </a:r>
                      <a:endParaRPr lang="fr-FR" sz="1800" b="1"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ctr">
                        <a:lnSpc>
                          <a:spcPct val="107000"/>
                        </a:lnSpc>
                        <a:spcAft>
                          <a:spcPts val="0"/>
                        </a:spcAft>
                      </a:pPr>
                      <a:r>
                        <a:rPr lang="fr" sz="2000" b="1" dirty="0">
                          <a:solidFill>
                            <a:schemeClr val="accent5">
                              <a:lumMod val="75000"/>
                            </a:schemeClr>
                          </a:solidFill>
                          <a:effectLst/>
                        </a:rPr>
                        <a:t>NON</a:t>
                      </a:r>
                      <a:endParaRPr lang="fr-FR" sz="1800" b="1"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ctr">
                        <a:lnSpc>
                          <a:spcPct val="107000"/>
                        </a:lnSpc>
                        <a:spcAft>
                          <a:spcPts val="0"/>
                        </a:spcAft>
                      </a:pPr>
                      <a:r>
                        <a:rPr lang="fr" sz="2000" b="1" dirty="0">
                          <a:solidFill>
                            <a:schemeClr val="accent4">
                              <a:lumMod val="50000"/>
                            </a:schemeClr>
                          </a:solidFill>
                          <a:effectLst/>
                        </a:rPr>
                        <a:t>OUI</a:t>
                      </a:r>
                      <a:endParaRPr lang="fr-FR" sz="1800" b="1"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ctr">
                        <a:lnSpc>
                          <a:spcPct val="107000"/>
                        </a:lnSpc>
                        <a:spcAft>
                          <a:spcPts val="0"/>
                        </a:spcAft>
                      </a:pPr>
                      <a:r>
                        <a:rPr lang="fr" sz="2000" b="1">
                          <a:effectLst/>
                        </a:rPr>
                        <a:t>OUI</a:t>
                      </a:r>
                      <a:endParaRPr lang="fr-FR"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ctr">
                        <a:lnSpc>
                          <a:spcPct val="107000"/>
                        </a:lnSpc>
                        <a:spcAft>
                          <a:spcPts val="0"/>
                        </a:spcAft>
                      </a:pPr>
                      <a:r>
                        <a:rPr lang="fr" sz="2000" b="0" dirty="0">
                          <a:effectLst/>
                        </a:rPr>
                        <a:t>SERA</a:t>
                      </a:r>
                      <a:endParaRPr lang="fr-F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35562792"/>
                  </a:ext>
                </a:extLst>
              </a:tr>
              <a:tr h="435149">
                <a:tc>
                  <a:txBody>
                    <a:bodyPr/>
                    <a:lstStyle/>
                    <a:p>
                      <a:pPr algn="ctr">
                        <a:lnSpc>
                          <a:spcPct val="107000"/>
                        </a:lnSpc>
                        <a:spcAft>
                          <a:spcPts val="0"/>
                        </a:spcAft>
                      </a:pPr>
                      <a:r>
                        <a:rPr lang="fr" sz="2000" dirty="0">
                          <a:solidFill>
                            <a:schemeClr val="tx1"/>
                          </a:solidFill>
                          <a:effectLst/>
                        </a:rPr>
                        <a:t>Gestion </a:t>
                      </a:r>
                      <a:r>
                        <a:rPr lang="fr" sz="2400" dirty="0">
                          <a:solidFill>
                            <a:schemeClr val="tx1"/>
                          </a:solidFill>
                          <a:effectLst/>
                        </a:rPr>
                        <a:t>BIA</a:t>
                      </a:r>
                      <a:r>
                        <a:rPr lang="fr-FR" sz="2400" dirty="0">
                          <a:solidFill>
                            <a:schemeClr val="tx1"/>
                          </a:solidFill>
                          <a:effectLst/>
                        </a:rPr>
                        <a:t>I</a:t>
                      </a:r>
                      <a:r>
                        <a:rPr lang="fr" sz="2400" dirty="0">
                          <a:solidFill>
                            <a:schemeClr val="tx1"/>
                          </a:solidFill>
                          <a:effectLst/>
                        </a:rPr>
                        <a:t>S </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ctr">
                        <a:lnSpc>
                          <a:spcPct val="107000"/>
                        </a:lnSpc>
                        <a:spcAft>
                          <a:spcPts val="0"/>
                        </a:spcAft>
                      </a:pPr>
                      <a:r>
                        <a:rPr lang="fr" sz="2000" b="1" dirty="0">
                          <a:solidFill>
                            <a:schemeClr val="accent5">
                              <a:lumMod val="75000"/>
                            </a:schemeClr>
                          </a:solidFill>
                          <a:effectLst/>
                        </a:rPr>
                        <a:t>NON</a:t>
                      </a:r>
                      <a:endParaRPr lang="fr-FR" sz="1800" b="1"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ctr">
                        <a:lnSpc>
                          <a:spcPct val="107000"/>
                        </a:lnSpc>
                        <a:spcAft>
                          <a:spcPts val="0"/>
                        </a:spcAft>
                      </a:pPr>
                      <a:r>
                        <a:rPr lang="fr" sz="2000" b="1" dirty="0">
                          <a:solidFill>
                            <a:schemeClr val="accent5">
                              <a:lumMod val="75000"/>
                            </a:schemeClr>
                          </a:solidFill>
                          <a:effectLst/>
                        </a:rPr>
                        <a:t>NON</a:t>
                      </a:r>
                      <a:endParaRPr lang="fr-FR" sz="1800" b="1"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ctr">
                        <a:lnSpc>
                          <a:spcPct val="107000"/>
                        </a:lnSpc>
                        <a:spcAft>
                          <a:spcPts val="0"/>
                        </a:spcAft>
                      </a:pPr>
                      <a:r>
                        <a:rPr lang="fr" sz="2000" b="1" dirty="0">
                          <a:effectLst/>
                        </a:rPr>
                        <a:t>NON?</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ctr">
                        <a:lnSpc>
                          <a:spcPct val="107000"/>
                        </a:lnSpc>
                        <a:spcAft>
                          <a:spcPts val="0"/>
                        </a:spcAft>
                      </a:pPr>
                      <a:r>
                        <a:rPr lang="fr" sz="2000" b="1">
                          <a:effectLst/>
                        </a:rPr>
                        <a:t>OUI</a:t>
                      </a:r>
                      <a:endParaRPr lang="fr-FR"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ctr">
                        <a:lnSpc>
                          <a:spcPct val="107000"/>
                        </a:lnSpc>
                        <a:spcAft>
                          <a:spcPts val="0"/>
                        </a:spcAft>
                      </a:pPr>
                      <a:r>
                        <a:rPr lang="fr" sz="2000" b="1">
                          <a:effectLst/>
                        </a:rPr>
                        <a:t>OUI</a:t>
                      </a:r>
                      <a:endParaRPr lang="fr-FR"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ctr">
                        <a:lnSpc>
                          <a:spcPct val="107000"/>
                        </a:lnSpc>
                        <a:spcAft>
                          <a:spcPts val="0"/>
                        </a:spcAft>
                      </a:pPr>
                      <a:r>
                        <a:rPr lang="fr" sz="2000" b="0" dirty="0">
                          <a:effectLst/>
                        </a:rPr>
                        <a:t>OUI</a:t>
                      </a:r>
                      <a:endParaRPr lang="fr-F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915996280"/>
                  </a:ext>
                </a:extLst>
              </a:tr>
              <a:tr h="647081">
                <a:tc>
                  <a:txBody>
                    <a:bodyPr/>
                    <a:lstStyle/>
                    <a:p>
                      <a:pPr algn="ctr">
                        <a:lnSpc>
                          <a:spcPct val="107000"/>
                        </a:lnSpc>
                        <a:spcAft>
                          <a:spcPts val="0"/>
                        </a:spcAft>
                      </a:pPr>
                      <a:r>
                        <a:rPr lang="fr" sz="2400" dirty="0">
                          <a:solidFill>
                            <a:schemeClr val="tx1"/>
                          </a:solidFill>
                          <a:effectLst/>
                        </a:rPr>
                        <a:t>BIAIS</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ctr">
                        <a:lnSpc>
                          <a:spcPct val="107000"/>
                        </a:lnSpc>
                        <a:spcAft>
                          <a:spcPts val="0"/>
                        </a:spcAft>
                      </a:pPr>
                      <a:r>
                        <a:rPr lang="fr" sz="2000" b="1" dirty="0">
                          <a:solidFill>
                            <a:schemeClr val="accent5">
                              <a:lumMod val="75000"/>
                            </a:schemeClr>
                          </a:solidFill>
                          <a:effectLst/>
                        </a:rPr>
                        <a:t>ÉNORME</a:t>
                      </a:r>
                      <a:endParaRPr lang="fr-FR" sz="1800" b="1"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ctr">
                        <a:lnSpc>
                          <a:spcPct val="107000"/>
                        </a:lnSpc>
                        <a:spcAft>
                          <a:spcPts val="0"/>
                        </a:spcAft>
                      </a:pPr>
                      <a:r>
                        <a:rPr lang="fr" sz="2000" b="1" dirty="0">
                          <a:solidFill>
                            <a:schemeClr val="accent5">
                              <a:lumMod val="75000"/>
                            </a:schemeClr>
                          </a:solidFill>
                          <a:effectLst/>
                        </a:rPr>
                        <a:t>ÉNORME MAIS…</a:t>
                      </a:r>
                      <a:endParaRPr lang="fr-FR" sz="1800" b="1"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ctr">
                        <a:lnSpc>
                          <a:spcPct val="107000"/>
                        </a:lnSpc>
                        <a:spcAft>
                          <a:spcPts val="0"/>
                        </a:spcAft>
                      </a:pPr>
                      <a:r>
                        <a:rPr lang="fr" sz="2000" b="1" dirty="0">
                          <a:effectLst/>
                        </a:rPr>
                        <a:t>FAIBLE?</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ctr">
                        <a:lnSpc>
                          <a:spcPct val="107000"/>
                        </a:lnSpc>
                        <a:spcAft>
                          <a:spcPts val="0"/>
                        </a:spcAft>
                      </a:pPr>
                      <a:r>
                        <a:rPr lang="fr" sz="2000" b="1" dirty="0">
                          <a:effectLst/>
                        </a:rPr>
                        <a:t>NON</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ctr">
                        <a:lnSpc>
                          <a:spcPct val="107000"/>
                        </a:lnSpc>
                        <a:spcAft>
                          <a:spcPts val="0"/>
                        </a:spcAft>
                      </a:pPr>
                      <a:r>
                        <a:rPr lang="fr" sz="2000" b="1">
                          <a:effectLst/>
                        </a:rPr>
                        <a:t>FAIBLE</a:t>
                      </a:r>
                      <a:endParaRPr lang="fr-FR"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ctr">
                        <a:lnSpc>
                          <a:spcPct val="107000"/>
                        </a:lnSpc>
                        <a:spcAft>
                          <a:spcPts val="0"/>
                        </a:spcAft>
                      </a:pPr>
                      <a:r>
                        <a:rPr lang="fr" sz="2000" b="0" dirty="0">
                          <a:effectLst/>
                        </a:rPr>
                        <a:t>NON</a:t>
                      </a:r>
                      <a:endParaRPr lang="fr-F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116096076"/>
                  </a:ext>
                </a:extLst>
              </a:tr>
              <a:tr h="379461">
                <a:tc>
                  <a:txBody>
                    <a:bodyPr/>
                    <a:lstStyle/>
                    <a:p>
                      <a:pPr algn="ctr">
                        <a:lnSpc>
                          <a:spcPct val="107000"/>
                        </a:lnSpc>
                        <a:spcAft>
                          <a:spcPts val="0"/>
                        </a:spcAft>
                      </a:pPr>
                      <a:r>
                        <a:rPr lang="fr" sz="2400" dirty="0">
                          <a:solidFill>
                            <a:schemeClr val="tx1"/>
                          </a:solidFill>
                          <a:effectLst/>
                        </a:rPr>
                        <a:t>VISIBILIT</a:t>
                      </a:r>
                      <a:r>
                        <a:rPr lang="fr-FR" sz="2400" dirty="0">
                          <a:solidFill>
                            <a:schemeClr val="tx1"/>
                          </a:solidFill>
                          <a:effectLst/>
                        </a:rPr>
                        <a:t>É</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ctr">
                        <a:lnSpc>
                          <a:spcPct val="107000"/>
                        </a:lnSpc>
                        <a:spcAft>
                          <a:spcPts val="0"/>
                        </a:spcAft>
                      </a:pPr>
                      <a:r>
                        <a:rPr lang="fr" sz="2000" b="1" dirty="0">
                          <a:solidFill>
                            <a:schemeClr val="accent1">
                              <a:lumMod val="75000"/>
                            </a:schemeClr>
                          </a:solidFill>
                          <a:effectLst/>
                        </a:rPr>
                        <a:t>ÉNORME</a:t>
                      </a:r>
                      <a:endParaRPr lang="fr-FR" sz="18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ctr">
                        <a:lnSpc>
                          <a:spcPct val="107000"/>
                        </a:lnSpc>
                        <a:spcAft>
                          <a:spcPts val="0"/>
                        </a:spcAft>
                      </a:pPr>
                      <a:r>
                        <a:rPr lang="fr" sz="2000" b="1" dirty="0">
                          <a:effectLst/>
                        </a:rPr>
                        <a:t>MOYEN</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ctr">
                        <a:lnSpc>
                          <a:spcPct val="107000"/>
                        </a:lnSpc>
                        <a:spcAft>
                          <a:spcPts val="0"/>
                        </a:spcAft>
                      </a:pPr>
                      <a:r>
                        <a:rPr lang="fr" sz="2000" b="1">
                          <a:effectLst/>
                        </a:rPr>
                        <a:t>FAIBLE</a:t>
                      </a:r>
                      <a:endParaRPr lang="fr-FR"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ctr">
                        <a:lnSpc>
                          <a:spcPct val="107000"/>
                        </a:lnSpc>
                        <a:spcAft>
                          <a:spcPts val="0"/>
                        </a:spcAft>
                      </a:pPr>
                      <a:r>
                        <a:rPr lang="fr" sz="2000" b="1">
                          <a:effectLst/>
                        </a:rPr>
                        <a:t>FAIBLE</a:t>
                      </a:r>
                      <a:endParaRPr lang="fr-FR"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ctr">
                        <a:lnSpc>
                          <a:spcPct val="107000"/>
                        </a:lnSpc>
                        <a:spcAft>
                          <a:spcPts val="0"/>
                        </a:spcAft>
                      </a:pPr>
                      <a:r>
                        <a:rPr lang="fr" sz="1800" b="1" dirty="0">
                          <a:solidFill>
                            <a:schemeClr val="accent4">
                              <a:lumMod val="50000"/>
                            </a:schemeClr>
                          </a:solidFill>
                          <a:effectLst/>
                        </a:rPr>
                        <a:t>CROISSANCE</a:t>
                      </a:r>
                      <a:endParaRPr lang="fr-FR" sz="1800" b="1"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ctr">
                        <a:lnSpc>
                          <a:spcPct val="107000"/>
                        </a:lnSpc>
                        <a:spcAft>
                          <a:spcPts val="0"/>
                        </a:spcAft>
                      </a:pPr>
                      <a:r>
                        <a:rPr lang="fr" sz="2000" b="0" dirty="0">
                          <a:effectLst/>
                        </a:rPr>
                        <a:t> </a:t>
                      </a:r>
                      <a:endParaRPr lang="fr-F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3085134387"/>
                  </a:ext>
                </a:extLst>
              </a:tr>
              <a:tr h="379461">
                <a:tc>
                  <a:txBody>
                    <a:bodyPr/>
                    <a:lstStyle/>
                    <a:p>
                      <a:pPr algn="ctr">
                        <a:lnSpc>
                          <a:spcPct val="107000"/>
                        </a:lnSpc>
                        <a:spcAft>
                          <a:spcPts val="0"/>
                        </a:spcAft>
                      </a:pPr>
                      <a:r>
                        <a:rPr lang="fr" sz="2400" dirty="0">
                          <a:solidFill>
                            <a:schemeClr val="tx1"/>
                          </a:solidFill>
                          <a:effectLst/>
                        </a:rPr>
                        <a:t>UTILIS</a:t>
                      </a:r>
                      <a:r>
                        <a:rPr lang="fr-FR" sz="2400" dirty="0">
                          <a:solidFill>
                            <a:schemeClr val="tx1"/>
                          </a:solidFill>
                          <a:effectLst/>
                        </a:rPr>
                        <a:t>ATION</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ctr">
                        <a:lnSpc>
                          <a:spcPct val="107000"/>
                        </a:lnSpc>
                        <a:spcAft>
                          <a:spcPts val="0"/>
                        </a:spcAft>
                      </a:pPr>
                      <a:r>
                        <a:rPr lang="fr" sz="2000" b="1" dirty="0">
                          <a:solidFill>
                            <a:schemeClr val="accent1">
                              <a:lumMod val="75000"/>
                            </a:schemeClr>
                          </a:solidFill>
                          <a:effectLst/>
                        </a:rPr>
                        <a:t>ÉNORME</a:t>
                      </a:r>
                      <a:endParaRPr lang="fr-FR" sz="18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ctr">
                        <a:lnSpc>
                          <a:spcPct val="107000"/>
                        </a:lnSpc>
                        <a:spcAft>
                          <a:spcPts val="0"/>
                        </a:spcAft>
                      </a:pPr>
                      <a:r>
                        <a:rPr lang="fr" sz="2000" b="1" dirty="0">
                          <a:effectLst/>
                        </a:rPr>
                        <a:t>NON</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ctr">
                        <a:lnSpc>
                          <a:spcPct val="107000"/>
                        </a:lnSpc>
                        <a:spcAft>
                          <a:spcPts val="0"/>
                        </a:spcAft>
                      </a:pPr>
                      <a:r>
                        <a:rPr lang="fr" sz="2000" b="1" dirty="0">
                          <a:effectLst/>
                        </a:rPr>
                        <a:t>NON</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ctr">
                        <a:lnSpc>
                          <a:spcPct val="107000"/>
                        </a:lnSpc>
                        <a:spcAft>
                          <a:spcPts val="0"/>
                        </a:spcAft>
                      </a:pPr>
                      <a:r>
                        <a:rPr lang="fr" sz="2000" b="1" dirty="0">
                          <a:effectLst/>
                        </a:rPr>
                        <a:t>NON</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ctr">
                        <a:lnSpc>
                          <a:spcPct val="107000"/>
                        </a:lnSpc>
                        <a:spcAft>
                          <a:spcPts val="0"/>
                        </a:spcAft>
                      </a:pPr>
                      <a:r>
                        <a:rPr lang="fr" sz="1800" b="1" dirty="0">
                          <a:effectLst/>
                        </a:rPr>
                        <a:t>FAIBLE</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ctr">
                        <a:lnSpc>
                          <a:spcPct val="107000"/>
                        </a:lnSpc>
                        <a:spcAft>
                          <a:spcPts val="0"/>
                        </a:spcAft>
                      </a:pPr>
                      <a:r>
                        <a:rPr lang="fr" sz="2000" b="0" dirty="0">
                          <a:effectLst/>
                        </a:rPr>
                        <a:t> </a:t>
                      </a:r>
                      <a:endParaRPr lang="fr-F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1461758374"/>
                  </a:ext>
                </a:extLst>
              </a:tr>
              <a:tr h="442662">
                <a:tc>
                  <a:txBody>
                    <a:bodyPr/>
                    <a:lstStyle/>
                    <a:p>
                      <a:pPr algn="ctr">
                        <a:lnSpc>
                          <a:spcPct val="107000"/>
                        </a:lnSpc>
                        <a:spcAft>
                          <a:spcPts val="0"/>
                        </a:spcAft>
                      </a:pPr>
                      <a:r>
                        <a:rPr lang="fr" sz="2000" dirty="0">
                          <a:solidFill>
                            <a:schemeClr val="tx1"/>
                          </a:solidFill>
                          <a:effectLst/>
                        </a:rPr>
                        <a:t>ANGLAIS %</a:t>
                      </a:r>
                      <a:endParaRPr lang="fr-FR"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99"/>
                    </a:solidFill>
                  </a:tcPr>
                </a:tc>
                <a:tc>
                  <a:txBody>
                    <a:bodyPr/>
                    <a:lstStyle/>
                    <a:p>
                      <a:pPr algn="ctr">
                        <a:lnSpc>
                          <a:spcPct val="107000"/>
                        </a:lnSpc>
                        <a:spcAft>
                          <a:spcPts val="0"/>
                        </a:spcAft>
                      </a:pPr>
                      <a:r>
                        <a:rPr lang="fr" sz="2800" b="1">
                          <a:effectLst/>
                        </a:rPr>
                        <a:t>58%</a:t>
                      </a:r>
                      <a:endParaRPr lang="fr-FR"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99"/>
                    </a:solidFill>
                  </a:tcPr>
                </a:tc>
                <a:tc>
                  <a:txBody>
                    <a:bodyPr/>
                    <a:lstStyle/>
                    <a:p>
                      <a:pPr algn="ctr">
                        <a:lnSpc>
                          <a:spcPct val="107000"/>
                        </a:lnSpc>
                        <a:spcAft>
                          <a:spcPts val="0"/>
                        </a:spcAft>
                      </a:pPr>
                      <a:r>
                        <a:rPr lang="fr" sz="2800" b="1" dirty="0">
                          <a:effectLst/>
                        </a:rPr>
                        <a:t>51%</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99"/>
                    </a:solidFill>
                  </a:tcPr>
                </a:tc>
                <a:tc>
                  <a:txBody>
                    <a:bodyPr/>
                    <a:lstStyle/>
                    <a:p>
                      <a:pPr algn="ctr">
                        <a:lnSpc>
                          <a:spcPct val="107000"/>
                        </a:lnSpc>
                        <a:spcAft>
                          <a:spcPts val="0"/>
                        </a:spcAft>
                      </a:pPr>
                      <a:r>
                        <a:rPr lang="fr" sz="2800" b="1" dirty="0">
                          <a:effectLst/>
                        </a:rPr>
                        <a:t>26%</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99"/>
                    </a:solidFill>
                  </a:tcPr>
                </a:tc>
                <a:tc>
                  <a:txBody>
                    <a:bodyPr/>
                    <a:lstStyle/>
                    <a:p>
                      <a:pPr algn="ctr">
                        <a:lnSpc>
                          <a:spcPct val="107000"/>
                        </a:lnSpc>
                        <a:spcAft>
                          <a:spcPts val="0"/>
                        </a:spcAft>
                      </a:pPr>
                      <a:r>
                        <a:rPr lang="fr" sz="2800" b="1" dirty="0">
                          <a:effectLst/>
                        </a:rPr>
                        <a:t>28%</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99"/>
                    </a:solidFill>
                  </a:tcPr>
                </a:tc>
                <a:tc>
                  <a:txBody>
                    <a:bodyPr/>
                    <a:lstStyle/>
                    <a:p>
                      <a:pPr algn="ctr">
                        <a:lnSpc>
                          <a:spcPct val="107000"/>
                        </a:lnSpc>
                        <a:spcAft>
                          <a:spcPts val="0"/>
                        </a:spcAft>
                      </a:pPr>
                      <a:r>
                        <a:rPr lang="fr" sz="2800" b="1" dirty="0">
                          <a:effectLst/>
                        </a:rPr>
                        <a:t>20%</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99"/>
                    </a:solidFill>
                  </a:tcPr>
                </a:tc>
                <a:tc>
                  <a:txBody>
                    <a:bodyPr/>
                    <a:lstStyle/>
                    <a:p>
                      <a:pPr algn="ctr">
                        <a:lnSpc>
                          <a:spcPct val="107000"/>
                        </a:lnSpc>
                        <a:spcAft>
                          <a:spcPts val="0"/>
                        </a:spcAft>
                      </a:pPr>
                      <a:endParaRPr lang="fr-F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99"/>
                    </a:solidFill>
                  </a:tcPr>
                </a:tc>
                <a:extLst>
                  <a:ext uri="{0D108BD9-81ED-4DB2-BD59-A6C34878D82A}">
                    <a16:rowId xmlns:a16="http://schemas.microsoft.com/office/drawing/2014/main" val="3114066320"/>
                  </a:ext>
                </a:extLst>
              </a:tr>
            </a:tbl>
          </a:graphicData>
        </a:graphic>
      </p:graphicFrame>
      <p:sp>
        <p:nvSpPr>
          <p:cNvPr id="6" name="ZoneTexte 5">
            <a:extLst>
              <a:ext uri="{FF2B5EF4-FFF2-40B4-BE49-F238E27FC236}">
                <a16:creationId xmlns:a16="http://schemas.microsoft.com/office/drawing/2014/main" id="{166EAA95-86BD-474C-B4AD-DF2ABAE42D7F}"/>
              </a:ext>
            </a:extLst>
          </p:cNvPr>
          <p:cNvSpPr txBox="1"/>
          <p:nvPr/>
        </p:nvSpPr>
        <p:spPr>
          <a:xfrm>
            <a:off x="4064000" y="257320"/>
            <a:ext cx="4831425" cy="523220"/>
          </a:xfrm>
          <a:prstGeom prst="rect">
            <a:avLst/>
          </a:prstGeom>
          <a:solidFill>
            <a:schemeClr val="accent4">
              <a:lumMod val="20000"/>
              <a:lumOff val="80000"/>
            </a:schemeClr>
          </a:solidFill>
        </p:spPr>
        <p:txBody>
          <a:bodyPr wrap="square" rtlCol="0">
            <a:spAutoFit/>
          </a:bodyPr>
          <a:lstStyle/>
          <a:p>
            <a:r>
              <a:rPr lang="fr" sz="2800" b="1" dirty="0"/>
              <a:t>COMPARAISON DES </a:t>
            </a:r>
            <a:r>
              <a:rPr lang="fr-FR" sz="2800" b="1" dirty="0"/>
              <a:t>ACTEURS</a:t>
            </a:r>
            <a:endParaRPr lang="fr" sz="2800" b="1" dirty="0"/>
          </a:p>
        </p:txBody>
      </p:sp>
      <p:pic>
        <p:nvPicPr>
          <p:cNvPr id="1028" name="Picture 4" descr="The New OCD: Obsessive Comparison Disorder | Meadows Behavioral Healthcare">
            <a:extLst>
              <a:ext uri="{FF2B5EF4-FFF2-40B4-BE49-F238E27FC236}">
                <a16:creationId xmlns:a16="http://schemas.microsoft.com/office/drawing/2014/main" id="{9974AC08-C9B0-4E6D-ACF2-2953BA51F4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947000" cy="1066673"/>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5D5C26E5-228B-4BC7-9B47-D2B5FCEB17E3}"/>
              </a:ext>
            </a:extLst>
          </p:cNvPr>
          <p:cNvSpPr txBox="1"/>
          <p:nvPr/>
        </p:nvSpPr>
        <p:spPr>
          <a:xfrm>
            <a:off x="1856153" y="6475446"/>
            <a:ext cx="2165978" cy="369332"/>
          </a:xfrm>
          <a:prstGeom prst="rect">
            <a:avLst/>
          </a:prstGeom>
          <a:noFill/>
        </p:spPr>
        <p:txBody>
          <a:bodyPr wrap="none" rtlCol="0">
            <a:spAutoFit/>
          </a:bodyPr>
          <a:lstStyle/>
          <a:p>
            <a:r>
              <a:rPr lang="fr" b="1" dirty="0" err="1">
                <a:solidFill>
                  <a:srgbClr val="0070C0"/>
                </a:solidFill>
              </a:rPr>
              <a:t>Biais </a:t>
            </a:r>
            <a:r>
              <a:rPr lang="fr" b="1" dirty="0">
                <a:solidFill>
                  <a:srgbClr val="0070C0"/>
                </a:solidFill>
              </a:rPr>
              <a:t>du multilinguisme </a:t>
            </a:r>
          </a:p>
        </p:txBody>
      </p:sp>
      <p:cxnSp>
        <p:nvCxnSpPr>
          <p:cNvPr id="12" name="Connecteur droit avec flèche 11">
            <a:extLst>
              <a:ext uri="{FF2B5EF4-FFF2-40B4-BE49-F238E27FC236}">
                <a16:creationId xmlns:a16="http://schemas.microsoft.com/office/drawing/2014/main" id="{14671864-91CC-4028-8C98-729198A6E9F1}"/>
              </a:ext>
            </a:extLst>
          </p:cNvPr>
          <p:cNvCxnSpPr>
            <a:cxnSpLocks/>
          </p:cNvCxnSpPr>
          <p:nvPr/>
        </p:nvCxnSpPr>
        <p:spPr>
          <a:xfrm flipH="1" flipV="1">
            <a:off x="2641600" y="4867564"/>
            <a:ext cx="297544" cy="16078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CFC5563A-5C32-4992-989D-DFE46CDF8D01}"/>
              </a:ext>
            </a:extLst>
          </p:cNvPr>
          <p:cNvCxnSpPr>
            <a:cxnSpLocks/>
          </p:cNvCxnSpPr>
          <p:nvPr/>
        </p:nvCxnSpPr>
        <p:spPr>
          <a:xfrm flipV="1">
            <a:off x="2939143" y="4867564"/>
            <a:ext cx="1124857" cy="16078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842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32602D8F-FF2C-45F8-863E-6224F43F68D0}"/>
              </a:ext>
            </a:extLst>
          </p:cNvPr>
          <p:cNvGraphicFramePr>
            <a:graphicFrameLocks noGrp="1"/>
          </p:cNvGraphicFramePr>
          <p:nvPr>
            <p:extLst/>
          </p:nvPr>
        </p:nvGraphicFramePr>
        <p:xfrm>
          <a:off x="213502" y="1176719"/>
          <a:ext cx="8934275" cy="1767459"/>
        </p:xfrm>
        <a:graphic>
          <a:graphicData uri="http://schemas.openxmlformats.org/drawingml/2006/table">
            <a:tbl>
              <a:tblPr firstRow="1" firstCol="1" bandRow="1">
                <a:tableStyleId>{5C22544A-7EE6-4342-B048-85BDC9FD1C3A}</a:tableStyleId>
              </a:tblPr>
              <a:tblGrid>
                <a:gridCol w="1414786">
                  <a:extLst>
                    <a:ext uri="{9D8B030D-6E8A-4147-A177-3AD203B41FA5}">
                      <a16:colId xmlns:a16="http://schemas.microsoft.com/office/drawing/2014/main" val="3216348567"/>
                    </a:ext>
                  </a:extLst>
                </a:gridCol>
                <a:gridCol w="1692135">
                  <a:extLst>
                    <a:ext uri="{9D8B030D-6E8A-4147-A177-3AD203B41FA5}">
                      <a16:colId xmlns:a16="http://schemas.microsoft.com/office/drawing/2014/main" val="3102356202"/>
                    </a:ext>
                  </a:extLst>
                </a:gridCol>
                <a:gridCol w="1535662">
                  <a:extLst>
                    <a:ext uri="{9D8B030D-6E8A-4147-A177-3AD203B41FA5}">
                      <a16:colId xmlns:a16="http://schemas.microsoft.com/office/drawing/2014/main" val="1100713718"/>
                    </a:ext>
                  </a:extLst>
                </a:gridCol>
                <a:gridCol w="1331651">
                  <a:extLst>
                    <a:ext uri="{9D8B030D-6E8A-4147-A177-3AD203B41FA5}">
                      <a16:colId xmlns:a16="http://schemas.microsoft.com/office/drawing/2014/main" val="3186071246"/>
                    </a:ext>
                  </a:extLst>
                </a:gridCol>
                <a:gridCol w="1114713">
                  <a:extLst>
                    <a:ext uri="{9D8B030D-6E8A-4147-A177-3AD203B41FA5}">
                      <a16:colId xmlns:a16="http://schemas.microsoft.com/office/drawing/2014/main" val="2158686774"/>
                    </a:ext>
                  </a:extLst>
                </a:gridCol>
                <a:gridCol w="1845328">
                  <a:extLst>
                    <a:ext uri="{9D8B030D-6E8A-4147-A177-3AD203B41FA5}">
                      <a16:colId xmlns:a16="http://schemas.microsoft.com/office/drawing/2014/main" val="2895660823"/>
                    </a:ext>
                  </a:extLst>
                </a:gridCol>
              </a:tblGrid>
              <a:tr h="0">
                <a:tc>
                  <a:txBody>
                    <a:bodyPr/>
                    <a:lstStyle/>
                    <a:p>
                      <a:pPr algn="ctr">
                        <a:lnSpc>
                          <a:spcPct val="107000"/>
                        </a:lnSpc>
                        <a:spcAft>
                          <a:spcPts val="0"/>
                        </a:spcAft>
                      </a:pPr>
                      <a:r>
                        <a:rPr lang="fr" sz="2000">
                          <a:solidFill>
                            <a:schemeClr val="tx1"/>
                          </a:solidFill>
                          <a:effectLst/>
                        </a:rPr>
                        <a:t>W3TECHS</a:t>
                      </a:r>
                      <a:endParaRPr lang="fr-FR" sz="2800">
                        <a:solidFill>
                          <a:schemeClr val="tx1"/>
                        </a:solidFill>
                        <a:effectLst/>
                      </a:endParaRPr>
                    </a:p>
                    <a:p>
                      <a:pPr algn="ctr">
                        <a:lnSpc>
                          <a:spcPct val="107000"/>
                        </a:lnSpc>
                        <a:spcAft>
                          <a:spcPts val="0"/>
                        </a:spcAft>
                      </a:pPr>
                      <a:r>
                        <a:rPr lang="fr" sz="2000">
                          <a:solidFill>
                            <a:schemeClr val="tx1"/>
                          </a:solidFill>
                          <a:effectLst/>
                        </a:rPr>
                        <a:t>1/2023</a:t>
                      </a:r>
                      <a:endParaRPr lang="fr-FR"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solidFill>
                      <a:schemeClr val="bg1">
                        <a:lumMod val="85000"/>
                      </a:schemeClr>
                    </a:solidFill>
                  </a:tcPr>
                </a:tc>
                <a:tc>
                  <a:txBody>
                    <a:bodyPr/>
                    <a:lstStyle/>
                    <a:p>
                      <a:pPr algn="ctr">
                        <a:lnSpc>
                          <a:spcPct val="107000"/>
                        </a:lnSpc>
                        <a:spcAft>
                          <a:spcPts val="0"/>
                        </a:spcAft>
                      </a:pPr>
                      <a:r>
                        <a:rPr lang="fr" sz="2000" dirty="0">
                          <a:solidFill>
                            <a:schemeClr val="tx1"/>
                          </a:solidFill>
                          <a:effectLst/>
                        </a:rPr>
                        <a:t>D</a:t>
                      </a:r>
                      <a:r>
                        <a:rPr lang="fr-FR" sz="2000" dirty="0" err="1">
                          <a:solidFill>
                            <a:schemeClr val="tx1"/>
                          </a:solidFill>
                          <a:effectLst/>
                        </a:rPr>
                        <a:t>ataProvider</a:t>
                      </a:r>
                      <a:endParaRPr lang="fr-FR" sz="2800" dirty="0">
                        <a:solidFill>
                          <a:schemeClr val="tx1"/>
                        </a:solidFill>
                        <a:effectLst/>
                      </a:endParaRPr>
                    </a:p>
                    <a:p>
                      <a:pPr algn="ctr">
                        <a:lnSpc>
                          <a:spcPct val="107000"/>
                        </a:lnSpc>
                        <a:spcAft>
                          <a:spcPts val="0"/>
                        </a:spcAft>
                      </a:pPr>
                      <a:r>
                        <a:rPr lang="fr" sz="2000" dirty="0">
                          <a:solidFill>
                            <a:schemeClr val="tx1"/>
                          </a:solidFill>
                          <a:effectLst/>
                        </a:rPr>
                        <a:t>1/23</a:t>
                      </a:r>
                      <a:endParaRPr lang="fr-FR"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solidFill>
                      <a:schemeClr val="bg1">
                        <a:lumMod val="85000"/>
                      </a:schemeClr>
                    </a:solidFill>
                  </a:tcPr>
                </a:tc>
                <a:tc>
                  <a:txBody>
                    <a:bodyPr/>
                    <a:lstStyle/>
                    <a:p>
                      <a:pPr algn="ctr">
                        <a:lnSpc>
                          <a:spcPct val="107000"/>
                        </a:lnSpc>
                        <a:spcAft>
                          <a:spcPts val="0"/>
                        </a:spcAft>
                      </a:pPr>
                      <a:r>
                        <a:rPr lang="fr-FR" sz="2000" dirty="0">
                          <a:solidFill>
                            <a:schemeClr val="tx1"/>
                          </a:solidFill>
                          <a:effectLst/>
                        </a:rPr>
                        <a:t>Netsweeper </a:t>
                      </a:r>
                      <a:r>
                        <a:rPr lang="fr" sz="2000" dirty="0">
                          <a:solidFill>
                            <a:schemeClr val="tx1"/>
                          </a:solidFill>
                          <a:effectLst/>
                        </a:rPr>
                        <a:t>23/06</a:t>
                      </a:r>
                      <a:endParaRPr lang="fr-FR"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solidFill>
                      <a:schemeClr val="bg1">
                        <a:lumMod val="85000"/>
                      </a:schemeClr>
                    </a:solidFill>
                  </a:tcPr>
                </a:tc>
                <a:tc>
                  <a:txBody>
                    <a:bodyPr/>
                    <a:lstStyle/>
                    <a:p>
                      <a:pPr algn="ctr">
                        <a:lnSpc>
                          <a:spcPct val="107000"/>
                        </a:lnSpc>
                        <a:spcAft>
                          <a:spcPts val="0"/>
                        </a:spcAft>
                      </a:pPr>
                      <a:r>
                        <a:rPr lang="fr" sz="2000" dirty="0">
                          <a:solidFill>
                            <a:schemeClr val="tx1"/>
                          </a:solidFill>
                          <a:effectLst/>
                        </a:rPr>
                        <a:t>IONAN</a:t>
                      </a:r>
                      <a:endParaRPr lang="fr-FR" sz="2800" dirty="0">
                        <a:solidFill>
                          <a:schemeClr val="tx1"/>
                        </a:solidFill>
                        <a:effectLst/>
                      </a:endParaRPr>
                    </a:p>
                    <a:p>
                      <a:pPr algn="ctr">
                        <a:lnSpc>
                          <a:spcPct val="107000"/>
                        </a:lnSpc>
                        <a:spcAft>
                          <a:spcPts val="0"/>
                        </a:spcAft>
                      </a:pPr>
                      <a:r>
                        <a:rPr lang="fr" sz="2000" dirty="0">
                          <a:solidFill>
                            <a:schemeClr val="tx1"/>
                          </a:solidFill>
                          <a:effectLst/>
                        </a:rPr>
                        <a:t>Univ.</a:t>
                      </a:r>
                      <a:endParaRPr lang="fr-FR" sz="2800" dirty="0">
                        <a:solidFill>
                          <a:schemeClr val="tx1"/>
                        </a:solidFill>
                        <a:effectLst/>
                      </a:endParaRPr>
                    </a:p>
                    <a:p>
                      <a:pPr algn="ctr">
                        <a:lnSpc>
                          <a:spcPct val="107000"/>
                        </a:lnSpc>
                        <a:spcAft>
                          <a:spcPts val="0"/>
                        </a:spcAft>
                      </a:pPr>
                      <a:r>
                        <a:rPr lang="fr" sz="2000" dirty="0">
                          <a:solidFill>
                            <a:schemeClr val="tx1"/>
                          </a:solidFill>
                          <a:effectLst/>
                        </a:rPr>
                        <a:t>2020</a:t>
                      </a:r>
                      <a:endParaRPr lang="fr-FR"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solidFill>
                      <a:schemeClr val="bg1">
                        <a:lumMod val="85000"/>
                      </a:schemeClr>
                    </a:solidFill>
                  </a:tcPr>
                </a:tc>
                <a:tc>
                  <a:txBody>
                    <a:bodyPr/>
                    <a:lstStyle/>
                    <a:p>
                      <a:pPr algn="ctr">
                        <a:lnSpc>
                          <a:spcPct val="107000"/>
                        </a:lnSpc>
                        <a:spcAft>
                          <a:spcPts val="0"/>
                        </a:spcAft>
                      </a:pPr>
                      <a:r>
                        <a:rPr lang="fr" sz="2000">
                          <a:solidFill>
                            <a:schemeClr val="tx1"/>
                          </a:solidFill>
                          <a:effectLst/>
                        </a:rPr>
                        <a:t>OBDILCI</a:t>
                      </a:r>
                      <a:endParaRPr lang="fr-FR" sz="2800">
                        <a:solidFill>
                          <a:schemeClr val="tx1"/>
                        </a:solidFill>
                        <a:effectLst/>
                      </a:endParaRPr>
                    </a:p>
                    <a:p>
                      <a:pPr algn="ctr">
                        <a:lnSpc>
                          <a:spcPct val="107000"/>
                        </a:lnSpc>
                        <a:spcAft>
                          <a:spcPts val="0"/>
                        </a:spcAft>
                      </a:pPr>
                      <a:r>
                        <a:rPr lang="fr" sz="2000">
                          <a:solidFill>
                            <a:schemeClr val="tx1"/>
                          </a:solidFill>
                          <a:effectLst/>
                        </a:rPr>
                        <a:t>Principal</a:t>
                      </a:r>
                      <a:endParaRPr lang="fr-FR" sz="2800">
                        <a:solidFill>
                          <a:schemeClr val="tx1"/>
                        </a:solidFill>
                        <a:effectLst/>
                      </a:endParaRPr>
                    </a:p>
                    <a:p>
                      <a:pPr algn="ctr">
                        <a:lnSpc>
                          <a:spcPct val="107000"/>
                        </a:lnSpc>
                        <a:spcAft>
                          <a:spcPts val="0"/>
                        </a:spcAft>
                      </a:pPr>
                      <a:r>
                        <a:rPr lang="fr" sz="2000">
                          <a:solidFill>
                            <a:schemeClr val="tx1"/>
                          </a:solidFill>
                          <a:effectLst/>
                        </a:rPr>
                        <a:t>5/2023</a:t>
                      </a:r>
                      <a:endParaRPr lang="fr-FR"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solidFill>
                      <a:schemeClr val="bg1">
                        <a:lumMod val="85000"/>
                      </a:schemeClr>
                    </a:solidFill>
                  </a:tcPr>
                </a:tc>
                <a:tc>
                  <a:txBody>
                    <a:bodyPr/>
                    <a:lstStyle/>
                    <a:p>
                      <a:pPr algn="ctr">
                        <a:lnSpc>
                          <a:spcPct val="107000"/>
                        </a:lnSpc>
                        <a:spcAft>
                          <a:spcPts val="0"/>
                        </a:spcAft>
                      </a:pPr>
                      <a:r>
                        <a:rPr lang="fr" sz="2000" dirty="0">
                          <a:solidFill>
                            <a:schemeClr val="tx1"/>
                          </a:solidFill>
                          <a:effectLst/>
                        </a:rPr>
                        <a:t>MECILDI</a:t>
                      </a:r>
                      <a:endParaRPr lang="fr-FR" sz="2800" dirty="0">
                        <a:solidFill>
                          <a:schemeClr val="tx1"/>
                        </a:solidFill>
                        <a:effectLst/>
                      </a:endParaRPr>
                    </a:p>
                    <a:p>
                      <a:pPr algn="ctr">
                        <a:lnSpc>
                          <a:spcPct val="107000"/>
                        </a:lnSpc>
                        <a:spcAft>
                          <a:spcPts val="0"/>
                        </a:spcAft>
                      </a:pPr>
                      <a:r>
                        <a:rPr lang="fr" sz="2000" dirty="0">
                          <a:solidFill>
                            <a:schemeClr val="tx1"/>
                          </a:solidFill>
                          <a:effectLst/>
                        </a:rPr>
                        <a:t>Étude </a:t>
                      </a:r>
                      <a:endParaRPr lang="fr-FR" sz="2800" dirty="0">
                        <a:solidFill>
                          <a:schemeClr val="tx1"/>
                        </a:solidFill>
                        <a:effectLst/>
                      </a:endParaRPr>
                    </a:p>
                    <a:p>
                      <a:pPr algn="ctr">
                        <a:lnSpc>
                          <a:spcPct val="107000"/>
                        </a:lnSpc>
                        <a:spcAft>
                          <a:spcPts val="0"/>
                        </a:spcAft>
                      </a:pPr>
                      <a:r>
                        <a:rPr lang="fr" sz="2000" dirty="0">
                          <a:solidFill>
                            <a:schemeClr val="tx1"/>
                          </a:solidFill>
                          <a:effectLst/>
                        </a:rPr>
                        <a:t>5/2024</a:t>
                      </a:r>
                      <a:endParaRPr lang="fr-FR"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solidFill>
                      <a:schemeClr val="bg1">
                        <a:lumMod val="85000"/>
                      </a:schemeClr>
                    </a:solidFill>
                  </a:tcPr>
                </a:tc>
                <a:extLst>
                  <a:ext uri="{0D108BD9-81ED-4DB2-BD59-A6C34878D82A}">
                    <a16:rowId xmlns:a16="http://schemas.microsoft.com/office/drawing/2014/main" val="2446500305"/>
                  </a:ext>
                </a:extLst>
              </a:tr>
              <a:tr h="0">
                <a:tc>
                  <a:txBody>
                    <a:bodyPr/>
                    <a:lstStyle/>
                    <a:p>
                      <a:pPr algn="ctr">
                        <a:lnSpc>
                          <a:spcPct val="107000"/>
                        </a:lnSpc>
                        <a:spcAft>
                          <a:spcPts val="0"/>
                        </a:spcAft>
                      </a:pPr>
                      <a:r>
                        <a:rPr lang="fr" sz="3200" dirty="0">
                          <a:solidFill>
                            <a:schemeClr val="tx1"/>
                          </a:solidFill>
                          <a:effectLst/>
                        </a:rPr>
                        <a:t>57,7%</a:t>
                      </a:r>
                      <a:endParaRPr lang="fr-FR"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solidFill>
                      <a:schemeClr val="accent2">
                        <a:lumMod val="40000"/>
                        <a:lumOff val="60000"/>
                      </a:schemeClr>
                    </a:solidFill>
                  </a:tcPr>
                </a:tc>
                <a:tc>
                  <a:txBody>
                    <a:bodyPr/>
                    <a:lstStyle/>
                    <a:p>
                      <a:pPr algn="ctr">
                        <a:lnSpc>
                          <a:spcPct val="107000"/>
                        </a:lnSpc>
                        <a:spcAft>
                          <a:spcPts val="0"/>
                        </a:spcAft>
                      </a:pPr>
                      <a:r>
                        <a:rPr lang="fr" sz="3200" b="1" dirty="0">
                          <a:effectLst/>
                        </a:rPr>
                        <a:t>51%</a:t>
                      </a:r>
                      <a:endParaRPr lang="fr-FR"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solidFill>
                      <a:schemeClr val="accent2">
                        <a:lumMod val="40000"/>
                        <a:lumOff val="60000"/>
                      </a:schemeClr>
                    </a:solidFill>
                  </a:tcPr>
                </a:tc>
                <a:tc>
                  <a:txBody>
                    <a:bodyPr/>
                    <a:lstStyle/>
                    <a:p>
                      <a:pPr algn="ctr">
                        <a:lnSpc>
                          <a:spcPct val="107000"/>
                        </a:lnSpc>
                        <a:spcAft>
                          <a:spcPts val="0"/>
                        </a:spcAft>
                      </a:pPr>
                      <a:r>
                        <a:rPr lang="fr" sz="3200" b="1" dirty="0">
                          <a:effectLst/>
                        </a:rPr>
                        <a:t>26,3%</a:t>
                      </a:r>
                      <a:endParaRPr lang="fr-FR"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solidFill>
                      <a:schemeClr val="accent6">
                        <a:lumMod val="40000"/>
                        <a:lumOff val="60000"/>
                      </a:schemeClr>
                    </a:solidFill>
                  </a:tcPr>
                </a:tc>
                <a:tc>
                  <a:txBody>
                    <a:bodyPr/>
                    <a:lstStyle/>
                    <a:p>
                      <a:pPr algn="ctr">
                        <a:lnSpc>
                          <a:spcPct val="107000"/>
                        </a:lnSpc>
                        <a:spcAft>
                          <a:spcPts val="0"/>
                        </a:spcAft>
                      </a:pPr>
                      <a:r>
                        <a:rPr lang="fr" sz="3200" b="1" dirty="0">
                          <a:effectLst/>
                        </a:rPr>
                        <a:t>28,4%</a:t>
                      </a:r>
                      <a:endParaRPr lang="fr-FR"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solidFill>
                      <a:schemeClr val="accent6">
                        <a:lumMod val="40000"/>
                        <a:lumOff val="60000"/>
                      </a:schemeClr>
                    </a:solidFill>
                  </a:tcPr>
                </a:tc>
                <a:tc>
                  <a:txBody>
                    <a:bodyPr/>
                    <a:lstStyle/>
                    <a:p>
                      <a:pPr algn="ctr">
                        <a:lnSpc>
                          <a:spcPct val="107000"/>
                        </a:lnSpc>
                        <a:spcAft>
                          <a:spcPts val="0"/>
                        </a:spcAft>
                      </a:pPr>
                      <a:r>
                        <a:rPr lang="fr" sz="3200" b="1" dirty="0">
                          <a:effectLst/>
                        </a:rPr>
                        <a:t>20%</a:t>
                      </a:r>
                      <a:endParaRPr lang="fr-FR"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solidFill>
                      <a:schemeClr val="accent6">
                        <a:lumMod val="40000"/>
                        <a:lumOff val="60000"/>
                      </a:schemeClr>
                    </a:solidFill>
                  </a:tcPr>
                </a:tc>
                <a:tc>
                  <a:txBody>
                    <a:bodyPr/>
                    <a:lstStyle/>
                    <a:p>
                      <a:pPr algn="ctr">
                        <a:lnSpc>
                          <a:spcPct val="107000"/>
                        </a:lnSpc>
                        <a:spcAft>
                          <a:spcPts val="0"/>
                        </a:spcAft>
                      </a:pPr>
                      <a:r>
                        <a:rPr lang="fr" sz="3200" b="1" dirty="0">
                          <a:effectLst/>
                        </a:rPr>
                        <a:t>29%</a:t>
                      </a:r>
                      <a:endParaRPr lang="fr-FR"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solidFill>
                      <a:schemeClr val="accent6">
                        <a:lumMod val="40000"/>
                        <a:lumOff val="60000"/>
                      </a:schemeClr>
                    </a:solidFill>
                  </a:tcPr>
                </a:tc>
                <a:extLst>
                  <a:ext uri="{0D108BD9-81ED-4DB2-BD59-A6C34878D82A}">
                    <a16:rowId xmlns:a16="http://schemas.microsoft.com/office/drawing/2014/main" val="2953039555"/>
                  </a:ext>
                </a:extLst>
              </a:tr>
            </a:tbl>
          </a:graphicData>
        </a:graphic>
      </p:graphicFrame>
      <p:sp>
        <p:nvSpPr>
          <p:cNvPr id="5" name="ZoneTexte 4">
            <a:extLst>
              <a:ext uri="{FF2B5EF4-FFF2-40B4-BE49-F238E27FC236}">
                <a16:creationId xmlns:a16="http://schemas.microsoft.com/office/drawing/2014/main" id="{BF3121EC-908F-4DD1-AF75-76DB64BE54F3}"/>
              </a:ext>
            </a:extLst>
          </p:cNvPr>
          <p:cNvSpPr txBox="1"/>
          <p:nvPr/>
        </p:nvSpPr>
        <p:spPr>
          <a:xfrm>
            <a:off x="213502" y="5960928"/>
            <a:ext cx="5638082" cy="646331"/>
          </a:xfrm>
          <a:prstGeom prst="rect">
            <a:avLst/>
          </a:prstGeom>
          <a:noFill/>
        </p:spPr>
        <p:txBody>
          <a:bodyPr wrap="none" rtlCol="0">
            <a:spAutoFit/>
          </a:bodyPr>
          <a:lstStyle/>
          <a:p>
            <a:r>
              <a:rPr lang="fr" sz="3600" b="1" dirty="0">
                <a:highlight>
                  <a:srgbClr val="FFFF00"/>
                </a:highlight>
              </a:rPr>
              <a:t>20% &lt; ANGLAIS@WEB &lt; 27%</a:t>
            </a:r>
          </a:p>
        </p:txBody>
      </p:sp>
      <p:graphicFrame>
        <p:nvGraphicFramePr>
          <p:cNvPr id="6" name="Tableau 5">
            <a:extLst>
              <a:ext uri="{FF2B5EF4-FFF2-40B4-BE49-F238E27FC236}">
                <a16:creationId xmlns:a16="http://schemas.microsoft.com/office/drawing/2014/main" id="{A8CA4D23-9B6A-44AB-B93F-D5CE14A7951B}"/>
              </a:ext>
            </a:extLst>
          </p:cNvPr>
          <p:cNvGraphicFramePr>
            <a:graphicFrameLocks noGrp="1"/>
          </p:cNvGraphicFramePr>
          <p:nvPr>
            <p:extLst/>
          </p:nvPr>
        </p:nvGraphicFramePr>
        <p:xfrm>
          <a:off x="203249" y="3002230"/>
          <a:ext cx="8934275" cy="651129"/>
        </p:xfrm>
        <a:graphic>
          <a:graphicData uri="http://schemas.openxmlformats.org/drawingml/2006/table">
            <a:tbl>
              <a:tblPr firstRow="1" firstCol="1" bandRow="1">
                <a:tableStyleId>{5C22544A-7EE6-4342-B048-85BDC9FD1C3A}</a:tableStyleId>
              </a:tblPr>
              <a:tblGrid>
                <a:gridCol w="1414786">
                  <a:extLst>
                    <a:ext uri="{9D8B030D-6E8A-4147-A177-3AD203B41FA5}">
                      <a16:colId xmlns:a16="http://schemas.microsoft.com/office/drawing/2014/main" val="1124635387"/>
                    </a:ext>
                  </a:extLst>
                </a:gridCol>
                <a:gridCol w="1692135">
                  <a:extLst>
                    <a:ext uri="{9D8B030D-6E8A-4147-A177-3AD203B41FA5}">
                      <a16:colId xmlns:a16="http://schemas.microsoft.com/office/drawing/2014/main" val="3932200042"/>
                    </a:ext>
                  </a:extLst>
                </a:gridCol>
                <a:gridCol w="1553418">
                  <a:extLst>
                    <a:ext uri="{9D8B030D-6E8A-4147-A177-3AD203B41FA5}">
                      <a16:colId xmlns:a16="http://schemas.microsoft.com/office/drawing/2014/main" val="3534096566"/>
                    </a:ext>
                  </a:extLst>
                </a:gridCol>
                <a:gridCol w="1324148">
                  <a:extLst>
                    <a:ext uri="{9D8B030D-6E8A-4147-A177-3AD203B41FA5}">
                      <a16:colId xmlns:a16="http://schemas.microsoft.com/office/drawing/2014/main" val="1110933821"/>
                    </a:ext>
                  </a:extLst>
                </a:gridCol>
                <a:gridCol w="1104460">
                  <a:extLst>
                    <a:ext uri="{9D8B030D-6E8A-4147-A177-3AD203B41FA5}">
                      <a16:colId xmlns:a16="http://schemas.microsoft.com/office/drawing/2014/main" val="2768559953"/>
                    </a:ext>
                  </a:extLst>
                </a:gridCol>
                <a:gridCol w="1845328">
                  <a:extLst>
                    <a:ext uri="{9D8B030D-6E8A-4147-A177-3AD203B41FA5}">
                      <a16:colId xmlns:a16="http://schemas.microsoft.com/office/drawing/2014/main" val="2378603773"/>
                    </a:ext>
                  </a:extLst>
                </a:gridCol>
              </a:tblGrid>
              <a:tr h="0">
                <a:tc>
                  <a:txBody>
                    <a:bodyPr/>
                    <a:lstStyle/>
                    <a:p>
                      <a:pPr algn="ctr">
                        <a:lnSpc>
                          <a:spcPct val="107000"/>
                        </a:lnSpc>
                        <a:spcAft>
                          <a:spcPts val="0"/>
                        </a:spcAft>
                      </a:pPr>
                      <a:r>
                        <a:rPr lang="fr" sz="3200" dirty="0">
                          <a:solidFill>
                            <a:schemeClr val="tx1"/>
                          </a:solidFill>
                          <a:effectLst/>
                        </a:rPr>
                        <a:t>28%</a:t>
                      </a:r>
                      <a:endParaRPr lang="fr-FR"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solidFill>
                      <a:schemeClr val="accent6">
                        <a:lumMod val="40000"/>
                        <a:lumOff val="60000"/>
                      </a:schemeClr>
                    </a:solidFill>
                  </a:tcPr>
                </a:tc>
                <a:tc>
                  <a:txBody>
                    <a:bodyPr/>
                    <a:lstStyle/>
                    <a:p>
                      <a:pPr algn="ctr">
                        <a:lnSpc>
                          <a:spcPct val="107000"/>
                        </a:lnSpc>
                        <a:spcAft>
                          <a:spcPts val="0"/>
                        </a:spcAft>
                      </a:pPr>
                      <a:r>
                        <a:rPr lang="fr" sz="3200" b="1" dirty="0">
                          <a:solidFill>
                            <a:schemeClr val="tx1"/>
                          </a:solidFill>
                          <a:effectLst/>
                        </a:rPr>
                        <a:t>25%</a:t>
                      </a:r>
                      <a:endParaRPr lang="fr-FR"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solidFill>
                      <a:schemeClr val="accent6">
                        <a:lumMod val="40000"/>
                        <a:lumOff val="60000"/>
                      </a:schemeClr>
                    </a:solidFill>
                  </a:tcPr>
                </a:tc>
                <a:tc>
                  <a:txBody>
                    <a:bodyPr/>
                    <a:lstStyle/>
                    <a:p>
                      <a:pPr algn="ctr">
                        <a:lnSpc>
                          <a:spcPct val="107000"/>
                        </a:lnSpc>
                        <a:spcAft>
                          <a:spcPts val="0"/>
                        </a:spcAft>
                      </a:pPr>
                      <a:r>
                        <a:rPr lang="fr" sz="3200" b="1" dirty="0">
                          <a:solidFill>
                            <a:schemeClr val="tx1"/>
                          </a:solidFill>
                          <a:effectLst/>
                        </a:rPr>
                        <a:t>26,3%</a:t>
                      </a:r>
                      <a:endParaRPr lang="fr-FR"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solidFill>
                      <a:schemeClr val="accent6">
                        <a:lumMod val="40000"/>
                        <a:lumOff val="60000"/>
                      </a:schemeClr>
                    </a:solidFill>
                  </a:tcPr>
                </a:tc>
                <a:tc>
                  <a:txBody>
                    <a:bodyPr/>
                    <a:lstStyle/>
                    <a:p>
                      <a:pPr marL="0" algn="ctr" defTabSz="914400" rtl="0" eaLnBrk="1" latinLnBrk="0" hangingPunct="1">
                        <a:lnSpc>
                          <a:spcPct val="107000"/>
                        </a:lnSpc>
                        <a:spcAft>
                          <a:spcPts val="0"/>
                        </a:spcAft>
                      </a:pPr>
                      <a:r>
                        <a:rPr lang="fr" sz="3200" b="1" kern="1200" dirty="0">
                          <a:solidFill>
                            <a:schemeClr val="tx1"/>
                          </a:solidFill>
                          <a:effectLst/>
                          <a:latin typeface="+mn-lt"/>
                          <a:ea typeface="+mn-ea"/>
                          <a:cs typeface="+mn-cs"/>
                        </a:rPr>
                        <a:t>19,8%</a:t>
                      </a:r>
                    </a:p>
                  </a:txBody>
                  <a:tcPr marL="76200" marR="76200" marT="76200" marB="76200">
                    <a:solidFill>
                      <a:srgbClr val="FFFF99"/>
                    </a:solidFill>
                  </a:tcPr>
                </a:tc>
                <a:tc>
                  <a:txBody>
                    <a:bodyPr/>
                    <a:lstStyle/>
                    <a:p>
                      <a:pPr marL="0" algn="ctr" defTabSz="914400" rtl="0" eaLnBrk="1" latinLnBrk="0" hangingPunct="1">
                        <a:lnSpc>
                          <a:spcPct val="107000"/>
                        </a:lnSpc>
                        <a:spcAft>
                          <a:spcPts val="0"/>
                        </a:spcAft>
                      </a:pPr>
                      <a:r>
                        <a:rPr lang="fr" sz="3200" b="1" kern="1200" dirty="0">
                          <a:solidFill>
                            <a:schemeClr val="tx1"/>
                          </a:solidFill>
                          <a:effectLst/>
                          <a:latin typeface="+mn-lt"/>
                          <a:ea typeface="+mn-ea"/>
                          <a:cs typeface="+mn-cs"/>
                        </a:rPr>
                        <a:t>20%</a:t>
                      </a:r>
                    </a:p>
                  </a:txBody>
                  <a:tcPr marL="76200" marR="76200" marT="76200" marB="76200">
                    <a:solidFill>
                      <a:schemeClr val="accent6">
                        <a:lumMod val="40000"/>
                        <a:lumOff val="60000"/>
                      </a:schemeClr>
                    </a:solidFill>
                  </a:tcPr>
                </a:tc>
                <a:tc>
                  <a:txBody>
                    <a:bodyPr/>
                    <a:lstStyle/>
                    <a:p>
                      <a:pPr algn="ctr">
                        <a:lnSpc>
                          <a:spcPct val="107000"/>
                        </a:lnSpc>
                        <a:spcAft>
                          <a:spcPts val="0"/>
                        </a:spcAft>
                      </a:pPr>
                      <a:r>
                        <a:rPr lang="fr" sz="3200" b="1" dirty="0">
                          <a:solidFill>
                            <a:schemeClr val="tx1"/>
                          </a:solidFill>
                          <a:effectLst/>
                        </a:rPr>
                        <a:t>29%</a:t>
                      </a:r>
                      <a:endParaRPr lang="fr-FR"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solidFill>
                      <a:schemeClr val="accent6">
                        <a:lumMod val="40000"/>
                        <a:lumOff val="60000"/>
                      </a:schemeClr>
                    </a:solidFill>
                  </a:tcPr>
                </a:tc>
                <a:extLst>
                  <a:ext uri="{0D108BD9-81ED-4DB2-BD59-A6C34878D82A}">
                    <a16:rowId xmlns:a16="http://schemas.microsoft.com/office/drawing/2014/main" val="3238511108"/>
                  </a:ext>
                </a:extLst>
              </a:tr>
            </a:tbl>
          </a:graphicData>
        </a:graphic>
      </p:graphicFrame>
      <p:graphicFrame>
        <p:nvGraphicFramePr>
          <p:cNvPr id="7" name="Tableau 6">
            <a:extLst>
              <a:ext uri="{FF2B5EF4-FFF2-40B4-BE49-F238E27FC236}">
                <a16:creationId xmlns:a16="http://schemas.microsoft.com/office/drawing/2014/main" id="{59846EBB-2027-4692-9D89-D61C49D71EAF}"/>
              </a:ext>
            </a:extLst>
          </p:cNvPr>
          <p:cNvGraphicFramePr>
            <a:graphicFrameLocks noGrp="1"/>
          </p:cNvGraphicFramePr>
          <p:nvPr>
            <p:extLst/>
          </p:nvPr>
        </p:nvGraphicFramePr>
        <p:xfrm>
          <a:off x="200429" y="3713726"/>
          <a:ext cx="8934275" cy="1507681"/>
        </p:xfrm>
        <a:graphic>
          <a:graphicData uri="http://schemas.openxmlformats.org/drawingml/2006/table">
            <a:tbl>
              <a:tblPr firstRow="1" firstCol="1" bandRow="1">
                <a:tableStyleId>{5C22544A-7EE6-4342-B048-85BDC9FD1C3A}</a:tableStyleId>
              </a:tblPr>
              <a:tblGrid>
                <a:gridCol w="1414786">
                  <a:extLst>
                    <a:ext uri="{9D8B030D-6E8A-4147-A177-3AD203B41FA5}">
                      <a16:colId xmlns:a16="http://schemas.microsoft.com/office/drawing/2014/main" val="1662967970"/>
                    </a:ext>
                  </a:extLst>
                </a:gridCol>
                <a:gridCol w="1692135">
                  <a:extLst>
                    <a:ext uri="{9D8B030D-6E8A-4147-A177-3AD203B41FA5}">
                      <a16:colId xmlns:a16="http://schemas.microsoft.com/office/drawing/2014/main" val="1282497128"/>
                    </a:ext>
                  </a:extLst>
                </a:gridCol>
                <a:gridCol w="1580051">
                  <a:extLst>
                    <a:ext uri="{9D8B030D-6E8A-4147-A177-3AD203B41FA5}">
                      <a16:colId xmlns:a16="http://schemas.microsoft.com/office/drawing/2014/main" val="581296719"/>
                    </a:ext>
                  </a:extLst>
                </a:gridCol>
                <a:gridCol w="1309213">
                  <a:extLst>
                    <a:ext uri="{9D8B030D-6E8A-4147-A177-3AD203B41FA5}">
                      <a16:colId xmlns:a16="http://schemas.microsoft.com/office/drawing/2014/main" val="3935342901"/>
                    </a:ext>
                  </a:extLst>
                </a:gridCol>
                <a:gridCol w="1092762">
                  <a:extLst>
                    <a:ext uri="{9D8B030D-6E8A-4147-A177-3AD203B41FA5}">
                      <a16:colId xmlns:a16="http://schemas.microsoft.com/office/drawing/2014/main" val="3745102021"/>
                    </a:ext>
                  </a:extLst>
                </a:gridCol>
                <a:gridCol w="1845328">
                  <a:extLst>
                    <a:ext uri="{9D8B030D-6E8A-4147-A177-3AD203B41FA5}">
                      <a16:colId xmlns:a16="http://schemas.microsoft.com/office/drawing/2014/main" val="2767415573"/>
                    </a:ext>
                  </a:extLst>
                </a:gridCol>
              </a:tblGrid>
              <a:tr h="0">
                <a:tc>
                  <a:txBody>
                    <a:bodyPr/>
                    <a:lstStyle/>
                    <a:p>
                      <a:pPr algn="ctr">
                        <a:lnSpc>
                          <a:spcPct val="107000"/>
                        </a:lnSpc>
                        <a:spcAft>
                          <a:spcPts val="0"/>
                        </a:spcAft>
                      </a:pPr>
                      <a:r>
                        <a:rPr lang="fr"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SÉLECTION</a:t>
                      </a:r>
                    </a:p>
                    <a:p>
                      <a:pPr algn="ctr">
                        <a:lnSpc>
                          <a:spcPct val="107000"/>
                        </a:lnSpc>
                        <a:spcAft>
                          <a:spcPts val="0"/>
                        </a:spcAft>
                      </a:pPr>
                      <a:r>
                        <a:rPr lang="fr"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 pointe de l'iceberg</a:t>
                      </a:r>
                      <a:endParaRPr lang="fr-F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solidFill>
                      <a:schemeClr val="accent2">
                        <a:lumMod val="20000"/>
                        <a:lumOff val="80000"/>
                      </a:schemeClr>
                    </a:solidFill>
                  </a:tcPr>
                </a:tc>
                <a:tc>
                  <a:txBody>
                    <a:bodyPr/>
                    <a:lstStyle/>
                    <a:p>
                      <a:pPr algn="ctr">
                        <a:lnSpc>
                          <a:spcPct val="107000"/>
                        </a:lnSpc>
                        <a:spcAft>
                          <a:spcPts val="0"/>
                        </a:spcAft>
                      </a:pPr>
                      <a:r>
                        <a:rPr lang="fr" sz="2000" b="1" dirty="0">
                          <a:solidFill>
                            <a:schemeClr val="tx1"/>
                          </a:solidFill>
                          <a:effectLst/>
                        </a:rPr>
                        <a:t>SÉLECTION</a:t>
                      </a:r>
                    </a:p>
                    <a:p>
                      <a:pPr algn="ctr">
                        <a:lnSpc>
                          <a:spcPct val="107000"/>
                        </a:lnSpc>
                        <a:spcAft>
                          <a:spcPts val="0"/>
                        </a:spcAft>
                      </a:pPr>
                      <a:r>
                        <a:rPr lang="fr"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pays</a:t>
                      </a:r>
                      <a:endParaRPr lang="fr-F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 sz="2000" b="1" dirty="0">
                          <a:solidFill>
                            <a:schemeClr val="tx1"/>
                          </a:solidFill>
                          <a:effectLst/>
                        </a:rPr>
                        <a:t>SÉLECTION</a:t>
                      </a:r>
                    </a:p>
                    <a:p>
                      <a:pPr marL="0" marR="0" lvl="0" indent="0" algn="ctr" defTabSz="914400" rtl="0" eaLnBrk="1" fontAlgn="auto" latinLnBrk="0" hangingPunct="1">
                        <a:lnSpc>
                          <a:spcPct val="107000"/>
                        </a:lnSpc>
                        <a:spcBef>
                          <a:spcPts val="0"/>
                        </a:spcBef>
                        <a:spcAft>
                          <a:spcPts val="0"/>
                        </a:spcAft>
                        <a:buClrTx/>
                        <a:buSzTx/>
                        <a:buFontTx/>
                        <a:buNone/>
                        <a:tabLst/>
                        <a:defRPr/>
                      </a:pPr>
                      <a:r>
                        <a:rPr lang="fr"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fr-F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solidFill>
                      <a:schemeClr val="accent2">
                        <a:lumMod val="20000"/>
                        <a:lumOff val="80000"/>
                      </a:schemeClr>
                    </a:solidFill>
                  </a:tcPr>
                </a:tc>
                <a:tc>
                  <a:txBody>
                    <a:bodyPr/>
                    <a:lstStyle/>
                    <a:p>
                      <a:pPr algn="ctr">
                        <a:lnSpc>
                          <a:spcPct val="107000"/>
                        </a:lnSpc>
                        <a:spcAft>
                          <a:spcPts val="0"/>
                        </a:spcAft>
                      </a:pPr>
                      <a:r>
                        <a:rPr lang="fr" sz="2000" b="1" dirty="0">
                          <a:solidFill>
                            <a:schemeClr val="tx1"/>
                          </a:solidFill>
                          <a:effectLst/>
                        </a:rPr>
                        <a:t>SÉLECTION</a:t>
                      </a:r>
                    </a:p>
                    <a:p>
                      <a:pPr algn="ctr">
                        <a:lnSpc>
                          <a:spcPct val="107000"/>
                        </a:lnSpc>
                        <a:spcAft>
                          <a:spcPts val="0"/>
                        </a:spcAft>
                      </a:pPr>
                      <a:r>
                        <a:rPr lang="fr" sz="20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ccTLD </a:t>
                      </a:r>
                      <a:endParaRPr lang="fr-F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solidFill>
                      <a:schemeClr val="accent2">
                        <a:lumMod val="20000"/>
                        <a:lumOff val="80000"/>
                      </a:schemeClr>
                    </a:solidFill>
                  </a:tcPr>
                </a:tc>
                <a:tc>
                  <a:txBody>
                    <a:bodyPr/>
                    <a:lstStyle/>
                    <a:p>
                      <a:pPr algn="ctr">
                        <a:lnSpc>
                          <a:spcPct val="107000"/>
                        </a:lnSpc>
                        <a:spcAft>
                          <a:spcPts val="0"/>
                        </a:spcAft>
                      </a:pPr>
                      <a:endParaRPr lang="fr-FR"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solidFill>
                      <a:schemeClr val="accent2">
                        <a:lumMod val="20000"/>
                        <a:lumOff val="80000"/>
                      </a:schemeClr>
                    </a:solidFill>
                  </a:tcPr>
                </a:tc>
                <a:tc>
                  <a:txBody>
                    <a:bodyPr/>
                    <a:lstStyle/>
                    <a:p>
                      <a:pPr algn="ctr">
                        <a:lnSpc>
                          <a:spcPct val="107000"/>
                        </a:lnSpc>
                        <a:spcAft>
                          <a:spcPts val="0"/>
                        </a:spcAft>
                      </a:pPr>
                      <a:r>
                        <a:rPr lang="fr" sz="2400" b="1" dirty="0">
                          <a:solidFill>
                            <a:schemeClr val="tx1"/>
                          </a:solidFill>
                          <a:effectLst/>
                        </a:rPr>
                        <a:t>SÉLECTION</a:t>
                      </a:r>
                    </a:p>
                    <a:p>
                      <a:pPr marL="0" marR="0" lvl="0" indent="0" algn="ctr" defTabSz="914400" rtl="0" eaLnBrk="1" fontAlgn="auto" latinLnBrk="0" hangingPunct="1">
                        <a:lnSpc>
                          <a:spcPct val="107000"/>
                        </a:lnSpc>
                        <a:spcBef>
                          <a:spcPts val="0"/>
                        </a:spcBef>
                        <a:spcAft>
                          <a:spcPts val="0"/>
                        </a:spcAft>
                        <a:buClrTx/>
                        <a:buSzTx/>
                        <a:buFontTx/>
                        <a:buNone/>
                        <a:tabLst/>
                        <a:defRPr/>
                      </a:pPr>
                      <a:r>
                        <a:rPr lang="fr"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 pointe de l'iceberg</a:t>
                      </a:r>
                      <a:endParaRPr lang="fr-F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fr-FR"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solidFill>
                      <a:schemeClr val="accent2">
                        <a:lumMod val="20000"/>
                        <a:lumOff val="80000"/>
                      </a:schemeClr>
                    </a:solidFill>
                  </a:tcPr>
                </a:tc>
                <a:extLst>
                  <a:ext uri="{0D108BD9-81ED-4DB2-BD59-A6C34878D82A}">
                    <a16:rowId xmlns:a16="http://schemas.microsoft.com/office/drawing/2014/main" val="419994068"/>
                  </a:ext>
                </a:extLst>
              </a:tr>
            </a:tbl>
          </a:graphicData>
        </a:graphic>
      </p:graphicFrame>
      <p:sp>
        <p:nvSpPr>
          <p:cNvPr id="8" name="Flèche : droite 7">
            <a:extLst>
              <a:ext uri="{FF2B5EF4-FFF2-40B4-BE49-F238E27FC236}">
                <a16:creationId xmlns:a16="http://schemas.microsoft.com/office/drawing/2014/main" id="{C316E9ED-412A-4CCE-9194-FE4D5535F0E5}"/>
              </a:ext>
            </a:extLst>
          </p:cNvPr>
          <p:cNvSpPr/>
          <p:nvPr/>
        </p:nvSpPr>
        <p:spPr>
          <a:xfrm rot="10800000">
            <a:off x="9310800" y="2299599"/>
            <a:ext cx="1484851" cy="3691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 droite 8">
            <a:extLst>
              <a:ext uri="{FF2B5EF4-FFF2-40B4-BE49-F238E27FC236}">
                <a16:creationId xmlns:a16="http://schemas.microsoft.com/office/drawing/2014/main" id="{159590C1-559B-4755-A53B-45D560C5CAC9}"/>
              </a:ext>
            </a:extLst>
          </p:cNvPr>
          <p:cNvSpPr/>
          <p:nvPr/>
        </p:nvSpPr>
        <p:spPr>
          <a:xfrm rot="10800000">
            <a:off x="9387699" y="3207414"/>
            <a:ext cx="1484851" cy="3691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 droite 9">
            <a:extLst>
              <a:ext uri="{FF2B5EF4-FFF2-40B4-BE49-F238E27FC236}">
                <a16:creationId xmlns:a16="http://schemas.microsoft.com/office/drawing/2014/main" id="{3C99FA18-4BC9-4A0A-A08C-069B53DB072F}"/>
              </a:ext>
            </a:extLst>
          </p:cNvPr>
          <p:cNvSpPr/>
          <p:nvPr/>
        </p:nvSpPr>
        <p:spPr>
          <a:xfrm rot="10800000">
            <a:off x="9540099" y="4098450"/>
            <a:ext cx="1484851" cy="3691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A03D212C-2921-453C-8D94-D68C9A0E4550}"/>
              </a:ext>
            </a:extLst>
          </p:cNvPr>
          <p:cNvSpPr txBox="1"/>
          <p:nvPr/>
        </p:nvSpPr>
        <p:spPr>
          <a:xfrm>
            <a:off x="9527683" y="2114824"/>
            <a:ext cx="1204882" cy="369332"/>
          </a:xfrm>
          <a:prstGeom prst="rect">
            <a:avLst/>
          </a:prstGeom>
          <a:noFill/>
        </p:spPr>
        <p:txBody>
          <a:bodyPr wrap="none" rtlCol="0">
            <a:spAutoFit/>
          </a:bodyPr>
          <a:lstStyle/>
          <a:p>
            <a:r>
              <a:rPr lang="fr" b="1" dirty="0"/>
              <a:t>DONNÉES BRUTES</a:t>
            </a:r>
          </a:p>
        </p:txBody>
      </p:sp>
      <p:sp>
        <p:nvSpPr>
          <p:cNvPr id="12" name="ZoneTexte 11">
            <a:extLst>
              <a:ext uri="{FF2B5EF4-FFF2-40B4-BE49-F238E27FC236}">
                <a16:creationId xmlns:a16="http://schemas.microsoft.com/office/drawing/2014/main" id="{63297768-BD1B-4364-A4D5-7EB6D4F2425B}"/>
              </a:ext>
            </a:extLst>
          </p:cNvPr>
          <p:cNvSpPr txBox="1"/>
          <p:nvPr/>
        </p:nvSpPr>
        <p:spPr>
          <a:xfrm>
            <a:off x="9603257" y="2944178"/>
            <a:ext cx="1055097" cy="369332"/>
          </a:xfrm>
          <a:prstGeom prst="rect">
            <a:avLst/>
          </a:prstGeom>
          <a:noFill/>
        </p:spPr>
        <p:txBody>
          <a:bodyPr wrap="none" rtlCol="0">
            <a:spAutoFit/>
          </a:bodyPr>
          <a:lstStyle/>
          <a:p>
            <a:r>
              <a:rPr lang="fr-FR" b="1" dirty="0"/>
              <a:t>DÉBIAISÉ</a:t>
            </a:r>
            <a:endParaRPr lang="fr" b="1" dirty="0"/>
          </a:p>
        </p:txBody>
      </p:sp>
      <p:sp>
        <p:nvSpPr>
          <p:cNvPr id="14" name="ZoneTexte 13">
            <a:extLst>
              <a:ext uri="{FF2B5EF4-FFF2-40B4-BE49-F238E27FC236}">
                <a16:creationId xmlns:a16="http://schemas.microsoft.com/office/drawing/2014/main" id="{DFBB88B3-B770-48B9-9441-B866919BDA78}"/>
              </a:ext>
            </a:extLst>
          </p:cNvPr>
          <p:cNvSpPr txBox="1"/>
          <p:nvPr/>
        </p:nvSpPr>
        <p:spPr>
          <a:xfrm>
            <a:off x="9648282" y="3826395"/>
            <a:ext cx="1544590" cy="646331"/>
          </a:xfrm>
          <a:prstGeom prst="rect">
            <a:avLst/>
          </a:prstGeom>
          <a:noFill/>
        </p:spPr>
        <p:txBody>
          <a:bodyPr wrap="none" rtlCol="0">
            <a:spAutoFit/>
          </a:bodyPr>
          <a:lstStyle/>
          <a:p>
            <a:pPr algn="ctr"/>
            <a:r>
              <a:rPr lang="fr-FR" dirty="0"/>
              <a:t>BIAIS </a:t>
            </a:r>
            <a:r>
              <a:rPr lang="fr" dirty="0"/>
              <a:t>RESTANT</a:t>
            </a:r>
          </a:p>
          <a:p>
            <a:pPr algn="ctr"/>
            <a:endParaRPr lang="fr-FR" dirty="0"/>
          </a:p>
        </p:txBody>
      </p:sp>
      <p:pic>
        <p:nvPicPr>
          <p:cNvPr id="3075" name="Picture 3" descr="English Language Learning Solutions: A Comprehensive Guide">
            <a:extLst>
              <a:ext uri="{FF2B5EF4-FFF2-40B4-BE49-F238E27FC236}">
                <a16:creationId xmlns:a16="http://schemas.microsoft.com/office/drawing/2014/main" id="{3B744A62-FD9C-482E-AAD6-BC7CD12E4A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2" y="15069"/>
            <a:ext cx="1549053" cy="889659"/>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a:extLst>
              <a:ext uri="{FF2B5EF4-FFF2-40B4-BE49-F238E27FC236}">
                <a16:creationId xmlns:a16="http://schemas.microsoft.com/office/drawing/2014/main" id="{FD71179F-2D40-4006-9FDF-F4198607535E}"/>
              </a:ext>
            </a:extLst>
          </p:cNvPr>
          <p:cNvSpPr txBox="1"/>
          <p:nvPr/>
        </p:nvSpPr>
        <p:spPr>
          <a:xfrm>
            <a:off x="8196133" y="6200862"/>
            <a:ext cx="4056880" cy="369332"/>
          </a:xfrm>
          <a:prstGeom prst="rect">
            <a:avLst/>
          </a:prstGeom>
          <a:solidFill>
            <a:schemeClr val="accent4">
              <a:lumMod val="20000"/>
              <a:lumOff val="80000"/>
            </a:schemeClr>
          </a:solidFill>
        </p:spPr>
        <p:txBody>
          <a:bodyPr wrap="none" rtlCol="0">
            <a:spAutoFit/>
          </a:bodyPr>
          <a:lstStyle/>
          <a:p>
            <a:r>
              <a:rPr lang="fr" b="1" dirty="0">
                <a:solidFill>
                  <a:srgbClr val="0070C0"/>
                </a:solidFill>
              </a:rPr>
              <a:t>Débia</a:t>
            </a:r>
            <a:r>
              <a:rPr lang="fr-FR" b="1" dirty="0">
                <a:solidFill>
                  <a:srgbClr val="0070C0"/>
                </a:solidFill>
              </a:rPr>
              <a:t>i</a:t>
            </a:r>
            <a:r>
              <a:rPr lang="fr" b="1" dirty="0">
                <a:solidFill>
                  <a:srgbClr val="0070C0"/>
                </a:solidFill>
              </a:rPr>
              <a:t>s</a:t>
            </a:r>
            <a:r>
              <a:rPr lang="fr-FR" b="1" dirty="0">
                <a:solidFill>
                  <a:srgbClr val="0070C0"/>
                </a:solidFill>
              </a:rPr>
              <a:t>é</a:t>
            </a:r>
            <a:r>
              <a:rPr lang="fr" b="1" dirty="0">
                <a:solidFill>
                  <a:srgbClr val="0070C0"/>
                </a:solidFill>
              </a:rPr>
              <a:t> = biais / taux de multilinguisme</a:t>
            </a:r>
          </a:p>
        </p:txBody>
      </p:sp>
      <p:cxnSp>
        <p:nvCxnSpPr>
          <p:cNvPr id="17" name="Connecteur droit avec flèche 16">
            <a:extLst>
              <a:ext uri="{FF2B5EF4-FFF2-40B4-BE49-F238E27FC236}">
                <a16:creationId xmlns:a16="http://schemas.microsoft.com/office/drawing/2014/main" id="{697E8691-2786-4384-BECE-981B731B59C2}"/>
              </a:ext>
            </a:extLst>
          </p:cNvPr>
          <p:cNvCxnSpPr>
            <a:cxnSpLocks/>
            <a:endCxn id="12" idx="3"/>
          </p:cNvCxnSpPr>
          <p:nvPr/>
        </p:nvCxnSpPr>
        <p:spPr>
          <a:xfrm flipH="1" flipV="1">
            <a:off x="10658354" y="3128844"/>
            <a:ext cx="1478580" cy="32415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F038F3C6-672E-4360-BB03-AC68762A4431}"/>
              </a:ext>
            </a:extLst>
          </p:cNvPr>
          <p:cNvSpPr txBox="1"/>
          <p:nvPr/>
        </p:nvSpPr>
        <p:spPr>
          <a:xfrm>
            <a:off x="3844211" y="410547"/>
            <a:ext cx="5303566" cy="369332"/>
          </a:xfrm>
          <a:prstGeom prst="rect">
            <a:avLst/>
          </a:prstGeom>
          <a:solidFill>
            <a:schemeClr val="accent4">
              <a:lumMod val="20000"/>
              <a:lumOff val="80000"/>
            </a:schemeClr>
          </a:solidFill>
        </p:spPr>
        <p:txBody>
          <a:bodyPr wrap="square" rtlCol="0">
            <a:spAutoFit/>
          </a:bodyPr>
          <a:lstStyle/>
          <a:p>
            <a:r>
              <a:rPr lang="fr" b="1" dirty="0"/>
              <a:t>(L1+L2)(Anglais)@UE = 2x(L1+L2(Anglais)@monde</a:t>
            </a:r>
            <a:r>
              <a:rPr lang="fr" dirty="0"/>
              <a:t>)</a:t>
            </a:r>
          </a:p>
        </p:txBody>
      </p:sp>
      <p:cxnSp>
        <p:nvCxnSpPr>
          <p:cNvPr id="20" name="Connecteur droit avec flèche 19">
            <a:extLst>
              <a:ext uri="{FF2B5EF4-FFF2-40B4-BE49-F238E27FC236}">
                <a16:creationId xmlns:a16="http://schemas.microsoft.com/office/drawing/2014/main" id="{2E9379E5-9F69-4AE0-9675-093068A414E7}"/>
              </a:ext>
            </a:extLst>
          </p:cNvPr>
          <p:cNvCxnSpPr/>
          <p:nvPr/>
        </p:nvCxnSpPr>
        <p:spPr>
          <a:xfrm>
            <a:off x="5906278" y="793102"/>
            <a:ext cx="93306" cy="16910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 name="Connecteur droit avec flèche 2">
            <a:extLst>
              <a:ext uri="{FF2B5EF4-FFF2-40B4-BE49-F238E27FC236}">
                <a16:creationId xmlns:a16="http://schemas.microsoft.com/office/drawing/2014/main" id="{E6B4B2D6-E3D1-425E-856D-9ADF171E7E37}"/>
              </a:ext>
            </a:extLst>
          </p:cNvPr>
          <p:cNvCxnSpPr>
            <a:cxnSpLocks/>
          </p:cNvCxnSpPr>
          <p:nvPr/>
        </p:nvCxnSpPr>
        <p:spPr>
          <a:xfrm flipH="1" flipV="1">
            <a:off x="5670401" y="3498980"/>
            <a:ext cx="1374277" cy="17286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F25D3F04-CD04-410B-9291-D70B6848CBF8}"/>
              </a:ext>
            </a:extLst>
          </p:cNvPr>
          <p:cNvSpPr txBox="1"/>
          <p:nvPr/>
        </p:nvSpPr>
        <p:spPr>
          <a:xfrm>
            <a:off x="5606056" y="5271529"/>
            <a:ext cx="3262735" cy="646331"/>
          </a:xfrm>
          <a:prstGeom prst="rect">
            <a:avLst/>
          </a:prstGeom>
          <a:solidFill>
            <a:srgbClr val="FFFF99"/>
          </a:solidFill>
        </p:spPr>
        <p:txBody>
          <a:bodyPr wrap="square" rtlCol="0">
            <a:spAutoFit/>
          </a:bodyPr>
          <a:lstStyle/>
          <a:p>
            <a:r>
              <a:rPr lang="fr" dirty="0"/>
              <a:t>MESURÉ À NOUVEAU EN 2025</a:t>
            </a:r>
          </a:p>
          <a:p>
            <a:r>
              <a:rPr lang="fr" dirty="0"/>
              <a:t>AVEC UN GRAND ÉCHANTILLON</a:t>
            </a:r>
          </a:p>
        </p:txBody>
      </p:sp>
    </p:spTree>
    <p:extLst>
      <p:ext uri="{BB962C8B-B14F-4D97-AF65-F5344CB8AC3E}">
        <p14:creationId xmlns:p14="http://schemas.microsoft.com/office/powerpoint/2010/main" val="984230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1CE4509-B18E-40F0-B867-D7A65F1339EB}"/>
              </a:ext>
            </a:extLst>
          </p:cNvPr>
          <p:cNvGraphicFramePr>
            <a:graphicFrameLocks noGrp="1"/>
          </p:cNvGraphicFramePr>
          <p:nvPr>
            <p:extLst/>
          </p:nvPr>
        </p:nvGraphicFramePr>
        <p:xfrm>
          <a:off x="3342754" y="116367"/>
          <a:ext cx="8539994" cy="6625265"/>
        </p:xfrm>
        <a:graphic>
          <a:graphicData uri="http://schemas.openxmlformats.org/drawingml/2006/table">
            <a:tbl>
              <a:tblPr firstRow="1" firstCol="1" bandRow="1">
                <a:tableStyleId>{5C22544A-7EE6-4342-B048-85BDC9FD1C3A}</a:tableStyleId>
              </a:tblPr>
              <a:tblGrid>
                <a:gridCol w="352338">
                  <a:extLst>
                    <a:ext uri="{9D8B030D-6E8A-4147-A177-3AD203B41FA5}">
                      <a16:colId xmlns:a16="http://schemas.microsoft.com/office/drawing/2014/main" val="104852145"/>
                    </a:ext>
                  </a:extLst>
                </a:gridCol>
                <a:gridCol w="1895912">
                  <a:extLst>
                    <a:ext uri="{9D8B030D-6E8A-4147-A177-3AD203B41FA5}">
                      <a16:colId xmlns:a16="http://schemas.microsoft.com/office/drawing/2014/main" val="3918305910"/>
                    </a:ext>
                  </a:extLst>
                </a:gridCol>
                <a:gridCol w="2223083">
                  <a:extLst>
                    <a:ext uri="{9D8B030D-6E8A-4147-A177-3AD203B41FA5}">
                      <a16:colId xmlns:a16="http://schemas.microsoft.com/office/drawing/2014/main" val="1703516508"/>
                    </a:ext>
                  </a:extLst>
                </a:gridCol>
                <a:gridCol w="1979803">
                  <a:extLst>
                    <a:ext uri="{9D8B030D-6E8A-4147-A177-3AD203B41FA5}">
                      <a16:colId xmlns:a16="http://schemas.microsoft.com/office/drawing/2014/main" val="1558841318"/>
                    </a:ext>
                  </a:extLst>
                </a:gridCol>
                <a:gridCol w="2088858">
                  <a:extLst>
                    <a:ext uri="{9D8B030D-6E8A-4147-A177-3AD203B41FA5}">
                      <a16:colId xmlns:a16="http://schemas.microsoft.com/office/drawing/2014/main" val="1698860485"/>
                    </a:ext>
                  </a:extLst>
                </a:gridCol>
              </a:tblGrid>
              <a:tr h="632110">
                <a:tc>
                  <a:txBody>
                    <a:bodyPr/>
                    <a:lstStyle/>
                    <a:p>
                      <a:pPr algn="just">
                        <a:lnSpc>
                          <a:spcPct val="107000"/>
                        </a:lnSpc>
                        <a:spcAft>
                          <a:spcPts val="0"/>
                        </a:spcAft>
                      </a:pPr>
                      <a:r>
                        <a:rPr lang="fr" sz="1600" dirty="0">
                          <a:effectLst/>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solidFill>
                      <a:schemeClr val="bg1"/>
                    </a:solidFill>
                  </a:tcPr>
                </a:tc>
                <a:tc>
                  <a:txBody>
                    <a:bodyPr/>
                    <a:lstStyle/>
                    <a:p>
                      <a:pPr algn="ctr">
                        <a:lnSpc>
                          <a:spcPct val="107000"/>
                        </a:lnSpc>
                        <a:spcAft>
                          <a:spcPts val="0"/>
                        </a:spcAft>
                      </a:pPr>
                      <a:r>
                        <a:rPr lang="fr" sz="1800" dirty="0">
                          <a:solidFill>
                            <a:schemeClr val="tx1"/>
                          </a:solidFill>
                          <a:effectLst/>
                        </a:rPr>
                        <a:t>W3TECHS</a:t>
                      </a:r>
                      <a:endParaRPr lang="fr-FR" sz="1600" dirty="0">
                        <a:solidFill>
                          <a:schemeClr val="tx1"/>
                        </a:solidFill>
                        <a:effectLst/>
                      </a:endParaRPr>
                    </a:p>
                    <a:p>
                      <a:pPr algn="ctr">
                        <a:lnSpc>
                          <a:spcPct val="107000"/>
                        </a:lnSpc>
                        <a:spcAft>
                          <a:spcPts val="0"/>
                        </a:spcAft>
                      </a:pPr>
                      <a:r>
                        <a:rPr lang="fr" sz="1800" dirty="0">
                          <a:solidFill>
                            <a:schemeClr val="tx1"/>
                          </a:solidFill>
                          <a:effectLst/>
                        </a:rPr>
                        <a:t>11/2024</a:t>
                      </a:r>
                      <a:endPar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solidFill>
                      <a:schemeClr val="bg1">
                        <a:lumMod val="95000"/>
                      </a:schemeClr>
                    </a:solidFill>
                  </a:tcPr>
                </a:tc>
                <a:tc>
                  <a:txBody>
                    <a:bodyPr/>
                    <a:lstStyle/>
                    <a:p>
                      <a:pPr algn="ctr">
                        <a:lnSpc>
                          <a:spcPct val="107000"/>
                        </a:lnSpc>
                        <a:spcAft>
                          <a:spcPts val="0"/>
                        </a:spcAft>
                      </a:pPr>
                      <a:r>
                        <a:rPr lang="fr-FR" sz="1800" dirty="0">
                          <a:solidFill>
                            <a:schemeClr val="tx1"/>
                          </a:solidFill>
                          <a:effectLst/>
                        </a:rPr>
                        <a:t>DataProvider.com</a:t>
                      </a:r>
                      <a:endParaRPr lang="fr" sz="1800" dirty="0">
                        <a:solidFill>
                          <a:schemeClr val="tx1"/>
                        </a:solidFill>
                        <a:effectLst/>
                      </a:endParaRPr>
                    </a:p>
                    <a:p>
                      <a:pPr algn="ctr">
                        <a:lnSpc>
                          <a:spcPct val="107000"/>
                        </a:lnSpc>
                        <a:spcAft>
                          <a:spcPts val="0"/>
                        </a:spcAft>
                      </a:pPr>
                      <a:r>
                        <a:rPr lang="fr" sz="1800" dirty="0">
                          <a:solidFill>
                            <a:schemeClr val="tx1"/>
                          </a:solidFill>
                          <a:effectLst/>
                        </a:rPr>
                        <a:t>1/2023</a:t>
                      </a:r>
                      <a:endPar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solidFill>
                      <a:schemeClr val="bg1">
                        <a:lumMod val="95000"/>
                      </a:schemeClr>
                    </a:solidFill>
                  </a:tcPr>
                </a:tc>
                <a:tc>
                  <a:txBody>
                    <a:bodyPr/>
                    <a:lstStyle/>
                    <a:p>
                      <a:pPr algn="ctr">
                        <a:lnSpc>
                          <a:spcPct val="107000"/>
                        </a:lnSpc>
                        <a:spcAft>
                          <a:spcPts val="0"/>
                        </a:spcAft>
                      </a:pPr>
                      <a:r>
                        <a:rPr lang="fr-FR" sz="1800" dirty="0">
                          <a:solidFill>
                            <a:schemeClr val="tx1"/>
                          </a:solidFill>
                          <a:effectLst/>
                        </a:rPr>
                        <a:t>NetSweeper</a:t>
                      </a:r>
                      <a:endParaRPr lang="fr" sz="1800" dirty="0">
                        <a:solidFill>
                          <a:schemeClr val="tx1"/>
                        </a:solidFill>
                        <a:effectLst/>
                      </a:endParaRPr>
                    </a:p>
                    <a:p>
                      <a:pPr algn="ctr">
                        <a:lnSpc>
                          <a:spcPct val="107000"/>
                        </a:lnSpc>
                        <a:spcAft>
                          <a:spcPts val="0"/>
                        </a:spcAft>
                      </a:pPr>
                      <a:r>
                        <a:rPr lang="fr" sz="1800" dirty="0">
                          <a:solidFill>
                            <a:schemeClr val="tx1"/>
                          </a:solidFill>
                          <a:effectLst/>
                        </a:rPr>
                        <a:t>6/2023</a:t>
                      </a:r>
                      <a:endPar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solidFill>
                      <a:schemeClr val="bg1">
                        <a:lumMod val="95000"/>
                      </a:schemeClr>
                    </a:solidFill>
                  </a:tcPr>
                </a:tc>
                <a:tc>
                  <a:txBody>
                    <a:bodyPr/>
                    <a:lstStyle/>
                    <a:p>
                      <a:pPr algn="ctr">
                        <a:lnSpc>
                          <a:spcPct val="107000"/>
                        </a:lnSpc>
                        <a:spcAft>
                          <a:spcPts val="0"/>
                        </a:spcAft>
                      </a:pPr>
                      <a:r>
                        <a:rPr lang="fr" sz="1800" dirty="0">
                          <a:solidFill>
                            <a:schemeClr val="tx1"/>
                          </a:solidFill>
                          <a:effectLst/>
                        </a:rPr>
                        <a:t>OBDILCI</a:t>
                      </a:r>
                      <a:endParaRPr lang="fr-FR" sz="1600" dirty="0">
                        <a:solidFill>
                          <a:schemeClr val="tx1"/>
                        </a:solidFill>
                        <a:effectLst/>
                      </a:endParaRPr>
                    </a:p>
                    <a:p>
                      <a:pPr algn="ctr">
                        <a:lnSpc>
                          <a:spcPct val="107000"/>
                        </a:lnSpc>
                        <a:spcAft>
                          <a:spcPts val="0"/>
                        </a:spcAft>
                      </a:pPr>
                      <a:r>
                        <a:rPr lang="fr" sz="1800" dirty="0">
                          <a:solidFill>
                            <a:schemeClr val="tx1"/>
                          </a:solidFill>
                          <a:effectLst/>
                        </a:rPr>
                        <a:t>5/2024</a:t>
                      </a:r>
                      <a:endPar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solidFill>
                      <a:schemeClr val="bg1">
                        <a:lumMod val="95000"/>
                      </a:schemeClr>
                    </a:solidFill>
                  </a:tcPr>
                </a:tc>
                <a:extLst>
                  <a:ext uri="{0D108BD9-81ED-4DB2-BD59-A6C34878D82A}">
                    <a16:rowId xmlns:a16="http://schemas.microsoft.com/office/drawing/2014/main" val="1704164198"/>
                  </a:ext>
                </a:extLst>
              </a:tr>
              <a:tr h="367969">
                <a:tc>
                  <a:txBody>
                    <a:bodyPr/>
                    <a:lstStyle/>
                    <a:p>
                      <a:pPr algn="just">
                        <a:lnSpc>
                          <a:spcPct val="107000"/>
                        </a:lnSpc>
                        <a:spcAft>
                          <a:spcPts val="0"/>
                        </a:spcAft>
                      </a:pPr>
                      <a:r>
                        <a:rPr lang="fr" sz="1600">
                          <a:effectLst/>
                        </a:rPr>
                        <a:t>1</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tc>
                  <a:txBody>
                    <a:bodyPr/>
                    <a:lstStyle/>
                    <a:p>
                      <a:pPr algn="just">
                        <a:lnSpc>
                          <a:spcPct val="107000"/>
                        </a:lnSpc>
                        <a:spcAft>
                          <a:spcPts val="0"/>
                        </a:spcAft>
                      </a:pPr>
                      <a:r>
                        <a:rPr lang="fr" sz="1800" b="1" dirty="0">
                          <a:effectLst/>
                        </a:rPr>
                        <a:t>Anglais 49,4%</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tc>
                  <a:txBody>
                    <a:bodyPr/>
                    <a:lstStyle/>
                    <a:p>
                      <a:pPr algn="just">
                        <a:lnSpc>
                          <a:spcPct val="107000"/>
                        </a:lnSpc>
                        <a:spcAft>
                          <a:spcPts val="0"/>
                        </a:spcAft>
                      </a:pPr>
                      <a:r>
                        <a:rPr lang="fr" sz="1800" b="1">
                          <a:effectLst/>
                        </a:rPr>
                        <a:t>Anglais 51,3%</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tc>
                  <a:txBody>
                    <a:bodyPr/>
                    <a:lstStyle/>
                    <a:p>
                      <a:pPr algn="just">
                        <a:lnSpc>
                          <a:spcPct val="107000"/>
                        </a:lnSpc>
                        <a:spcAft>
                          <a:spcPts val="0"/>
                        </a:spcAft>
                      </a:pPr>
                      <a:r>
                        <a:rPr lang="fr" sz="1800" b="1" dirty="0">
                          <a:effectLst/>
                        </a:rPr>
                        <a:t>Anglais 26,3%</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tc>
                  <a:txBody>
                    <a:bodyPr/>
                    <a:lstStyle/>
                    <a:p>
                      <a:pPr algn="just">
                        <a:lnSpc>
                          <a:spcPct val="107000"/>
                        </a:lnSpc>
                        <a:spcAft>
                          <a:spcPts val="0"/>
                        </a:spcAft>
                      </a:pPr>
                      <a:r>
                        <a:rPr lang="fr" sz="1800" b="1" dirty="0">
                          <a:effectLst/>
                        </a:rPr>
                        <a:t>Anglais 20,4%</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extLst>
                  <a:ext uri="{0D108BD9-81ED-4DB2-BD59-A6C34878D82A}">
                    <a16:rowId xmlns:a16="http://schemas.microsoft.com/office/drawing/2014/main" val="2600074378"/>
                  </a:ext>
                </a:extLst>
              </a:tr>
              <a:tr h="367969">
                <a:tc>
                  <a:txBody>
                    <a:bodyPr/>
                    <a:lstStyle/>
                    <a:p>
                      <a:pPr algn="just">
                        <a:lnSpc>
                          <a:spcPct val="107000"/>
                        </a:lnSpc>
                        <a:spcAft>
                          <a:spcPts val="0"/>
                        </a:spcAft>
                      </a:pPr>
                      <a:r>
                        <a:rPr lang="fr" sz="1600">
                          <a:effectLst/>
                        </a:rPr>
                        <a:t>2</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tc>
                  <a:txBody>
                    <a:bodyPr/>
                    <a:lstStyle/>
                    <a:p>
                      <a:pPr algn="just">
                        <a:lnSpc>
                          <a:spcPct val="107000"/>
                        </a:lnSpc>
                        <a:spcAft>
                          <a:spcPts val="0"/>
                        </a:spcAft>
                      </a:pPr>
                      <a:r>
                        <a:rPr lang="fr" sz="1800" b="1" dirty="0">
                          <a:solidFill>
                            <a:schemeClr val="accent2">
                              <a:lumMod val="75000"/>
                            </a:schemeClr>
                          </a:solidFill>
                          <a:effectLst/>
                        </a:rPr>
                        <a:t>Espagnol 6%</a:t>
                      </a:r>
                      <a:endParaRPr lang="fr-FR" sz="16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tc>
                  <a:txBody>
                    <a:bodyPr/>
                    <a:lstStyle/>
                    <a:p>
                      <a:pPr algn="just">
                        <a:lnSpc>
                          <a:spcPct val="107000"/>
                        </a:lnSpc>
                        <a:spcAft>
                          <a:spcPts val="0"/>
                        </a:spcAft>
                      </a:pPr>
                      <a:r>
                        <a:rPr lang="fr" sz="1800" b="1" dirty="0">
                          <a:solidFill>
                            <a:srgbClr val="FF0000"/>
                          </a:solidFill>
                          <a:effectLst/>
                        </a:rPr>
                        <a:t>Chinois 10,3%</a:t>
                      </a:r>
                      <a:endParaRPr lang="fr-F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tc>
                  <a:txBody>
                    <a:bodyPr/>
                    <a:lstStyle/>
                    <a:p>
                      <a:pPr algn="just">
                        <a:lnSpc>
                          <a:spcPct val="107000"/>
                        </a:lnSpc>
                        <a:spcAft>
                          <a:spcPts val="0"/>
                        </a:spcAft>
                      </a:pPr>
                      <a:r>
                        <a:rPr lang="fr" sz="1800" b="1" dirty="0">
                          <a:solidFill>
                            <a:srgbClr val="FF0000"/>
                          </a:solidFill>
                          <a:effectLst/>
                        </a:rPr>
                        <a:t>Chinois 19,8%</a:t>
                      </a:r>
                      <a:endParaRPr lang="fr-F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tc>
                  <a:txBody>
                    <a:bodyPr/>
                    <a:lstStyle/>
                    <a:p>
                      <a:pPr algn="just">
                        <a:lnSpc>
                          <a:spcPct val="107000"/>
                        </a:lnSpc>
                        <a:spcAft>
                          <a:spcPts val="0"/>
                        </a:spcAft>
                      </a:pPr>
                      <a:r>
                        <a:rPr lang="fr" sz="1800" b="1" dirty="0">
                          <a:solidFill>
                            <a:srgbClr val="FF0000"/>
                          </a:solidFill>
                          <a:effectLst/>
                        </a:rPr>
                        <a:t>Chinois 18,9%</a:t>
                      </a:r>
                      <a:endParaRPr lang="fr-F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extLst>
                  <a:ext uri="{0D108BD9-81ED-4DB2-BD59-A6C34878D82A}">
                    <a16:rowId xmlns:a16="http://schemas.microsoft.com/office/drawing/2014/main" val="3429274826"/>
                  </a:ext>
                </a:extLst>
              </a:tr>
              <a:tr h="367969">
                <a:tc>
                  <a:txBody>
                    <a:bodyPr/>
                    <a:lstStyle/>
                    <a:p>
                      <a:pPr algn="just">
                        <a:lnSpc>
                          <a:spcPct val="107000"/>
                        </a:lnSpc>
                        <a:spcAft>
                          <a:spcPts val="0"/>
                        </a:spcAft>
                      </a:pPr>
                      <a:r>
                        <a:rPr lang="fr" sz="1600">
                          <a:effectLst/>
                        </a:rPr>
                        <a:t>3</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tc>
                  <a:txBody>
                    <a:bodyPr/>
                    <a:lstStyle/>
                    <a:p>
                      <a:pPr algn="just">
                        <a:lnSpc>
                          <a:spcPct val="107000"/>
                        </a:lnSpc>
                        <a:spcAft>
                          <a:spcPts val="0"/>
                        </a:spcAft>
                      </a:pPr>
                      <a:r>
                        <a:rPr lang="fr" sz="1800" b="1" dirty="0">
                          <a:solidFill>
                            <a:schemeClr val="accent6">
                              <a:lumMod val="75000"/>
                            </a:schemeClr>
                          </a:solidFill>
                          <a:effectLst/>
                        </a:rPr>
                        <a:t>Allemand 5,6%</a:t>
                      </a:r>
                      <a:endParaRPr lang="fr-FR" sz="1600" b="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tc>
                  <a:txBody>
                    <a:bodyPr/>
                    <a:lstStyle/>
                    <a:p>
                      <a:pPr algn="just">
                        <a:lnSpc>
                          <a:spcPct val="107000"/>
                        </a:lnSpc>
                        <a:spcAft>
                          <a:spcPts val="0"/>
                        </a:spcAft>
                      </a:pPr>
                      <a:r>
                        <a:rPr lang="fr" sz="1800" b="1" dirty="0">
                          <a:solidFill>
                            <a:schemeClr val="accent6">
                              <a:lumMod val="75000"/>
                            </a:schemeClr>
                          </a:solidFill>
                          <a:effectLst/>
                        </a:rPr>
                        <a:t>Allemand 7,3%</a:t>
                      </a:r>
                      <a:endParaRPr lang="fr-FR" sz="1600" b="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tc>
                  <a:txBody>
                    <a:bodyPr/>
                    <a:lstStyle/>
                    <a:p>
                      <a:pPr algn="just">
                        <a:lnSpc>
                          <a:spcPct val="107000"/>
                        </a:lnSpc>
                        <a:spcAft>
                          <a:spcPts val="0"/>
                        </a:spcAft>
                      </a:pPr>
                      <a:r>
                        <a:rPr lang="fr" sz="1800" b="1" dirty="0">
                          <a:solidFill>
                            <a:schemeClr val="accent2">
                              <a:lumMod val="75000"/>
                            </a:schemeClr>
                          </a:solidFill>
                          <a:effectLst/>
                        </a:rPr>
                        <a:t>Espagnol 8,1%</a:t>
                      </a:r>
                      <a:endParaRPr lang="fr-FR" sz="16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tc>
                  <a:txBody>
                    <a:bodyPr/>
                    <a:lstStyle/>
                    <a:p>
                      <a:pPr algn="just">
                        <a:lnSpc>
                          <a:spcPct val="107000"/>
                        </a:lnSpc>
                        <a:spcAft>
                          <a:spcPts val="0"/>
                        </a:spcAft>
                      </a:pPr>
                      <a:r>
                        <a:rPr lang="fr" sz="1800" b="1" dirty="0">
                          <a:solidFill>
                            <a:schemeClr val="accent2">
                              <a:lumMod val="75000"/>
                            </a:schemeClr>
                          </a:solidFill>
                          <a:effectLst/>
                        </a:rPr>
                        <a:t>Espagnol 7,7%</a:t>
                      </a:r>
                      <a:endParaRPr lang="fr-FR" sz="16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extLst>
                  <a:ext uri="{0D108BD9-81ED-4DB2-BD59-A6C34878D82A}">
                    <a16:rowId xmlns:a16="http://schemas.microsoft.com/office/drawing/2014/main" val="1712908865"/>
                  </a:ext>
                </a:extLst>
              </a:tr>
              <a:tr h="367969">
                <a:tc>
                  <a:txBody>
                    <a:bodyPr/>
                    <a:lstStyle/>
                    <a:p>
                      <a:pPr algn="just">
                        <a:lnSpc>
                          <a:spcPct val="107000"/>
                        </a:lnSpc>
                        <a:spcAft>
                          <a:spcPts val="0"/>
                        </a:spcAft>
                      </a:pPr>
                      <a:r>
                        <a:rPr lang="fr" sz="1600">
                          <a:effectLst/>
                        </a:rPr>
                        <a:t>4</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tc>
                  <a:txBody>
                    <a:bodyPr/>
                    <a:lstStyle/>
                    <a:p>
                      <a:pPr algn="just">
                        <a:lnSpc>
                          <a:spcPct val="107000"/>
                        </a:lnSpc>
                        <a:spcAft>
                          <a:spcPts val="0"/>
                        </a:spcAft>
                      </a:pPr>
                      <a:r>
                        <a:rPr lang="fr" sz="1800" b="1">
                          <a:effectLst/>
                        </a:rPr>
                        <a:t>Japonais 5%</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tc>
                  <a:txBody>
                    <a:bodyPr/>
                    <a:lstStyle/>
                    <a:p>
                      <a:pPr algn="just">
                        <a:lnSpc>
                          <a:spcPct val="107000"/>
                        </a:lnSpc>
                        <a:spcAft>
                          <a:spcPts val="0"/>
                        </a:spcAft>
                      </a:pPr>
                      <a:r>
                        <a:rPr lang="fr" sz="1800" b="1" dirty="0">
                          <a:solidFill>
                            <a:schemeClr val="accent2">
                              <a:lumMod val="75000"/>
                            </a:schemeClr>
                          </a:solidFill>
                          <a:effectLst/>
                        </a:rPr>
                        <a:t>Espagnol 3,9%</a:t>
                      </a:r>
                      <a:endParaRPr lang="fr-FR" sz="16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tc>
                  <a:txBody>
                    <a:bodyPr/>
                    <a:lstStyle/>
                    <a:p>
                      <a:pPr algn="just">
                        <a:lnSpc>
                          <a:spcPct val="107000"/>
                        </a:lnSpc>
                        <a:spcAft>
                          <a:spcPts val="0"/>
                        </a:spcAft>
                      </a:pPr>
                      <a:r>
                        <a:rPr lang="fr" sz="1800" b="1" dirty="0">
                          <a:solidFill>
                            <a:srgbClr val="0070C0"/>
                          </a:solidFill>
                          <a:effectLst/>
                        </a:rPr>
                        <a:t>Arabe 5%</a:t>
                      </a:r>
                      <a:endParaRPr lang="fr-FR" sz="1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tc>
                  <a:txBody>
                    <a:bodyPr/>
                    <a:lstStyle/>
                    <a:p>
                      <a:pPr algn="just">
                        <a:lnSpc>
                          <a:spcPct val="107000"/>
                        </a:lnSpc>
                        <a:spcAft>
                          <a:spcPts val="0"/>
                        </a:spcAft>
                      </a:pPr>
                      <a:r>
                        <a:rPr lang="fr" sz="1800" b="1" dirty="0">
                          <a:solidFill>
                            <a:schemeClr val="accent6">
                              <a:lumMod val="75000"/>
                            </a:schemeClr>
                          </a:solidFill>
                          <a:effectLst/>
                        </a:rPr>
                        <a:t>Hindi 3,8%</a:t>
                      </a:r>
                      <a:endParaRPr lang="fr-FR" sz="1600" b="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extLst>
                  <a:ext uri="{0D108BD9-81ED-4DB2-BD59-A6C34878D82A}">
                    <a16:rowId xmlns:a16="http://schemas.microsoft.com/office/drawing/2014/main" val="264232909"/>
                  </a:ext>
                </a:extLst>
              </a:tr>
              <a:tr h="367969">
                <a:tc>
                  <a:txBody>
                    <a:bodyPr/>
                    <a:lstStyle/>
                    <a:p>
                      <a:pPr algn="just">
                        <a:lnSpc>
                          <a:spcPct val="107000"/>
                        </a:lnSpc>
                        <a:spcAft>
                          <a:spcPts val="0"/>
                        </a:spcAft>
                      </a:pPr>
                      <a:r>
                        <a:rPr lang="fr" sz="1600">
                          <a:effectLst/>
                        </a:rPr>
                        <a:t>5</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tc>
                  <a:txBody>
                    <a:bodyPr/>
                    <a:lstStyle/>
                    <a:p>
                      <a:pPr algn="just">
                        <a:lnSpc>
                          <a:spcPct val="107000"/>
                        </a:lnSpc>
                        <a:spcAft>
                          <a:spcPts val="0"/>
                        </a:spcAft>
                      </a:pPr>
                      <a:r>
                        <a:rPr lang="fr" sz="1800" b="1" dirty="0">
                          <a:effectLst/>
                        </a:rPr>
                        <a:t>Français 4,4%</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tc>
                  <a:txBody>
                    <a:bodyPr/>
                    <a:lstStyle/>
                    <a:p>
                      <a:pPr algn="just">
                        <a:lnSpc>
                          <a:spcPct val="107000"/>
                        </a:lnSpc>
                        <a:spcAft>
                          <a:spcPts val="0"/>
                        </a:spcAft>
                      </a:pPr>
                      <a:r>
                        <a:rPr lang="fr" sz="1800" b="1" dirty="0">
                          <a:effectLst/>
                        </a:rPr>
                        <a:t>Japonais 3,7 %</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tc>
                  <a:txBody>
                    <a:bodyPr/>
                    <a:lstStyle/>
                    <a:p>
                      <a:pPr algn="just">
                        <a:lnSpc>
                          <a:spcPct val="107000"/>
                        </a:lnSpc>
                        <a:spcAft>
                          <a:spcPts val="0"/>
                        </a:spcAft>
                      </a:pPr>
                      <a:r>
                        <a:rPr lang="fr" sz="1800" b="1" dirty="0">
                          <a:effectLst/>
                        </a:rPr>
                        <a:t>Portugais 4%</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tc>
                  <a:txBody>
                    <a:bodyPr/>
                    <a:lstStyle/>
                    <a:p>
                      <a:pPr algn="just">
                        <a:lnSpc>
                          <a:spcPct val="107000"/>
                        </a:lnSpc>
                        <a:spcAft>
                          <a:spcPts val="0"/>
                        </a:spcAft>
                      </a:pPr>
                      <a:r>
                        <a:rPr lang="fr" sz="1800" b="1">
                          <a:effectLst/>
                        </a:rPr>
                        <a:t>Russe 3,7%</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extLst>
                  <a:ext uri="{0D108BD9-81ED-4DB2-BD59-A6C34878D82A}">
                    <a16:rowId xmlns:a16="http://schemas.microsoft.com/office/drawing/2014/main" val="483483169"/>
                  </a:ext>
                </a:extLst>
              </a:tr>
              <a:tr h="367969">
                <a:tc>
                  <a:txBody>
                    <a:bodyPr/>
                    <a:lstStyle/>
                    <a:p>
                      <a:pPr algn="just">
                        <a:lnSpc>
                          <a:spcPct val="107000"/>
                        </a:lnSpc>
                        <a:spcAft>
                          <a:spcPts val="0"/>
                        </a:spcAft>
                      </a:pPr>
                      <a:r>
                        <a:rPr lang="fr" sz="1600">
                          <a:effectLst/>
                        </a:rPr>
                        <a:t>6</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tc>
                  <a:txBody>
                    <a:bodyPr/>
                    <a:lstStyle/>
                    <a:p>
                      <a:pPr algn="just">
                        <a:lnSpc>
                          <a:spcPct val="107000"/>
                        </a:lnSpc>
                        <a:spcAft>
                          <a:spcPts val="0"/>
                        </a:spcAft>
                      </a:pPr>
                      <a:r>
                        <a:rPr lang="fr" sz="1800" b="1">
                          <a:effectLst/>
                        </a:rPr>
                        <a:t>Russe 4%</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tc>
                  <a:txBody>
                    <a:bodyPr/>
                    <a:lstStyle/>
                    <a:p>
                      <a:pPr algn="just">
                        <a:lnSpc>
                          <a:spcPct val="107000"/>
                        </a:lnSpc>
                        <a:spcAft>
                          <a:spcPts val="0"/>
                        </a:spcAft>
                      </a:pPr>
                      <a:r>
                        <a:rPr lang="fr" sz="1800" b="1" dirty="0">
                          <a:effectLst/>
                        </a:rPr>
                        <a:t>Français 3,4%</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tc>
                  <a:txBody>
                    <a:bodyPr/>
                    <a:lstStyle/>
                    <a:p>
                      <a:pPr algn="just">
                        <a:lnSpc>
                          <a:spcPct val="107000"/>
                        </a:lnSpc>
                        <a:spcAft>
                          <a:spcPts val="0"/>
                        </a:spcAft>
                      </a:pPr>
                      <a:r>
                        <a:rPr lang="fr" sz="1800" b="1" dirty="0">
                          <a:effectLst/>
                        </a:rPr>
                        <a:t>Malais 3,4 %</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tc>
                  <a:txBody>
                    <a:bodyPr/>
                    <a:lstStyle/>
                    <a:p>
                      <a:pPr algn="just">
                        <a:lnSpc>
                          <a:spcPct val="107000"/>
                        </a:lnSpc>
                        <a:spcAft>
                          <a:spcPts val="0"/>
                        </a:spcAft>
                      </a:pPr>
                      <a:r>
                        <a:rPr lang="fr" sz="1800" b="1" dirty="0">
                          <a:solidFill>
                            <a:srgbClr val="0070C0"/>
                          </a:solidFill>
                          <a:effectLst/>
                        </a:rPr>
                        <a:t>Arabe 3,7%</a:t>
                      </a:r>
                      <a:endParaRPr lang="fr-FR" sz="1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extLst>
                  <a:ext uri="{0D108BD9-81ED-4DB2-BD59-A6C34878D82A}">
                    <a16:rowId xmlns:a16="http://schemas.microsoft.com/office/drawing/2014/main" val="3395878899"/>
                  </a:ext>
                </a:extLst>
              </a:tr>
              <a:tr h="367969">
                <a:tc>
                  <a:txBody>
                    <a:bodyPr/>
                    <a:lstStyle/>
                    <a:p>
                      <a:pPr algn="just">
                        <a:lnSpc>
                          <a:spcPct val="107000"/>
                        </a:lnSpc>
                        <a:spcAft>
                          <a:spcPts val="0"/>
                        </a:spcAft>
                      </a:pPr>
                      <a:r>
                        <a:rPr lang="fr" sz="1600">
                          <a:effectLst/>
                        </a:rPr>
                        <a:t>7</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tc>
                  <a:txBody>
                    <a:bodyPr/>
                    <a:lstStyle/>
                    <a:p>
                      <a:pPr algn="just">
                        <a:lnSpc>
                          <a:spcPct val="107000"/>
                        </a:lnSpc>
                        <a:spcAft>
                          <a:spcPts val="0"/>
                        </a:spcAft>
                      </a:pPr>
                      <a:r>
                        <a:rPr lang="fr" sz="1800" b="1">
                          <a:effectLst/>
                        </a:rPr>
                        <a:t>Portugais 3,8%</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tc>
                  <a:txBody>
                    <a:bodyPr/>
                    <a:lstStyle/>
                    <a:p>
                      <a:pPr algn="just">
                        <a:lnSpc>
                          <a:spcPct val="107000"/>
                        </a:lnSpc>
                        <a:spcAft>
                          <a:spcPts val="0"/>
                        </a:spcAft>
                      </a:pPr>
                      <a:r>
                        <a:rPr lang="fr" sz="1800" b="1">
                          <a:effectLst/>
                        </a:rPr>
                        <a:t>Russe 2,8%</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tc>
                  <a:txBody>
                    <a:bodyPr/>
                    <a:lstStyle/>
                    <a:p>
                      <a:pPr algn="just">
                        <a:lnSpc>
                          <a:spcPct val="107000"/>
                        </a:lnSpc>
                        <a:spcAft>
                          <a:spcPts val="0"/>
                        </a:spcAft>
                      </a:pPr>
                      <a:r>
                        <a:rPr lang="fr" sz="1800" b="1" dirty="0">
                          <a:effectLst/>
                        </a:rPr>
                        <a:t>Français 3,3%</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tc>
                  <a:txBody>
                    <a:bodyPr/>
                    <a:lstStyle/>
                    <a:p>
                      <a:pPr algn="just">
                        <a:lnSpc>
                          <a:spcPct val="107000"/>
                        </a:lnSpc>
                        <a:spcAft>
                          <a:spcPts val="0"/>
                        </a:spcAft>
                      </a:pPr>
                      <a:r>
                        <a:rPr lang="fr" sz="1800" b="1">
                          <a:effectLst/>
                        </a:rPr>
                        <a:t>Français 3,4%</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extLst>
                  <a:ext uri="{0D108BD9-81ED-4DB2-BD59-A6C34878D82A}">
                    <a16:rowId xmlns:a16="http://schemas.microsoft.com/office/drawing/2014/main" val="2016006473"/>
                  </a:ext>
                </a:extLst>
              </a:tr>
              <a:tr h="411808">
                <a:tc>
                  <a:txBody>
                    <a:bodyPr/>
                    <a:lstStyle/>
                    <a:p>
                      <a:pPr algn="just">
                        <a:lnSpc>
                          <a:spcPct val="107000"/>
                        </a:lnSpc>
                        <a:spcAft>
                          <a:spcPts val="0"/>
                        </a:spcAft>
                      </a:pPr>
                      <a:r>
                        <a:rPr lang="fr" sz="1600">
                          <a:effectLst/>
                        </a:rPr>
                        <a:t>8</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tc>
                  <a:txBody>
                    <a:bodyPr/>
                    <a:lstStyle/>
                    <a:p>
                      <a:pPr algn="just">
                        <a:lnSpc>
                          <a:spcPct val="107000"/>
                        </a:lnSpc>
                        <a:spcAft>
                          <a:spcPts val="0"/>
                        </a:spcAft>
                      </a:pPr>
                      <a:r>
                        <a:rPr lang="fr" sz="1800" b="1" dirty="0">
                          <a:effectLst/>
                        </a:rPr>
                        <a:t>Italien 2,7%</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tc>
                  <a:txBody>
                    <a:bodyPr/>
                    <a:lstStyle/>
                    <a:p>
                      <a:pPr algn="just">
                        <a:lnSpc>
                          <a:spcPct val="107000"/>
                        </a:lnSpc>
                        <a:spcAft>
                          <a:spcPts val="0"/>
                        </a:spcAft>
                      </a:pPr>
                      <a:r>
                        <a:rPr lang="fr" sz="1800" b="1">
                          <a:effectLst/>
                        </a:rPr>
                        <a:t>Portugais 2,7%</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tc>
                  <a:txBody>
                    <a:bodyPr/>
                    <a:lstStyle/>
                    <a:p>
                      <a:pPr algn="just">
                        <a:lnSpc>
                          <a:spcPct val="107000"/>
                        </a:lnSpc>
                        <a:spcAft>
                          <a:spcPts val="0"/>
                        </a:spcAft>
                      </a:pPr>
                      <a:r>
                        <a:rPr lang="fr" sz="1800" b="1" dirty="0">
                          <a:effectLst/>
                        </a:rPr>
                        <a:t>Japonais 3%</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tc>
                  <a:txBody>
                    <a:bodyPr/>
                    <a:lstStyle/>
                    <a:p>
                      <a:pPr algn="just">
                        <a:lnSpc>
                          <a:spcPct val="107000"/>
                        </a:lnSpc>
                        <a:spcAft>
                          <a:spcPts val="0"/>
                        </a:spcAft>
                      </a:pPr>
                      <a:r>
                        <a:rPr lang="fr" sz="1800" b="1">
                          <a:effectLst/>
                        </a:rPr>
                        <a:t>Portugais 3,1%</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extLst>
                  <a:ext uri="{0D108BD9-81ED-4DB2-BD59-A6C34878D82A}">
                    <a16:rowId xmlns:a16="http://schemas.microsoft.com/office/drawing/2014/main" val="3468703607"/>
                  </a:ext>
                </a:extLst>
              </a:tr>
              <a:tr h="367969">
                <a:tc>
                  <a:txBody>
                    <a:bodyPr/>
                    <a:lstStyle/>
                    <a:p>
                      <a:pPr algn="just">
                        <a:lnSpc>
                          <a:spcPct val="107000"/>
                        </a:lnSpc>
                        <a:spcAft>
                          <a:spcPts val="0"/>
                        </a:spcAft>
                      </a:pPr>
                      <a:r>
                        <a:rPr lang="fr" sz="1600">
                          <a:effectLst/>
                        </a:rPr>
                        <a:t>9</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tc>
                  <a:txBody>
                    <a:bodyPr/>
                    <a:lstStyle/>
                    <a:p>
                      <a:pPr algn="just">
                        <a:lnSpc>
                          <a:spcPct val="107000"/>
                        </a:lnSpc>
                        <a:spcAft>
                          <a:spcPts val="0"/>
                        </a:spcAft>
                      </a:pPr>
                      <a:r>
                        <a:rPr lang="fr" sz="1800" b="1" dirty="0">
                          <a:effectLst/>
                        </a:rPr>
                        <a:t>Néerlandais 2,1%</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tc>
                  <a:txBody>
                    <a:bodyPr/>
                    <a:lstStyle/>
                    <a:p>
                      <a:pPr algn="just">
                        <a:lnSpc>
                          <a:spcPct val="107000"/>
                        </a:lnSpc>
                        <a:spcAft>
                          <a:spcPts val="0"/>
                        </a:spcAft>
                      </a:pPr>
                      <a:r>
                        <a:rPr lang="fr" sz="1800" b="1">
                          <a:effectLst/>
                        </a:rPr>
                        <a:t>Néerlandais 2,0%</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tc>
                  <a:txBody>
                    <a:bodyPr/>
                    <a:lstStyle/>
                    <a:p>
                      <a:pPr algn="just">
                        <a:lnSpc>
                          <a:spcPct val="107000"/>
                        </a:lnSpc>
                        <a:spcAft>
                          <a:spcPts val="0"/>
                        </a:spcAft>
                      </a:pPr>
                      <a:r>
                        <a:rPr lang="fr" sz="1800" b="1" dirty="0">
                          <a:effectLst/>
                        </a:rPr>
                        <a:t>Russe 2,8%</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tc>
                  <a:txBody>
                    <a:bodyPr/>
                    <a:lstStyle/>
                    <a:p>
                      <a:pPr algn="just">
                        <a:lnSpc>
                          <a:spcPct val="107000"/>
                        </a:lnSpc>
                        <a:spcAft>
                          <a:spcPts val="0"/>
                        </a:spcAft>
                      </a:pPr>
                      <a:r>
                        <a:rPr lang="fr" sz="1800" b="1">
                          <a:effectLst/>
                        </a:rPr>
                        <a:t>Japonais 2,2 %</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extLst>
                  <a:ext uri="{0D108BD9-81ED-4DB2-BD59-A6C34878D82A}">
                    <a16:rowId xmlns:a16="http://schemas.microsoft.com/office/drawing/2014/main" val="2155456260"/>
                  </a:ext>
                </a:extLst>
              </a:tr>
              <a:tr h="367969">
                <a:tc>
                  <a:txBody>
                    <a:bodyPr/>
                    <a:lstStyle/>
                    <a:p>
                      <a:pPr algn="just">
                        <a:lnSpc>
                          <a:spcPct val="107000"/>
                        </a:lnSpc>
                        <a:spcAft>
                          <a:spcPts val="0"/>
                        </a:spcAft>
                      </a:pPr>
                      <a:r>
                        <a:rPr lang="fr" sz="1600">
                          <a:effectLst/>
                        </a:rPr>
                        <a:t>10</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tc>
                  <a:txBody>
                    <a:bodyPr/>
                    <a:lstStyle/>
                    <a:p>
                      <a:pPr algn="just">
                        <a:lnSpc>
                          <a:spcPct val="107000"/>
                        </a:lnSpc>
                        <a:spcAft>
                          <a:spcPts val="0"/>
                        </a:spcAft>
                      </a:pPr>
                      <a:r>
                        <a:rPr lang="fr" sz="1800" b="1">
                          <a:effectLst/>
                        </a:rPr>
                        <a:t>Polonais 1,8%</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tc>
                  <a:txBody>
                    <a:bodyPr/>
                    <a:lstStyle/>
                    <a:p>
                      <a:pPr algn="just">
                        <a:lnSpc>
                          <a:spcPct val="107000"/>
                        </a:lnSpc>
                        <a:spcAft>
                          <a:spcPts val="0"/>
                        </a:spcAft>
                      </a:pPr>
                      <a:r>
                        <a:rPr lang="fr" sz="1800" b="1">
                          <a:effectLst/>
                        </a:rPr>
                        <a:t>Italien 1,9%</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tc>
                  <a:txBody>
                    <a:bodyPr/>
                    <a:lstStyle/>
                    <a:p>
                      <a:pPr algn="just">
                        <a:lnSpc>
                          <a:spcPct val="107000"/>
                        </a:lnSpc>
                        <a:spcAft>
                          <a:spcPts val="0"/>
                        </a:spcAft>
                      </a:pPr>
                      <a:r>
                        <a:rPr lang="fr" sz="1800" b="1" dirty="0">
                          <a:solidFill>
                            <a:schemeClr val="accent6">
                              <a:lumMod val="75000"/>
                            </a:schemeClr>
                          </a:solidFill>
                          <a:effectLst/>
                        </a:rPr>
                        <a:t>Allemand 2,1%</a:t>
                      </a:r>
                      <a:endParaRPr lang="fr-FR" sz="1600" b="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tc>
                  <a:txBody>
                    <a:bodyPr/>
                    <a:lstStyle/>
                    <a:p>
                      <a:pPr algn="just">
                        <a:lnSpc>
                          <a:spcPct val="107000"/>
                        </a:lnSpc>
                        <a:spcAft>
                          <a:spcPts val="0"/>
                        </a:spcAft>
                      </a:pPr>
                      <a:r>
                        <a:rPr lang="fr" sz="1800" b="1" dirty="0">
                          <a:solidFill>
                            <a:schemeClr val="accent6">
                              <a:lumMod val="75000"/>
                            </a:schemeClr>
                          </a:solidFill>
                          <a:effectLst/>
                        </a:rPr>
                        <a:t>Allemand 2,2%</a:t>
                      </a:r>
                      <a:endParaRPr lang="fr-FR" sz="1600" b="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extLst>
                  <a:ext uri="{0D108BD9-81ED-4DB2-BD59-A6C34878D82A}">
                    <a16:rowId xmlns:a16="http://schemas.microsoft.com/office/drawing/2014/main" val="1320269776"/>
                  </a:ext>
                </a:extLst>
              </a:tr>
              <a:tr h="367969">
                <a:tc>
                  <a:txBody>
                    <a:bodyPr/>
                    <a:lstStyle/>
                    <a:p>
                      <a:pPr algn="just">
                        <a:lnSpc>
                          <a:spcPct val="107000"/>
                        </a:lnSpc>
                        <a:spcAft>
                          <a:spcPts val="0"/>
                        </a:spcAft>
                      </a:pPr>
                      <a:r>
                        <a:rPr lang="fr" sz="1600">
                          <a:effectLst/>
                        </a:rPr>
                        <a:t>11</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tc>
                  <a:txBody>
                    <a:bodyPr/>
                    <a:lstStyle/>
                    <a:p>
                      <a:pPr algn="just">
                        <a:lnSpc>
                          <a:spcPct val="107000"/>
                        </a:lnSpc>
                        <a:spcAft>
                          <a:spcPts val="0"/>
                        </a:spcAft>
                      </a:pPr>
                      <a:r>
                        <a:rPr lang="fr" sz="1800" b="1" dirty="0">
                          <a:effectLst/>
                        </a:rPr>
                        <a:t>Turc</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tc>
                  <a:txBody>
                    <a:bodyPr/>
                    <a:lstStyle/>
                    <a:p>
                      <a:pPr algn="just">
                        <a:lnSpc>
                          <a:spcPct val="107000"/>
                        </a:lnSpc>
                        <a:spcAft>
                          <a:spcPts val="0"/>
                        </a:spcAft>
                      </a:pPr>
                      <a:r>
                        <a:rPr lang="fr" sz="1800" b="1">
                          <a:effectLst/>
                        </a:rPr>
                        <a:t> </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tc>
                  <a:txBody>
                    <a:bodyPr/>
                    <a:lstStyle/>
                    <a:p>
                      <a:pPr algn="just">
                        <a:lnSpc>
                          <a:spcPct val="107000"/>
                        </a:lnSpc>
                        <a:spcAft>
                          <a:spcPts val="0"/>
                        </a:spcAft>
                      </a:pPr>
                      <a:r>
                        <a:rPr lang="fr" sz="1800" b="1" dirty="0">
                          <a:effectLst/>
                        </a:rPr>
                        <a:t>Coréen</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tc>
                  <a:txBody>
                    <a:bodyPr/>
                    <a:lstStyle/>
                    <a:p>
                      <a:pPr algn="just">
                        <a:lnSpc>
                          <a:spcPct val="107000"/>
                        </a:lnSpc>
                        <a:spcAft>
                          <a:spcPts val="0"/>
                        </a:spcAft>
                      </a:pPr>
                      <a:r>
                        <a:rPr lang="fr" sz="1800" b="1" dirty="0">
                          <a:effectLst/>
                        </a:rPr>
                        <a:t>Malais</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extLst>
                  <a:ext uri="{0D108BD9-81ED-4DB2-BD59-A6C34878D82A}">
                    <a16:rowId xmlns:a16="http://schemas.microsoft.com/office/drawing/2014/main" val="217916089"/>
                  </a:ext>
                </a:extLst>
              </a:tr>
              <a:tr h="367969">
                <a:tc>
                  <a:txBody>
                    <a:bodyPr/>
                    <a:lstStyle/>
                    <a:p>
                      <a:pPr algn="just">
                        <a:lnSpc>
                          <a:spcPct val="107000"/>
                        </a:lnSpc>
                        <a:spcAft>
                          <a:spcPts val="0"/>
                        </a:spcAft>
                      </a:pPr>
                      <a:r>
                        <a:rPr lang="fr" sz="1600">
                          <a:effectLst/>
                        </a:rPr>
                        <a:t>12</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tc>
                  <a:txBody>
                    <a:bodyPr/>
                    <a:lstStyle/>
                    <a:p>
                      <a:pPr algn="just">
                        <a:lnSpc>
                          <a:spcPct val="107000"/>
                        </a:lnSpc>
                        <a:spcAft>
                          <a:spcPts val="0"/>
                        </a:spcAft>
                      </a:pPr>
                      <a:r>
                        <a:rPr lang="fr" sz="1800" b="1" dirty="0">
                          <a:effectLst/>
                        </a:rPr>
                        <a:t>Persan</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tc>
                  <a:txBody>
                    <a:bodyPr/>
                    <a:lstStyle/>
                    <a:p>
                      <a:pPr algn="just">
                        <a:lnSpc>
                          <a:spcPct val="107000"/>
                        </a:lnSpc>
                        <a:spcAft>
                          <a:spcPts val="0"/>
                        </a:spcAft>
                      </a:pPr>
                      <a:r>
                        <a:rPr lang="fr" sz="1800" b="1">
                          <a:effectLst/>
                        </a:rPr>
                        <a:t> </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tc>
                  <a:txBody>
                    <a:bodyPr/>
                    <a:lstStyle/>
                    <a:p>
                      <a:pPr algn="just">
                        <a:lnSpc>
                          <a:spcPct val="107000"/>
                        </a:lnSpc>
                        <a:spcAft>
                          <a:spcPts val="0"/>
                        </a:spcAft>
                      </a:pPr>
                      <a:r>
                        <a:rPr lang="fr" sz="1800" b="1" dirty="0">
                          <a:effectLst/>
                        </a:rPr>
                        <a:t>Turc</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tc>
                  <a:txBody>
                    <a:bodyPr/>
                    <a:lstStyle/>
                    <a:p>
                      <a:pPr algn="just">
                        <a:lnSpc>
                          <a:spcPct val="107000"/>
                        </a:lnSpc>
                        <a:spcAft>
                          <a:spcPts val="0"/>
                        </a:spcAft>
                      </a:pPr>
                      <a:r>
                        <a:rPr lang="fr" sz="1800" b="1" dirty="0">
                          <a:effectLst/>
                        </a:rPr>
                        <a:t>Bengali</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extLst>
                  <a:ext uri="{0D108BD9-81ED-4DB2-BD59-A6C34878D82A}">
                    <a16:rowId xmlns:a16="http://schemas.microsoft.com/office/drawing/2014/main" val="3161672203"/>
                  </a:ext>
                </a:extLst>
              </a:tr>
              <a:tr h="367969">
                <a:tc>
                  <a:txBody>
                    <a:bodyPr/>
                    <a:lstStyle/>
                    <a:p>
                      <a:pPr algn="just">
                        <a:lnSpc>
                          <a:spcPct val="107000"/>
                        </a:lnSpc>
                        <a:spcAft>
                          <a:spcPts val="0"/>
                        </a:spcAft>
                      </a:pPr>
                      <a:r>
                        <a:rPr lang="fr" sz="1600">
                          <a:effectLst/>
                        </a:rPr>
                        <a:t>13</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tc>
                  <a:txBody>
                    <a:bodyPr/>
                    <a:lstStyle/>
                    <a:p>
                      <a:pPr algn="just">
                        <a:lnSpc>
                          <a:spcPct val="107000"/>
                        </a:lnSpc>
                        <a:spcAft>
                          <a:spcPts val="0"/>
                        </a:spcAft>
                      </a:pPr>
                      <a:r>
                        <a:rPr lang="fr" sz="1800" b="1" dirty="0">
                          <a:solidFill>
                            <a:srgbClr val="FF0000"/>
                          </a:solidFill>
                          <a:effectLst/>
                        </a:rPr>
                        <a:t>Chinois 1,2%</a:t>
                      </a:r>
                      <a:endParaRPr lang="fr-F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tc>
                  <a:txBody>
                    <a:bodyPr/>
                    <a:lstStyle/>
                    <a:p>
                      <a:pPr algn="just">
                        <a:lnSpc>
                          <a:spcPct val="107000"/>
                        </a:lnSpc>
                        <a:spcAft>
                          <a:spcPts val="0"/>
                        </a:spcAft>
                      </a:pPr>
                      <a:r>
                        <a:rPr lang="fr" sz="1800" b="1" dirty="0">
                          <a:effectLst/>
                        </a:rPr>
                        <a:t> </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tc>
                  <a:txBody>
                    <a:bodyPr/>
                    <a:lstStyle/>
                    <a:p>
                      <a:pPr algn="just">
                        <a:lnSpc>
                          <a:spcPct val="107000"/>
                        </a:lnSpc>
                        <a:spcAft>
                          <a:spcPts val="0"/>
                        </a:spcAft>
                      </a:pPr>
                      <a:r>
                        <a:rPr lang="fr" sz="1800" b="1" dirty="0">
                          <a:effectLst/>
                        </a:rPr>
                        <a:t>Italien</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tc>
                  <a:txBody>
                    <a:bodyPr/>
                    <a:lstStyle/>
                    <a:p>
                      <a:pPr algn="just">
                        <a:lnSpc>
                          <a:spcPct val="107000"/>
                        </a:lnSpc>
                        <a:spcAft>
                          <a:spcPts val="0"/>
                        </a:spcAft>
                      </a:pPr>
                      <a:r>
                        <a:rPr lang="fr" sz="1800" b="1" dirty="0">
                          <a:effectLst/>
                        </a:rPr>
                        <a:t>Turc</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extLst>
                  <a:ext uri="{0D108BD9-81ED-4DB2-BD59-A6C34878D82A}">
                    <a16:rowId xmlns:a16="http://schemas.microsoft.com/office/drawing/2014/main" val="3196287344"/>
                  </a:ext>
                </a:extLst>
              </a:tr>
              <a:tr h="367969">
                <a:tc>
                  <a:txBody>
                    <a:bodyPr/>
                    <a:lstStyle/>
                    <a:p>
                      <a:pPr algn="just">
                        <a:lnSpc>
                          <a:spcPct val="107000"/>
                        </a:lnSpc>
                        <a:spcAft>
                          <a:spcPts val="0"/>
                        </a:spcAft>
                      </a:pPr>
                      <a:r>
                        <a:rPr lang="fr" sz="1600">
                          <a:effectLst/>
                        </a:rPr>
                        <a:t>14</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tc>
                  <a:txBody>
                    <a:bodyPr/>
                    <a:lstStyle/>
                    <a:p>
                      <a:pPr algn="just">
                        <a:lnSpc>
                          <a:spcPct val="107000"/>
                        </a:lnSpc>
                        <a:spcAft>
                          <a:spcPts val="0"/>
                        </a:spcAft>
                      </a:pPr>
                      <a:r>
                        <a:rPr lang="fr" sz="1800" b="1" dirty="0">
                          <a:effectLst/>
                        </a:rPr>
                        <a:t>Vietnamien</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tc>
                  <a:txBody>
                    <a:bodyPr/>
                    <a:lstStyle/>
                    <a:p>
                      <a:pPr algn="just">
                        <a:lnSpc>
                          <a:spcPct val="107000"/>
                        </a:lnSpc>
                        <a:spcAft>
                          <a:spcPts val="0"/>
                        </a:spcAft>
                      </a:pPr>
                      <a:r>
                        <a:rPr lang="fr" sz="1800" b="1">
                          <a:effectLst/>
                        </a:rPr>
                        <a:t> </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tc>
                  <a:txBody>
                    <a:bodyPr/>
                    <a:lstStyle/>
                    <a:p>
                      <a:pPr algn="just">
                        <a:lnSpc>
                          <a:spcPct val="107000"/>
                        </a:lnSpc>
                        <a:spcAft>
                          <a:spcPts val="0"/>
                        </a:spcAft>
                      </a:pPr>
                      <a:r>
                        <a:rPr lang="fr" sz="1800" b="1" dirty="0">
                          <a:effectLst/>
                        </a:rPr>
                        <a:t>Roumain</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tc>
                  <a:txBody>
                    <a:bodyPr/>
                    <a:lstStyle/>
                    <a:p>
                      <a:pPr algn="just">
                        <a:lnSpc>
                          <a:spcPct val="107000"/>
                        </a:lnSpc>
                        <a:spcAft>
                          <a:spcPts val="0"/>
                        </a:spcAft>
                      </a:pPr>
                      <a:r>
                        <a:rPr lang="fr" sz="1800" b="1" dirty="0">
                          <a:effectLst/>
                        </a:rPr>
                        <a:t>Italien</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extLst>
                  <a:ext uri="{0D108BD9-81ED-4DB2-BD59-A6C34878D82A}">
                    <a16:rowId xmlns:a16="http://schemas.microsoft.com/office/drawing/2014/main" val="3323992683"/>
                  </a:ext>
                </a:extLst>
              </a:tr>
              <a:tr h="367969">
                <a:tc>
                  <a:txBody>
                    <a:bodyPr/>
                    <a:lstStyle/>
                    <a:p>
                      <a:pPr algn="just">
                        <a:lnSpc>
                          <a:spcPct val="107000"/>
                        </a:lnSpc>
                        <a:spcAft>
                          <a:spcPts val="0"/>
                        </a:spcAft>
                      </a:pPr>
                      <a:r>
                        <a:rPr lang="fr" sz="1600">
                          <a:effectLst/>
                        </a:rPr>
                        <a:t>15</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tc>
                  <a:txBody>
                    <a:bodyPr/>
                    <a:lstStyle/>
                    <a:p>
                      <a:pPr algn="just">
                        <a:lnSpc>
                          <a:spcPct val="107000"/>
                        </a:lnSpc>
                        <a:spcAft>
                          <a:spcPts val="0"/>
                        </a:spcAft>
                      </a:pPr>
                      <a:r>
                        <a:rPr lang="fr" sz="1800" b="1" dirty="0">
                          <a:effectLst/>
                        </a:rPr>
                        <a:t>Malais</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tc>
                  <a:txBody>
                    <a:bodyPr/>
                    <a:lstStyle/>
                    <a:p>
                      <a:pPr algn="just">
                        <a:lnSpc>
                          <a:spcPct val="107000"/>
                        </a:lnSpc>
                        <a:spcAft>
                          <a:spcPts val="0"/>
                        </a:spcAft>
                      </a:pPr>
                      <a:r>
                        <a:rPr lang="fr" sz="1800" b="1">
                          <a:effectLst/>
                        </a:rPr>
                        <a:t> </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tc>
                  <a:txBody>
                    <a:bodyPr/>
                    <a:lstStyle/>
                    <a:p>
                      <a:pPr algn="just">
                        <a:lnSpc>
                          <a:spcPct val="107000"/>
                        </a:lnSpc>
                        <a:spcAft>
                          <a:spcPts val="0"/>
                        </a:spcAft>
                      </a:pPr>
                      <a:r>
                        <a:rPr lang="fr" sz="1800" b="1" dirty="0">
                          <a:effectLst/>
                        </a:rPr>
                        <a:t>Persan</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tc>
                  <a:txBody>
                    <a:bodyPr/>
                    <a:lstStyle/>
                    <a:p>
                      <a:pPr algn="just">
                        <a:lnSpc>
                          <a:spcPct val="107000"/>
                        </a:lnSpc>
                        <a:spcAft>
                          <a:spcPts val="0"/>
                        </a:spcAft>
                      </a:pPr>
                      <a:r>
                        <a:rPr lang="fr" sz="1800" b="1" dirty="0">
                          <a:effectLst/>
                        </a:rPr>
                        <a:t>Vietnamien</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092" marR="57092" marT="57092" marB="57092"/>
                </a:tc>
                <a:extLst>
                  <a:ext uri="{0D108BD9-81ED-4DB2-BD59-A6C34878D82A}">
                    <a16:rowId xmlns:a16="http://schemas.microsoft.com/office/drawing/2014/main" val="3952668153"/>
                  </a:ext>
                </a:extLst>
              </a:tr>
            </a:tbl>
          </a:graphicData>
        </a:graphic>
      </p:graphicFrame>
      <p:pic>
        <p:nvPicPr>
          <p:cNvPr id="2050" name="Picture 2" descr="Languages of the Future">
            <a:extLst>
              <a:ext uri="{FF2B5EF4-FFF2-40B4-BE49-F238E27FC236}">
                <a16:creationId xmlns:a16="http://schemas.microsoft.com/office/drawing/2014/main" id="{7E0BEF79-B132-4102-BC2C-95C813B8CB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14" y="0"/>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8885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814A3A6-AC9C-4A09-A4B7-CBE130C83C4F}"/>
              </a:ext>
            </a:extLst>
          </p:cNvPr>
          <p:cNvSpPr txBox="1"/>
          <p:nvPr/>
        </p:nvSpPr>
        <p:spPr>
          <a:xfrm>
            <a:off x="3814618" y="443346"/>
            <a:ext cx="5125827" cy="400110"/>
          </a:xfrm>
          <a:prstGeom prst="rect">
            <a:avLst/>
          </a:prstGeom>
          <a:noFill/>
        </p:spPr>
        <p:txBody>
          <a:bodyPr wrap="none" rtlCol="0">
            <a:spAutoFit/>
          </a:bodyPr>
          <a:lstStyle/>
          <a:p>
            <a:r>
              <a:rPr lang="fr" sz="2000" b="1" dirty="0"/>
              <a:t>LE MODÈLE OBDILCI EST-IL </a:t>
            </a:r>
            <a:r>
              <a:rPr lang="fr-FR" sz="2000" b="1" dirty="0"/>
              <a:t>EXEMPT DE </a:t>
            </a:r>
            <a:r>
              <a:rPr lang="fr" sz="2000" b="1" dirty="0"/>
              <a:t>BIAIS ?</a:t>
            </a:r>
          </a:p>
        </p:txBody>
      </p:sp>
      <p:sp>
        <p:nvSpPr>
          <p:cNvPr id="3" name="ZoneTexte 2">
            <a:extLst>
              <a:ext uri="{FF2B5EF4-FFF2-40B4-BE49-F238E27FC236}">
                <a16:creationId xmlns:a16="http://schemas.microsoft.com/office/drawing/2014/main" id="{8AB1FB79-E3EB-4FDD-AAAC-E8A2AB1AED36}"/>
              </a:ext>
            </a:extLst>
          </p:cNvPr>
          <p:cNvSpPr txBox="1"/>
          <p:nvPr/>
        </p:nvSpPr>
        <p:spPr>
          <a:xfrm>
            <a:off x="424872" y="1810327"/>
            <a:ext cx="11037455" cy="4801314"/>
          </a:xfrm>
          <a:prstGeom prst="rect">
            <a:avLst/>
          </a:prstGeom>
          <a:noFill/>
        </p:spPr>
        <p:txBody>
          <a:bodyPr wrap="square" rtlCol="0">
            <a:spAutoFit/>
          </a:bodyPr>
          <a:lstStyle/>
          <a:p>
            <a:r>
              <a:rPr lang="fr" b="1" dirty="0">
                <a:effectLst>
                  <a:outerShdw blurRad="38100" dist="38100" dir="2700000" algn="tl">
                    <a:srgbClr val="000000">
                      <a:alpha val="43137"/>
                    </a:srgbClr>
                  </a:outerShdw>
                </a:effectLst>
              </a:rPr>
              <a:t>BIEN SÛR QUE NON!</a:t>
            </a:r>
          </a:p>
          <a:p>
            <a:r>
              <a:rPr lang="fr" dirty="0"/>
              <a:t>CE N'EST PAS VRAIMENT UNE MESURE MAIS </a:t>
            </a:r>
            <a:r>
              <a:rPr lang="fr" b="1" dirty="0">
                <a:effectLst>
                  <a:outerShdw blurRad="38100" dist="38100" dir="2700000" algn="tl">
                    <a:srgbClr val="000000">
                      <a:alpha val="43137"/>
                    </a:srgbClr>
                  </a:outerShdw>
                </a:effectLst>
              </a:rPr>
              <a:t>UNE DÉDUCTION TRÈS PLAUSIBLE </a:t>
            </a:r>
            <a:r>
              <a:rPr lang="fr" dirty="0"/>
              <a:t>BASÉE SUR LE MÉLANGE DE 3 SOURCES :</a:t>
            </a:r>
          </a:p>
          <a:p>
            <a:pPr marL="342900" indent="-342900">
              <a:buAutoNum type="arabicParenR"/>
            </a:pPr>
            <a:r>
              <a:rPr lang="fr" dirty="0"/>
              <a:t>DONNÉES DÉMO-LINGUISTIQUES L1+L2 (Source Ethnologue)</a:t>
            </a:r>
          </a:p>
          <a:p>
            <a:pPr marL="342900" indent="-342900">
              <a:buAutoNum type="arabicParenR"/>
            </a:pPr>
            <a:r>
              <a:rPr lang="fr" dirty="0"/>
              <a:t>DONNÉES DE CONNECTIVITÉ INTERNET PAR PAYS (Source UIT)</a:t>
            </a:r>
          </a:p>
          <a:p>
            <a:pPr marL="342900" indent="-342900">
              <a:buAutoNum type="arabicParenR"/>
            </a:pPr>
            <a:r>
              <a:rPr lang="fr" dirty="0"/>
              <a:t>UNE LARGE COMBINAISON DE SOURCES SUR LES LANGUES ET LES PERFORMANCES DES PAYS EN LIGNE (TRAFIC, TARIFS, SUPPORT TECHNOLOGIQUE, PRÉPARATION À LA SOCIÉTÉ DE L'INFORMATION…)</a:t>
            </a:r>
          </a:p>
          <a:p>
            <a:pPr marL="285750" indent="-285750">
              <a:buFontTx/>
              <a:buChar char="-"/>
            </a:pPr>
            <a:endParaRPr lang="fr-FR" dirty="0"/>
          </a:p>
          <a:p>
            <a:r>
              <a:rPr lang="fr" dirty="0"/>
              <a:t>LA PREMIÈRE APPROXIMATION SIGNIFIE QUE LES CONTENUS PAR LANGUES SONT PROPORTIONNELS AUX INTERNAUTES PAR LANGUE (DÉDUITE </a:t>
            </a:r>
            <a:r>
              <a:rPr lang="fr-FR" dirty="0"/>
              <a:t>DE</a:t>
            </a:r>
            <a:r>
              <a:rPr lang="fr" dirty="0"/>
              <a:t> 1+2) QUI SONT AUGMENTÉS OU DIMINUÉS </a:t>
            </a:r>
            <a:r>
              <a:rPr lang="fr-FR" dirty="0"/>
              <a:t>PAR</a:t>
            </a:r>
            <a:r>
              <a:rPr lang="fr" dirty="0"/>
              <a:t> 3.</a:t>
            </a:r>
          </a:p>
          <a:p>
            <a:endParaRPr lang="fr-FR" dirty="0"/>
          </a:p>
          <a:p>
            <a:r>
              <a:rPr lang="fr" b="1" dirty="0">
                <a:effectLst>
                  <a:outerShdw blurRad="38100" dist="38100" dir="2700000" algn="tl">
                    <a:srgbClr val="000000">
                      <a:alpha val="43137"/>
                    </a:srgbClr>
                  </a:outerShdw>
                </a:effectLst>
              </a:rPr>
              <a:t>BIAIS PRINCIPAL </a:t>
            </a:r>
            <a:r>
              <a:rPr lang="fr" dirty="0"/>
              <a:t>: AU SEIN D'UN MÊME PAYS, LES LOCUTEURS DE </a:t>
            </a:r>
            <a:r>
              <a:rPr lang="fr-FR" dirty="0"/>
              <a:t>TOUTES LES </a:t>
            </a:r>
            <a:r>
              <a:rPr lang="fr" dirty="0"/>
              <a:t>LANGUE</a:t>
            </a:r>
            <a:r>
              <a:rPr lang="fr-FR" dirty="0"/>
              <a:t>S</a:t>
            </a:r>
            <a:r>
              <a:rPr lang="fr" dirty="0"/>
              <a:t> ONT LE MÊME TAUX DE CONNEXION À </a:t>
            </a:r>
            <a:r>
              <a:rPr lang="fr-FR" dirty="0"/>
              <a:t>L’</a:t>
            </a:r>
            <a:r>
              <a:rPr lang="fr" dirty="0"/>
              <a:t>INTERNET… CE QUI EST ÉVIDEMMENT FAUX CAR LA FRACTURE NUMÉRIQUE AU SEIN DES PAYS E</a:t>
            </a:r>
            <a:r>
              <a:rPr lang="fr-FR" dirty="0"/>
              <a:t>XISTE</a:t>
            </a:r>
            <a:endParaRPr lang="fr" dirty="0"/>
          </a:p>
          <a:p>
            <a:endParaRPr lang="fr-FR" dirty="0"/>
          </a:p>
          <a:p>
            <a:pPr marL="285750" indent="-285750">
              <a:buFont typeface="Wingdings" panose="05000000000000000000" pitchFamily="2" charset="2"/>
              <a:buChar char="Ø"/>
            </a:pPr>
            <a:r>
              <a:rPr lang="fr" dirty="0"/>
              <a:t>FAVORISE LES LANGUES DES IMMIGRANTS DANS LES PAYS DÉVELOPPÉS</a:t>
            </a:r>
          </a:p>
          <a:p>
            <a:pPr marL="285750" indent="-285750">
              <a:buFont typeface="Wingdings" panose="05000000000000000000" pitchFamily="2" charset="2"/>
              <a:buChar char="Ø"/>
            </a:pPr>
            <a:r>
              <a:rPr lang="fr" dirty="0"/>
              <a:t>DÉFAVOR</a:t>
            </a:r>
            <a:r>
              <a:rPr lang="fr-FR" dirty="0"/>
              <a:t>ISE LES </a:t>
            </a:r>
            <a:r>
              <a:rPr lang="fr" dirty="0"/>
              <a:t>LANGUES EUROPÉENNES DANS LES PAYS EN DÉVELOPPEMENT.</a:t>
            </a:r>
          </a:p>
        </p:txBody>
      </p:sp>
      <p:pic>
        <p:nvPicPr>
          <p:cNvPr id="4" name="Picture 2" descr="http://www.poster.net/escher-mc/escher-mc-hand-mit-kugel-9978065.jpg">
            <a:extLst>
              <a:ext uri="{FF2B5EF4-FFF2-40B4-BE49-F238E27FC236}">
                <a16:creationId xmlns:a16="http://schemas.microsoft.com/office/drawing/2014/main" id="{B2D4647B-02BA-4B1B-A6DE-B2E4FC9110CC}"/>
              </a:ext>
            </a:extLst>
          </p:cNvPr>
          <p:cNvPicPr>
            <a:picLocks noChangeAspect="1" noChangeArrowheads="1"/>
          </p:cNvPicPr>
          <p:nvPr/>
        </p:nvPicPr>
        <p:blipFill>
          <a:blip r:embed="rId2"/>
          <a:srcRect/>
          <a:stretch>
            <a:fillRect/>
          </a:stretch>
        </p:blipFill>
        <p:spPr bwMode="auto">
          <a:xfrm>
            <a:off x="10206182" y="-189464"/>
            <a:ext cx="2338538" cy="2281500"/>
          </a:xfrm>
          <a:prstGeom prst="rect">
            <a:avLst/>
          </a:prstGeom>
          <a:noFill/>
          <a:ln w="9525">
            <a:noFill/>
            <a:miter lim="800000"/>
            <a:headEnd/>
            <a:tailEnd/>
          </a:ln>
        </p:spPr>
      </p:pic>
      <p:pic>
        <p:nvPicPr>
          <p:cNvPr id="5" name="Picture 2" descr="Résultats de recherche d'images pour « bias »">
            <a:extLst>
              <a:ext uri="{FF2B5EF4-FFF2-40B4-BE49-F238E27FC236}">
                <a16:creationId xmlns:a16="http://schemas.microsoft.com/office/drawing/2014/main" id="{D6ECDFF6-B77C-4629-9DCB-625A7FBFD3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387" y="-464950"/>
            <a:ext cx="3057236" cy="2275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33157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F0C4390-743B-4C36-B7E9-20E7221C5759}"/>
              </a:ext>
            </a:extLst>
          </p:cNvPr>
          <p:cNvSpPr txBox="1"/>
          <p:nvPr/>
        </p:nvSpPr>
        <p:spPr>
          <a:xfrm>
            <a:off x="3278910" y="480291"/>
            <a:ext cx="4368568" cy="461665"/>
          </a:xfrm>
          <a:prstGeom prst="rect">
            <a:avLst/>
          </a:prstGeom>
          <a:noFill/>
        </p:spPr>
        <p:txBody>
          <a:bodyPr wrap="none" rtlCol="0">
            <a:spAutoFit/>
          </a:bodyPr>
          <a:lstStyle/>
          <a:p>
            <a:r>
              <a:rPr lang="fr-FR" sz="2400" b="1" dirty="0"/>
              <a:t>ÉTUDES SUR LE MULTLINGUISME</a:t>
            </a:r>
          </a:p>
        </p:txBody>
      </p:sp>
      <p:sp>
        <p:nvSpPr>
          <p:cNvPr id="3" name="ZoneTexte 2">
            <a:extLst>
              <a:ext uri="{FF2B5EF4-FFF2-40B4-BE49-F238E27FC236}">
                <a16:creationId xmlns:a16="http://schemas.microsoft.com/office/drawing/2014/main" id="{611951CB-7FAF-429A-B1A9-D3AA16827544}"/>
              </a:ext>
            </a:extLst>
          </p:cNvPr>
          <p:cNvSpPr txBox="1"/>
          <p:nvPr/>
        </p:nvSpPr>
        <p:spPr>
          <a:xfrm>
            <a:off x="1246908" y="1180505"/>
            <a:ext cx="9365064" cy="369332"/>
          </a:xfrm>
          <a:prstGeom prst="rect">
            <a:avLst/>
          </a:prstGeom>
          <a:noFill/>
        </p:spPr>
        <p:txBody>
          <a:bodyPr wrap="none" rtlCol="0">
            <a:spAutoFit/>
          </a:bodyPr>
          <a:lstStyle/>
          <a:p>
            <a:r>
              <a:rPr lang="fr-FR" b="1" dirty="0">
                <a:highlight>
                  <a:srgbClr val="FFFF00"/>
                </a:highlight>
              </a:rPr>
              <a:t>2025 : En attendant MECILDI… DATAPROVIDER.COM a ouvert les portes du </a:t>
            </a:r>
            <a:r>
              <a:rPr lang="fr-FR" b="1" dirty="0" err="1">
                <a:highlight>
                  <a:srgbClr val="FFFF00"/>
                </a:highlight>
              </a:rPr>
              <a:t>multilinguisme@web</a:t>
            </a:r>
            <a:endParaRPr lang="fr-FR" b="1" dirty="0">
              <a:highlight>
                <a:srgbClr val="FFFF00"/>
              </a:highlight>
            </a:endParaRPr>
          </a:p>
        </p:txBody>
      </p:sp>
      <p:sp>
        <p:nvSpPr>
          <p:cNvPr id="4" name="Rectangle 3">
            <a:extLst>
              <a:ext uri="{FF2B5EF4-FFF2-40B4-BE49-F238E27FC236}">
                <a16:creationId xmlns:a16="http://schemas.microsoft.com/office/drawing/2014/main" id="{134A845D-382E-4415-B739-2F52489B105A}"/>
              </a:ext>
            </a:extLst>
          </p:cNvPr>
          <p:cNvSpPr/>
          <p:nvPr/>
        </p:nvSpPr>
        <p:spPr>
          <a:xfrm>
            <a:off x="120073" y="1788386"/>
            <a:ext cx="11813309" cy="4524315"/>
          </a:xfrm>
          <a:prstGeom prst="rect">
            <a:avLst/>
          </a:prstGeom>
        </p:spPr>
        <p:txBody>
          <a:bodyPr wrap="square">
            <a:spAutoFit/>
          </a:bodyPr>
          <a:lstStyle/>
          <a:p>
            <a:pPr marL="285750" indent="-285750">
              <a:spcAft>
                <a:spcPts val="0"/>
              </a:spcAft>
              <a:buFontTx/>
              <a:buChar char="-"/>
            </a:pPr>
            <a:r>
              <a:rPr lang="fr-FR" dirty="0">
                <a:latin typeface="Times New Roman" panose="02020603050405020304" pitchFamily="18" charset="0"/>
                <a:ea typeface="Times New Roman" panose="02020603050405020304" pitchFamily="18" charset="0"/>
              </a:rPr>
              <a:t>RT #7: </a:t>
            </a:r>
            <a:r>
              <a:rPr lang="fr-FR" dirty="0">
                <a:latin typeface="Times New Roman" panose="02020603050405020304" pitchFamily="18" charset="0"/>
                <a:ea typeface="Times New Roman" panose="02020603050405020304" pitchFamily="18" charset="0"/>
                <a:cs typeface="Times New Roman" panose="02020603050405020304" pitchFamily="18" charset="0"/>
              </a:rPr>
              <a:t>Propension à l’utilisation de la langue française dans l’écosystème Web des </a:t>
            </a:r>
            <a:r>
              <a:rPr lang="fr-FR" dirty="0" err="1">
                <a:latin typeface="Times New Roman" panose="02020603050405020304" pitchFamily="18" charset="0"/>
                <a:ea typeface="Times New Roman" panose="02020603050405020304" pitchFamily="18" charset="0"/>
                <a:cs typeface="Times New Roman" panose="02020603050405020304" pitchFamily="18" charset="0"/>
              </a:rPr>
              <a:t>ccTLDs</a:t>
            </a:r>
            <a:r>
              <a:rPr lang="fr-FR" dirty="0">
                <a:latin typeface="Times New Roman" panose="02020603050405020304" pitchFamily="18" charset="0"/>
                <a:ea typeface="Times New Roman" panose="02020603050405020304" pitchFamily="18" charset="0"/>
                <a:cs typeface="Times New Roman" panose="02020603050405020304" pitchFamily="18" charset="0"/>
              </a:rPr>
              <a:t> d’Afrique francophone.</a:t>
            </a:r>
            <a:r>
              <a:rPr lang="fr-FR" dirty="0">
                <a:latin typeface="Times New Roman" panose="02020603050405020304" pitchFamily="18" charset="0"/>
                <a:ea typeface="Times New Roman" panose="02020603050405020304" pitchFamily="18" charset="0"/>
              </a:rPr>
              <a:t> </a:t>
            </a:r>
            <a:r>
              <a:rPr lang="es-ES" dirty="0">
                <a:latin typeface="Times New Roman" panose="02020603050405020304" pitchFamily="18" charset="0"/>
                <a:ea typeface="Times New Roman" panose="02020603050405020304" pitchFamily="18" charset="0"/>
              </a:rPr>
              <a:t>10/2025</a:t>
            </a:r>
          </a:p>
          <a:p>
            <a:pPr marL="285750" indent="-285750">
              <a:spcAft>
                <a:spcPts val="0"/>
              </a:spcAft>
              <a:buFontTx/>
              <a:buChar char="-"/>
            </a:pPr>
            <a:endParaRPr lang="fr-FR" dirty="0">
              <a:latin typeface="Arial" panose="020B0604020202020204" pitchFamily="34" charset="0"/>
              <a:ea typeface="Times New Roman" panose="02020603050405020304" pitchFamily="18" charset="0"/>
            </a:endParaRPr>
          </a:p>
          <a:p>
            <a:pPr marL="285750" indent="-285750">
              <a:spcAft>
                <a:spcPts val="0"/>
              </a:spcAft>
              <a:buFontTx/>
              <a:buChar char="-"/>
            </a:pPr>
            <a:r>
              <a:rPr lang="en-US" dirty="0">
                <a:latin typeface="Times New Roman" panose="02020603050405020304" pitchFamily="18" charset="0"/>
                <a:ea typeface="Times New Roman" panose="02020603050405020304" pitchFamily="18" charset="0"/>
              </a:rPr>
              <a:t>TR #6: Le </a:t>
            </a:r>
            <a:r>
              <a:rPr lang="en-US" dirty="0" err="1">
                <a:latin typeface="Times New Roman" panose="02020603050405020304" pitchFamily="18" charset="0"/>
                <a:ea typeface="Calibri" panose="020F0502020204030204" pitchFamily="34" charset="0"/>
                <a:cs typeface="Times New Roman" panose="02020603050405020304" pitchFamily="18" charset="0"/>
              </a:rPr>
              <a:t>multilinguisme</a:t>
            </a:r>
            <a:r>
              <a:rPr lang="en-US" dirty="0">
                <a:latin typeface="Times New Roman" panose="02020603050405020304" pitchFamily="18" charset="0"/>
                <a:ea typeface="Calibri" panose="020F0502020204030204" pitchFamily="34" charset="0"/>
                <a:cs typeface="Times New Roman" panose="02020603050405020304" pitchFamily="18" charset="0"/>
              </a:rPr>
              <a:t> de Wikimedia</a:t>
            </a:r>
            <a:r>
              <a:rPr lang="en-US" dirty="0">
                <a:latin typeface="Times New Roman" panose="02020603050405020304" pitchFamily="18" charset="0"/>
                <a:ea typeface="Times New Roman" panose="02020603050405020304" pitchFamily="18" charset="0"/>
              </a:rPr>
              <a:t>, 9/2025</a:t>
            </a:r>
          </a:p>
          <a:p>
            <a:pPr marL="285750" indent="-285750">
              <a:spcAft>
                <a:spcPts val="0"/>
              </a:spcAft>
              <a:buFontTx/>
              <a:buChar char="-"/>
            </a:pPr>
            <a:endParaRPr lang="fr-FR" dirty="0">
              <a:latin typeface="Arial" panose="020B0604020202020204" pitchFamily="34" charset="0"/>
              <a:ea typeface="Times New Roman" panose="02020603050405020304" pitchFamily="18" charset="0"/>
            </a:endParaRPr>
          </a:p>
          <a:p>
            <a:pPr marL="285750" indent="-285750">
              <a:spcAft>
                <a:spcPts val="0"/>
              </a:spcAft>
              <a:buFontTx/>
              <a:buChar char="-"/>
            </a:pPr>
            <a:r>
              <a:rPr lang="en-US" dirty="0">
                <a:latin typeface="Times New Roman" panose="02020603050405020304" pitchFamily="18" charset="0"/>
                <a:ea typeface="Times New Roman" panose="02020603050405020304" pitchFamily="18" charset="0"/>
              </a:rPr>
              <a:t>TR #5: </a:t>
            </a:r>
            <a:r>
              <a:rPr lang="en-US" dirty="0">
                <a:latin typeface="Times New Roman" panose="02020603050405020304" pitchFamily="18" charset="0"/>
                <a:ea typeface="Times New Roman" panose="02020603050405020304" pitchFamily="18" charset="0"/>
                <a:cs typeface="Times New Roman" panose="02020603050405020304" pitchFamily="18" charset="0"/>
              </a:rPr>
              <a:t>Web Multilingualism analyzed by ccTLD, languages, gTLDs and much more: winners and losers</a:t>
            </a:r>
            <a:r>
              <a:rPr lang="en-US" dirty="0">
                <a:latin typeface="Times New Roman" panose="02020603050405020304" pitchFamily="18" charset="0"/>
                <a:ea typeface="Times New Roman" panose="02020603050405020304" pitchFamily="18" charset="0"/>
              </a:rPr>
              <a:t>. </a:t>
            </a:r>
            <a:r>
              <a:rPr lang="es-ES" dirty="0">
                <a:latin typeface="Times New Roman" panose="02020603050405020304" pitchFamily="18" charset="0"/>
                <a:ea typeface="Times New Roman" panose="02020603050405020304" pitchFamily="18" charset="0"/>
              </a:rPr>
              <a:t>8/2025</a:t>
            </a:r>
          </a:p>
          <a:p>
            <a:pPr marL="285750" indent="-285750">
              <a:spcAft>
                <a:spcPts val="0"/>
              </a:spcAft>
              <a:buFontTx/>
              <a:buChar char="-"/>
            </a:pPr>
            <a:endParaRPr lang="fr-FR" dirty="0">
              <a:latin typeface="Arial" panose="020B0604020202020204" pitchFamily="34" charset="0"/>
              <a:ea typeface="Times New Roman" panose="02020603050405020304" pitchFamily="18" charset="0"/>
            </a:endParaRPr>
          </a:p>
          <a:p>
            <a:pPr marL="285750" indent="-285750" algn="just">
              <a:buFontTx/>
              <a:buChar char="-"/>
            </a:pPr>
            <a:r>
              <a:rPr lang="es-ES" dirty="0">
                <a:latin typeface="Times New Roman" panose="02020603050405020304" pitchFamily="18" charset="0"/>
              </a:rPr>
              <a:t>IT #4: Una evaluación de la reciprocidad en el uso mutuo del español y del portugués en las Web lusófona e hispanófona.</a:t>
            </a:r>
            <a:r>
              <a:rPr lang="es-ES_tradnl" dirty="0">
                <a:latin typeface="Times New Roman" panose="02020603050405020304" pitchFamily="18" charset="0"/>
              </a:rPr>
              <a:t> </a:t>
            </a:r>
            <a:r>
              <a:rPr lang="es-ES" dirty="0">
                <a:latin typeface="Times New Roman" panose="02020603050405020304" pitchFamily="18" charset="0"/>
              </a:rPr>
              <a:t>6/2025</a:t>
            </a:r>
          </a:p>
          <a:p>
            <a:pPr marL="285750" indent="-285750">
              <a:spcAft>
                <a:spcPts val="0"/>
              </a:spcAft>
              <a:buFontTx/>
              <a:buChar char="-"/>
            </a:pPr>
            <a:endParaRPr lang="fr-FR" dirty="0">
              <a:latin typeface="Arial" panose="020B0604020202020204" pitchFamily="34" charset="0"/>
              <a:ea typeface="Times New Roman" panose="02020603050405020304" pitchFamily="18" charset="0"/>
            </a:endParaRPr>
          </a:p>
          <a:p>
            <a:pPr marL="285750" indent="-285750" algn="just">
              <a:spcAft>
                <a:spcPts val="0"/>
              </a:spcAft>
              <a:buFontTx/>
              <a:buChar char="-"/>
            </a:pPr>
            <a:r>
              <a:rPr lang="fr-FR" dirty="0">
                <a:latin typeface="Times New Roman" panose="02020603050405020304" pitchFamily="18" charset="0"/>
                <a:ea typeface="Times New Roman" panose="02020603050405020304" pitchFamily="18" charset="0"/>
              </a:rPr>
              <a:t>RT #3 </a:t>
            </a:r>
            <a:r>
              <a:rPr lang="fr-FR" dirty="0">
                <a:latin typeface="Times New Roman" panose="02020603050405020304" pitchFamily="18" charset="0"/>
                <a:ea typeface="Times New Roman" panose="02020603050405020304" pitchFamily="18" charset="0"/>
                <a:cs typeface="Times New Roman" panose="02020603050405020304" pitchFamily="18" charset="0"/>
              </a:rPr>
              <a:t>: Une caractérisation du Web francophone à partir d’une série de paramètres, en comparaison avec d’autres langues dominantes sur la Toile</a:t>
            </a:r>
            <a:r>
              <a:rPr lang="fr-FR" dirty="0">
                <a:latin typeface="Times New Roman" panose="02020603050405020304" pitchFamily="18" charset="0"/>
                <a:ea typeface="Times New Roman" panose="02020603050405020304" pitchFamily="18" charset="0"/>
              </a:rPr>
              <a:t>. 5/2025</a:t>
            </a:r>
          </a:p>
          <a:p>
            <a:pPr marL="285750" indent="-285750" algn="just">
              <a:spcAft>
                <a:spcPts val="0"/>
              </a:spcAft>
              <a:buFontTx/>
              <a:buChar char="-"/>
            </a:pPr>
            <a:endParaRPr lang="fr-FR" dirty="0">
              <a:latin typeface="Arial" panose="020B0604020202020204" pitchFamily="34" charset="0"/>
              <a:ea typeface="Times New Roman" panose="02020603050405020304" pitchFamily="18" charset="0"/>
            </a:endParaRPr>
          </a:p>
          <a:p>
            <a:pPr marL="303530" indent="-285750" algn="just">
              <a:spcAft>
                <a:spcPts val="0"/>
              </a:spcAft>
              <a:buFontTx/>
              <a:buChar char="-"/>
            </a:pPr>
            <a:r>
              <a:rPr lang="en-US" dirty="0">
                <a:latin typeface="Times New Roman" panose="02020603050405020304" pitchFamily="18" charset="0"/>
                <a:ea typeface="Times New Roman" panose="02020603050405020304" pitchFamily="18" charset="0"/>
                <a:cs typeface="Times New Roman" panose="02020603050405020304" pitchFamily="18" charset="0"/>
              </a:rPr>
              <a:t>TR #2: Exploring web presence and multilingualism of European minority languages with associated gTLDs.</a:t>
            </a:r>
          </a:p>
          <a:p>
            <a:pPr marL="303530" indent="-285750" algn="just">
              <a:spcAft>
                <a:spcPts val="0"/>
              </a:spcAft>
              <a:buFontTx/>
              <a:buChar char="-"/>
            </a:pPr>
            <a:endParaRPr lang="fr-FR" dirty="0">
              <a:latin typeface="Arial" panose="020B0604020202020204" pitchFamily="34" charset="0"/>
              <a:ea typeface="Times New Roman" panose="02020603050405020304" pitchFamily="18" charset="0"/>
            </a:endParaRPr>
          </a:p>
          <a:p>
            <a:pPr marL="17780" algn="just">
              <a:spcAft>
                <a:spcPts val="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    TR #1: Approximation of the Rate of multilingualism of the WWW, 2/2025</a:t>
            </a:r>
            <a:endParaRPr lang="fr-FR" dirty="0">
              <a:latin typeface="Arial" panose="020B0604020202020204" pitchFamily="34" charset="0"/>
              <a:ea typeface="Times New Roman" panose="02020603050405020304" pitchFamily="18" charset="0"/>
            </a:endParaRPr>
          </a:p>
        </p:txBody>
      </p:sp>
      <p:sp>
        <p:nvSpPr>
          <p:cNvPr id="5" name="Rectangle 4">
            <a:extLst>
              <a:ext uri="{FF2B5EF4-FFF2-40B4-BE49-F238E27FC236}">
                <a16:creationId xmlns:a16="http://schemas.microsoft.com/office/drawing/2014/main" id="{1E6FB8A0-E4FF-4E88-8EA1-80549ED9701D}"/>
              </a:ext>
            </a:extLst>
          </p:cNvPr>
          <p:cNvSpPr/>
          <p:nvPr/>
        </p:nvSpPr>
        <p:spPr>
          <a:xfrm>
            <a:off x="2678856" y="6366584"/>
            <a:ext cx="5900398" cy="400110"/>
          </a:xfrm>
          <a:prstGeom prst="rect">
            <a:avLst/>
          </a:prstGeom>
        </p:spPr>
        <p:txBody>
          <a:bodyPr wrap="none">
            <a:spAutoFit/>
          </a:bodyPr>
          <a:lstStyle/>
          <a:p>
            <a:r>
              <a:rPr lang="fr-FR" sz="2000" b="1" dirty="0">
                <a:highlight>
                  <a:srgbClr val="FFFF00"/>
                </a:highlight>
              </a:rPr>
              <a:t>https://www.obdilci.org/projets/autres/mlreports-2</a:t>
            </a:r>
            <a:r>
              <a:rPr lang="fr-FR" sz="2000" b="1" dirty="0"/>
              <a:t>/</a:t>
            </a:r>
          </a:p>
        </p:txBody>
      </p:sp>
    </p:spTree>
    <p:extLst>
      <p:ext uri="{BB962C8B-B14F-4D97-AF65-F5344CB8AC3E}">
        <p14:creationId xmlns:p14="http://schemas.microsoft.com/office/powerpoint/2010/main" val="1543796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9375804-AEF1-4304-8B82-799C7BD2DD91}"/>
              </a:ext>
            </a:extLst>
          </p:cNvPr>
          <p:cNvSpPr txBox="1"/>
          <p:nvPr/>
        </p:nvSpPr>
        <p:spPr>
          <a:xfrm>
            <a:off x="729448" y="483070"/>
            <a:ext cx="9879949" cy="584775"/>
          </a:xfrm>
          <a:prstGeom prst="rect">
            <a:avLst/>
          </a:prstGeom>
          <a:noFill/>
        </p:spPr>
        <p:txBody>
          <a:bodyPr wrap="none" rtlCol="0">
            <a:spAutoFit/>
          </a:bodyPr>
          <a:lstStyle/>
          <a:p>
            <a:r>
              <a:rPr lang="fr" sz="3200" b="1" dirty="0"/>
              <a:t>Le mythe de l'anglais comme lingua franca d</a:t>
            </a:r>
            <a:r>
              <a:rPr lang="fr-FR" sz="3200" b="1" dirty="0"/>
              <a:t>e l</a:t>
            </a:r>
            <a:r>
              <a:rPr lang="fr" sz="3200" b="1" dirty="0"/>
              <a:t>'INTERNET</a:t>
            </a:r>
          </a:p>
        </p:txBody>
      </p:sp>
      <p:pic>
        <p:nvPicPr>
          <p:cNvPr id="3" name="Image 2">
            <a:extLst>
              <a:ext uri="{FF2B5EF4-FFF2-40B4-BE49-F238E27FC236}">
                <a16:creationId xmlns:a16="http://schemas.microsoft.com/office/drawing/2014/main" id="{B4AB2579-B17C-45F0-868D-8099A64AD591}"/>
              </a:ext>
            </a:extLst>
          </p:cNvPr>
          <p:cNvPicPr/>
          <p:nvPr/>
        </p:nvPicPr>
        <p:blipFill>
          <a:blip r:embed="rId2"/>
          <a:stretch>
            <a:fillRect/>
          </a:stretch>
        </p:blipFill>
        <p:spPr>
          <a:xfrm>
            <a:off x="729448" y="1467895"/>
            <a:ext cx="10733103" cy="4907035"/>
          </a:xfrm>
          <a:prstGeom prst="rect">
            <a:avLst/>
          </a:prstGeom>
        </p:spPr>
      </p:pic>
      <p:cxnSp>
        <p:nvCxnSpPr>
          <p:cNvPr id="5" name="Connecteur droit 4">
            <a:extLst>
              <a:ext uri="{FF2B5EF4-FFF2-40B4-BE49-F238E27FC236}">
                <a16:creationId xmlns:a16="http://schemas.microsoft.com/office/drawing/2014/main" id="{B94428C2-C2C0-44DE-BA62-4C284B742106}"/>
              </a:ext>
            </a:extLst>
          </p:cNvPr>
          <p:cNvCxnSpPr/>
          <p:nvPr/>
        </p:nvCxnSpPr>
        <p:spPr>
          <a:xfrm>
            <a:off x="3124940" y="3045040"/>
            <a:ext cx="247687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2906110D-BF7D-4B7E-B98A-648DDE505A7B}"/>
              </a:ext>
            </a:extLst>
          </p:cNvPr>
          <p:cNvCxnSpPr/>
          <p:nvPr/>
        </p:nvCxnSpPr>
        <p:spPr>
          <a:xfrm>
            <a:off x="5619750" y="3076575"/>
            <a:ext cx="581025" cy="80010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51AFABA6-902F-465F-AF36-81FF6A7B5CC7}"/>
              </a:ext>
            </a:extLst>
          </p:cNvPr>
          <p:cNvCxnSpPr/>
          <p:nvPr/>
        </p:nvCxnSpPr>
        <p:spPr>
          <a:xfrm>
            <a:off x="6200773" y="3876675"/>
            <a:ext cx="469582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5043289A-9342-4193-9FF6-C7218097194C}"/>
              </a:ext>
            </a:extLst>
          </p:cNvPr>
          <p:cNvSpPr txBox="1"/>
          <p:nvPr/>
        </p:nvSpPr>
        <p:spPr>
          <a:xfrm>
            <a:off x="8458200" y="1349407"/>
            <a:ext cx="1700466" cy="369332"/>
          </a:xfrm>
          <a:prstGeom prst="rect">
            <a:avLst/>
          </a:prstGeom>
          <a:noFill/>
        </p:spPr>
        <p:txBody>
          <a:bodyPr wrap="none" rtlCol="0">
            <a:spAutoFit/>
          </a:bodyPr>
          <a:lstStyle/>
          <a:p>
            <a:r>
              <a:rPr lang="fr" dirty="0">
                <a:solidFill>
                  <a:srgbClr val="FF0000"/>
                </a:solidFill>
              </a:rPr>
              <a:t>ANGLAIS@MEDIA</a:t>
            </a:r>
          </a:p>
        </p:txBody>
      </p:sp>
      <p:sp>
        <p:nvSpPr>
          <p:cNvPr id="11" name="ZoneTexte 10">
            <a:extLst>
              <a:ext uri="{FF2B5EF4-FFF2-40B4-BE49-F238E27FC236}">
                <a16:creationId xmlns:a16="http://schemas.microsoft.com/office/drawing/2014/main" id="{79458008-214C-4D07-8BEB-14744F61A896}"/>
              </a:ext>
            </a:extLst>
          </p:cNvPr>
          <p:cNvSpPr txBox="1"/>
          <p:nvPr/>
        </p:nvSpPr>
        <p:spPr>
          <a:xfrm>
            <a:off x="9541965" y="1684878"/>
            <a:ext cx="1609864" cy="338554"/>
          </a:xfrm>
          <a:prstGeom prst="rect">
            <a:avLst/>
          </a:prstGeom>
          <a:noFill/>
        </p:spPr>
        <p:txBody>
          <a:bodyPr wrap="none" rtlCol="0">
            <a:spAutoFit/>
          </a:bodyPr>
          <a:lstStyle/>
          <a:p>
            <a:r>
              <a:rPr lang="fr" sz="1600">
                <a:solidFill>
                  <a:srgbClr val="FF0000"/>
                </a:solidFill>
              </a:rPr>
              <a:t>Source : W3Techs</a:t>
            </a:r>
          </a:p>
        </p:txBody>
      </p:sp>
      <p:sp>
        <p:nvSpPr>
          <p:cNvPr id="4" name="ZoneTexte 3">
            <a:extLst>
              <a:ext uri="{FF2B5EF4-FFF2-40B4-BE49-F238E27FC236}">
                <a16:creationId xmlns:a16="http://schemas.microsoft.com/office/drawing/2014/main" id="{D1DF1D40-C465-4DAD-99FE-ECCE26292A31}"/>
              </a:ext>
            </a:extLst>
          </p:cNvPr>
          <p:cNvSpPr txBox="1"/>
          <p:nvPr/>
        </p:nvSpPr>
        <p:spPr>
          <a:xfrm>
            <a:off x="8802749" y="2408836"/>
            <a:ext cx="1011367" cy="338554"/>
          </a:xfrm>
          <a:prstGeom prst="rect">
            <a:avLst/>
          </a:prstGeom>
          <a:solidFill>
            <a:schemeClr val="bg1"/>
          </a:solidFill>
        </p:spPr>
        <p:txBody>
          <a:bodyPr wrap="square" rtlCol="0">
            <a:spAutoFit/>
          </a:bodyPr>
          <a:lstStyle/>
          <a:p>
            <a:r>
              <a:rPr lang="fr" sz="1600" dirty="0"/>
              <a:t>SOURCE:</a:t>
            </a:r>
          </a:p>
        </p:txBody>
      </p:sp>
      <p:sp>
        <p:nvSpPr>
          <p:cNvPr id="6" name="ZoneTexte 5">
            <a:extLst>
              <a:ext uri="{FF2B5EF4-FFF2-40B4-BE49-F238E27FC236}">
                <a16:creationId xmlns:a16="http://schemas.microsoft.com/office/drawing/2014/main" id="{BB96DA5E-00E4-441A-BB7D-9748FC5BB74B}"/>
              </a:ext>
            </a:extLst>
          </p:cNvPr>
          <p:cNvSpPr txBox="1"/>
          <p:nvPr/>
        </p:nvSpPr>
        <p:spPr>
          <a:xfrm>
            <a:off x="4452603" y="2090992"/>
            <a:ext cx="2334293" cy="369332"/>
          </a:xfrm>
          <a:prstGeom prst="rect">
            <a:avLst/>
          </a:prstGeom>
          <a:solidFill>
            <a:schemeClr val="bg1"/>
          </a:solidFill>
        </p:spPr>
        <p:txBody>
          <a:bodyPr wrap="none" rtlCol="0">
            <a:spAutoFit/>
          </a:bodyPr>
          <a:lstStyle/>
          <a:p>
            <a:r>
              <a:rPr lang="fr-FR" b="1" dirty="0">
                <a:solidFill>
                  <a:srgbClr val="0070C0"/>
                </a:solidFill>
              </a:rPr>
              <a:t>% ANGLAIS @ WEB      </a:t>
            </a:r>
          </a:p>
        </p:txBody>
      </p:sp>
      <p:sp>
        <p:nvSpPr>
          <p:cNvPr id="12" name="ZoneTexte 11">
            <a:extLst>
              <a:ext uri="{FF2B5EF4-FFF2-40B4-BE49-F238E27FC236}">
                <a16:creationId xmlns:a16="http://schemas.microsoft.com/office/drawing/2014/main" id="{2452155C-ED99-4874-9B4A-571F4D490FBB}"/>
              </a:ext>
            </a:extLst>
          </p:cNvPr>
          <p:cNvSpPr txBox="1"/>
          <p:nvPr/>
        </p:nvSpPr>
        <p:spPr>
          <a:xfrm>
            <a:off x="1020038" y="6227085"/>
            <a:ext cx="11248272" cy="369332"/>
          </a:xfrm>
          <a:prstGeom prst="rect">
            <a:avLst/>
          </a:prstGeom>
          <a:noFill/>
        </p:spPr>
        <p:txBody>
          <a:bodyPr wrap="none" rtlCol="0">
            <a:spAutoFit/>
          </a:bodyPr>
          <a:lstStyle/>
          <a:p>
            <a:r>
              <a:rPr lang="fr-FR" dirty="0"/>
              <a:t>ANGLAIS </a:t>
            </a:r>
            <a:r>
              <a:rPr lang="fr-FR" dirty="0">
                <a:sym typeface="Wingdings" panose="05000000000000000000" pitchFamily="2" charset="2"/>
              </a:rPr>
              <a:t></a:t>
            </a:r>
            <a:r>
              <a:rPr lang="fr-FR" dirty="0"/>
              <a:t> LANGUE EUROPEENNES </a:t>
            </a:r>
            <a:r>
              <a:rPr lang="fr-FR" dirty="0">
                <a:sym typeface="Wingdings" panose="05000000000000000000" pitchFamily="2" charset="2"/>
              </a:rPr>
              <a:t></a:t>
            </a:r>
            <a:r>
              <a:rPr lang="fr-FR" dirty="0"/>
              <a:t>  LANGUES ASIATIQUES+ARABE </a:t>
            </a:r>
            <a:r>
              <a:rPr lang="fr-FR" dirty="0">
                <a:sym typeface="Wingdings" panose="05000000000000000000" pitchFamily="2" charset="2"/>
              </a:rPr>
              <a:t></a:t>
            </a:r>
            <a:r>
              <a:rPr lang="fr-FR" dirty="0"/>
              <a:t> MULTILINGUISME  </a:t>
            </a:r>
            <a:r>
              <a:rPr lang="fr-FR" dirty="0">
                <a:sym typeface="Wingdings" panose="05000000000000000000" pitchFamily="2" charset="2"/>
              </a:rPr>
              <a:t></a:t>
            </a:r>
            <a:r>
              <a:rPr lang="fr-FR" dirty="0"/>
              <a:t> LANGUES AFRICAINES</a:t>
            </a:r>
          </a:p>
        </p:txBody>
      </p:sp>
    </p:spTree>
    <p:extLst>
      <p:ext uri="{BB962C8B-B14F-4D97-AF65-F5344CB8AC3E}">
        <p14:creationId xmlns:p14="http://schemas.microsoft.com/office/powerpoint/2010/main" val="23675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E19E01-6753-49A5-930B-616833562FAE}"/>
              </a:ext>
            </a:extLst>
          </p:cNvPr>
          <p:cNvSpPr/>
          <p:nvPr/>
        </p:nvSpPr>
        <p:spPr>
          <a:xfrm>
            <a:off x="3953202" y="648916"/>
            <a:ext cx="3325013" cy="369332"/>
          </a:xfrm>
          <a:prstGeom prst="rect">
            <a:avLst/>
          </a:prstGeom>
        </p:spPr>
        <p:txBody>
          <a:bodyPr wrap="none">
            <a:spAutoFit/>
          </a:bodyPr>
          <a:lstStyle/>
          <a:p>
            <a:r>
              <a:rPr lang="fr-FR" b="1" dirty="0"/>
              <a:t>ÉTUDES SUR LE MULTLINGUISME</a:t>
            </a:r>
          </a:p>
        </p:txBody>
      </p:sp>
      <p:sp>
        <p:nvSpPr>
          <p:cNvPr id="3" name="ZoneTexte 2">
            <a:extLst>
              <a:ext uri="{FF2B5EF4-FFF2-40B4-BE49-F238E27FC236}">
                <a16:creationId xmlns:a16="http://schemas.microsoft.com/office/drawing/2014/main" id="{B1D87ED7-9413-4CA6-8C31-54C420C8D2A5}"/>
              </a:ext>
            </a:extLst>
          </p:cNvPr>
          <p:cNvSpPr txBox="1"/>
          <p:nvPr/>
        </p:nvSpPr>
        <p:spPr>
          <a:xfrm>
            <a:off x="609600" y="1597891"/>
            <a:ext cx="10151690" cy="3693319"/>
          </a:xfrm>
          <a:prstGeom prst="rect">
            <a:avLst/>
          </a:prstGeom>
          <a:noFill/>
        </p:spPr>
        <p:txBody>
          <a:bodyPr wrap="none" rtlCol="0">
            <a:spAutoFit/>
          </a:bodyPr>
          <a:lstStyle/>
          <a:p>
            <a:r>
              <a:rPr lang="fr-FR" dirty="0"/>
              <a:t>PREMIÈRES RÉPONSES HISTORIQUES À DES QUESTIONS DE BASE SUR LE MULTILINGUISME :</a:t>
            </a:r>
          </a:p>
          <a:p>
            <a:endParaRPr lang="fr-FR" dirty="0"/>
          </a:p>
          <a:p>
            <a:pPr marL="285750" indent="-285750">
              <a:buFont typeface="Wingdings" panose="05000000000000000000" pitchFamily="2" charset="2"/>
              <a:buChar char="Ø"/>
            </a:pPr>
            <a:r>
              <a:rPr lang="fr-FR" dirty="0"/>
              <a:t>Pourcentage de sites web multilingues? </a:t>
            </a:r>
            <a:r>
              <a:rPr lang="fr-FR" b="1" dirty="0"/>
              <a:t>12%</a:t>
            </a:r>
            <a:r>
              <a:rPr lang="fr-FR" dirty="0"/>
              <a:t>  variance énorme selon langues, pays, types de site</a:t>
            </a:r>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dirty="0"/>
              <a:t>Nombre moyen de langues par site multilingue?  </a:t>
            </a:r>
            <a:r>
              <a:rPr lang="fr-FR" b="1" dirty="0"/>
              <a:t>5</a:t>
            </a:r>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dirty="0"/>
              <a:t>Taux de multilinguisme de la Toile (nombre de versions linguistiques/nombre de sites) ? </a:t>
            </a:r>
            <a:r>
              <a:rPr lang="fr-FR" b="1" dirty="0"/>
              <a:t>1,8 </a:t>
            </a:r>
          </a:p>
          <a:p>
            <a:r>
              <a:rPr lang="fr-FR" dirty="0"/>
              <a:t>      (à comparer avec celui de l’humanité </a:t>
            </a:r>
            <a:r>
              <a:rPr lang="fr-FR" b="1" dirty="0"/>
              <a:t>1,44</a:t>
            </a:r>
            <a:r>
              <a:rPr lang="fr-FR" dirty="0"/>
              <a:t>)</a:t>
            </a:r>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dirty="0"/>
              <a:t>Comment ces valeurs se comportent selon les contextes : langues, pays, régions, types?</a:t>
            </a:r>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dirty="0"/>
              <a:t>Pour le moment résultats </a:t>
            </a:r>
            <a:r>
              <a:rPr lang="fr-FR" u="sng" dirty="0"/>
              <a:t>très approximatifs </a:t>
            </a:r>
            <a:r>
              <a:rPr lang="fr-FR" dirty="0"/>
              <a:t>(HREFLANG=). MECILDI permettra d’obtenir des précisions.</a:t>
            </a:r>
          </a:p>
          <a:p>
            <a:endParaRPr lang="fr-FR" dirty="0"/>
          </a:p>
        </p:txBody>
      </p:sp>
      <p:pic>
        <p:nvPicPr>
          <p:cNvPr id="14338" name="Picture 2" descr="Cycle de conférences : Explorer le multilinguisme – Instituto Francés de  Chile">
            <a:extLst>
              <a:ext uri="{FF2B5EF4-FFF2-40B4-BE49-F238E27FC236}">
                <a16:creationId xmlns:a16="http://schemas.microsoft.com/office/drawing/2014/main" id="{98F822A1-FE5E-4797-ADB4-581752291F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5015" y="5191125"/>
            <a:ext cx="2743200"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7254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29543B-57E3-414A-B0B7-17301C3AE589}"/>
              </a:ext>
            </a:extLst>
          </p:cNvPr>
          <p:cNvSpPr/>
          <p:nvPr/>
        </p:nvSpPr>
        <p:spPr>
          <a:xfrm>
            <a:off x="519958" y="948690"/>
            <a:ext cx="9204385" cy="5909310"/>
          </a:xfrm>
          <a:prstGeom prst="rect">
            <a:avLst/>
          </a:prstGeom>
          <a:solidFill>
            <a:schemeClr val="accent6">
              <a:lumMod val="20000"/>
              <a:lumOff val="80000"/>
            </a:schemeClr>
          </a:solidFill>
        </p:spPr>
        <p:txBody>
          <a:bodyPr wrap="square">
            <a:spAutoFit/>
          </a:bodyPr>
          <a:lstStyle/>
          <a:p>
            <a:pPr marL="285750" indent="-285750">
              <a:buFont typeface="Wingdings" panose="05000000000000000000" pitchFamily="2" charset="2"/>
              <a:buChar char="Ø"/>
            </a:pPr>
            <a:r>
              <a:rPr lang="fr" b="1" dirty="0">
                <a:solidFill>
                  <a:srgbClr val="00B0F0"/>
                </a:solidFill>
                <a:latin typeface="Times New Roman" panose="02020603050405020304" pitchFamily="18" charset="0"/>
              </a:rPr>
              <a:t>Un multilinguisme Web élevé est corrélé à : </a:t>
            </a:r>
            <a:r>
              <a:rPr lang="fr" dirty="0">
                <a:solidFill>
                  <a:srgbClr val="00B0F0"/>
                </a:solidFill>
                <a:latin typeface="Times New Roman" panose="02020603050405020304" pitchFamily="18" charset="0"/>
              </a:rPr>
              <a:t>commerce électronique, forte empreinte économique, pays européens, pays arabes.</a:t>
            </a:r>
          </a:p>
          <a:p>
            <a:pPr marL="285750" indent="-285750">
              <a:buFont typeface="Wingdings" panose="05000000000000000000" pitchFamily="2" charset="2"/>
              <a:buChar char="Ø"/>
            </a:pPr>
            <a:r>
              <a:rPr lang="fr" b="1" dirty="0">
                <a:solidFill>
                  <a:srgbClr val="FF0000"/>
                </a:solidFill>
                <a:latin typeface="Times New Roman" panose="02020603050405020304" pitchFamily="18" charset="0"/>
              </a:rPr>
              <a:t>Un faible multilinguisme sur le Web est corrélé aux </a:t>
            </a:r>
            <a:r>
              <a:rPr lang="fr" dirty="0">
                <a:solidFill>
                  <a:srgbClr val="FF0000"/>
                </a:solidFill>
                <a:latin typeface="Times New Roman" panose="02020603050405020304" pitchFamily="18" charset="0"/>
              </a:rPr>
              <a:t>pays anglophones et à certains pays asiatiques (Chine, Corée du Sud, Inde, Japon, Indonésie).</a:t>
            </a:r>
          </a:p>
          <a:p>
            <a:pPr marL="285750" indent="-285750">
              <a:buFont typeface="Wingdings" panose="05000000000000000000" pitchFamily="2" charset="2"/>
              <a:buChar char="Ø"/>
            </a:pPr>
            <a:endParaRPr lang="en-US" dirty="0">
              <a:solidFill>
                <a:srgbClr val="FF0000"/>
              </a:solidFill>
              <a:latin typeface="Times New Roman" panose="02020603050405020304" pitchFamily="18" charset="0"/>
            </a:endParaRPr>
          </a:p>
          <a:p>
            <a:pPr marL="285750" indent="-285750">
              <a:buFont typeface="Wingdings" panose="05000000000000000000" pitchFamily="2" charset="2"/>
              <a:buChar char="Ø"/>
            </a:pPr>
            <a:r>
              <a:rPr lang="fr" b="1" dirty="0">
                <a:solidFill>
                  <a:srgbClr val="FF0000"/>
                </a:solidFill>
                <a:latin typeface="Times New Roman" panose="02020603050405020304" pitchFamily="18" charset="0"/>
              </a:rPr>
              <a:t>Faible multilinguisme sur le Web dans </a:t>
            </a:r>
            <a:r>
              <a:rPr lang="fr" dirty="0">
                <a:solidFill>
                  <a:srgbClr val="FF0000"/>
                </a:solidFill>
                <a:latin typeface="Times New Roman" panose="02020603050405020304" pitchFamily="18" charset="0"/>
              </a:rPr>
              <a:t>48 % des pays représentant 76 % des locuteurs</a:t>
            </a:r>
            <a:r>
              <a:rPr lang="fr" dirty="0">
                <a:solidFill>
                  <a:srgbClr val="434346"/>
                </a:solidFill>
                <a:latin typeface="Times New Roman" panose="02020603050405020304" pitchFamily="18" charset="0"/>
              </a:rPr>
              <a:t> </a:t>
            </a:r>
          </a:p>
          <a:p>
            <a:pPr marL="285750" indent="-285750">
              <a:buFont typeface="Wingdings" panose="05000000000000000000" pitchFamily="2" charset="2"/>
              <a:buChar char="Ø"/>
            </a:pPr>
            <a:endParaRPr lang="en-US" dirty="0">
              <a:solidFill>
                <a:srgbClr val="000000"/>
              </a:solidFill>
              <a:latin typeface="Times New Roman" panose="02020603050405020304" pitchFamily="18" charset="0"/>
            </a:endParaRPr>
          </a:p>
          <a:p>
            <a:pPr marL="285750" indent="-285750">
              <a:buFont typeface="Wingdings" panose="05000000000000000000" pitchFamily="2" charset="2"/>
              <a:buChar char="Ø"/>
            </a:pPr>
            <a:r>
              <a:rPr lang="fr" b="1" dirty="0">
                <a:solidFill>
                  <a:srgbClr val="00B0F0"/>
                </a:solidFill>
                <a:latin typeface="Times New Roman" panose="02020603050405020304" pitchFamily="18" charset="0"/>
              </a:rPr>
              <a:t>Gagnants linguistiques : </a:t>
            </a:r>
            <a:r>
              <a:rPr lang="fr" dirty="0">
                <a:solidFill>
                  <a:srgbClr val="00B0F0"/>
                </a:solidFill>
                <a:latin typeface="Times New Roman" panose="02020603050405020304" pitchFamily="18" charset="0"/>
              </a:rPr>
              <a:t>basque, ukrainien, letton, catalan, estonien et grec</a:t>
            </a:r>
          </a:p>
          <a:p>
            <a:pPr marL="285750" indent="-285750">
              <a:buFont typeface="Wingdings" panose="05000000000000000000" pitchFamily="2" charset="2"/>
              <a:buChar char="Ø"/>
            </a:pPr>
            <a:r>
              <a:rPr lang="fr" b="1" dirty="0">
                <a:solidFill>
                  <a:srgbClr val="FF0000"/>
                </a:solidFill>
                <a:latin typeface="Times New Roman" panose="02020603050405020304" pitchFamily="18" charset="0"/>
              </a:rPr>
              <a:t>Les perdants linguistiques : </a:t>
            </a:r>
            <a:r>
              <a:rPr lang="fr" dirty="0">
                <a:solidFill>
                  <a:srgbClr val="FF0000"/>
                </a:solidFill>
                <a:latin typeface="Times New Roman" panose="02020603050405020304" pitchFamily="18" charset="0"/>
              </a:rPr>
              <a:t>le chinois, le coréen et le japonais</a:t>
            </a:r>
          </a:p>
          <a:p>
            <a:pPr marL="285750" indent="-285750">
              <a:buFont typeface="Wingdings" panose="05000000000000000000" pitchFamily="2" charset="2"/>
              <a:buChar char="Ø"/>
            </a:pPr>
            <a:r>
              <a:rPr lang="fr" b="1" dirty="0">
                <a:solidFill>
                  <a:srgbClr val="00B0F0"/>
                </a:solidFill>
                <a:latin typeface="Times New Roman" panose="02020603050405020304" pitchFamily="18" charset="0"/>
              </a:rPr>
              <a:t>Gagnants des domaines nationaux : </a:t>
            </a:r>
            <a:r>
              <a:rPr lang="fr" dirty="0">
                <a:solidFill>
                  <a:srgbClr val="00B0F0"/>
                </a:solidFill>
                <a:latin typeface="Times New Roman" panose="02020603050405020304" pitchFamily="18" charset="0"/>
              </a:rPr>
              <a:t>Monaco, Moldavie, Koweït, Ukraine et Mauritanie</a:t>
            </a:r>
          </a:p>
          <a:p>
            <a:pPr marL="285750" indent="-285750">
              <a:buFont typeface="Wingdings" panose="05000000000000000000" pitchFamily="2" charset="2"/>
              <a:buChar char="Ø"/>
            </a:pPr>
            <a:r>
              <a:rPr lang="fr" b="1" dirty="0">
                <a:solidFill>
                  <a:srgbClr val="FF0000"/>
                </a:solidFill>
                <a:latin typeface="Times New Roman" panose="02020603050405020304" pitchFamily="18" charset="0"/>
              </a:rPr>
              <a:t>Perdants d</a:t>
            </a:r>
            <a:r>
              <a:rPr lang="fr-FR" b="1" dirty="0">
                <a:solidFill>
                  <a:srgbClr val="FF0000"/>
                </a:solidFill>
                <a:latin typeface="Times New Roman" panose="02020603050405020304" pitchFamily="18" charset="0"/>
              </a:rPr>
              <a:t>es</a:t>
            </a:r>
            <a:r>
              <a:rPr lang="fr" b="1" dirty="0">
                <a:solidFill>
                  <a:srgbClr val="FF0000"/>
                </a:solidFill>
                <a:latin typeface="Times New Roman" panose="02020603050405020304" pitchFamily="18" charset="0"/>
              </a:rPr>
              <a:t> domaine</a:t>
            </a:r>
            <a:r>
              <a:rPr lang="fr-FR" b="1" dirty="0">
                <a:solidFill>
                  <a:srgbClr val="FF0000"/>
                </a:solidFill>
                <a:latin typeface="Times New Roman" panose="02020603050405020304" pitchFamily="18" charset="0"/>
              </a:rPr>
              <a:t>s</a:t>
            </a:r>
            <a:r>
              <a:rPr lang="fr" b="1" dirty="0">
                <a:solidFill>
                  <a:srgbClr val="FF0000"/>
                </a:solidFill>
                <a:latin typeface="Times New Roman" panose="02020603050405020304" pitchFamily="18" charset="0"/>
              </a:rPr>
              <a:t> nationa</a:t>
            </a:r>
            <a:r>
              <a:rPr lang="fr-FR" b="1" dirty="0" err="1">
                <a:solidFill>
                  <a:srgbClr val="FF0000"/>
                </a:solidFill>
                <a:latin typeface="Times New Roman" panose="02020603050405020304" pitchFamily="18" charset="0"/>
              </a:rPr>
              <a:t>ux</a:t>
            </a:r>
            <a:r>
              <a:rPr lang="fr" b="1" dirty="0">
                <a:solidFill>
                  <a:srgbClr val="FF0000"/>
                </a:solidFill>
                <a:latin typeface="Times New Roman" panose="02020603050405020304" pitchFamily="18" charset="0"/>
              </a:rPr>
              <a:t> : </a:t>
            </a:r>
            <a:r>
              <a:rPr lang="fr" dirty="0">
                <a:solidFill>
                  <a:srgbClr val="FF0000"/>
                </a:solidFill>
                <a:latin typeface="Times New Roman" panose="02020603050405020304" pitchFamily="18" charset="0"/>
              </a:rPr>
              <a:t>Zimbabwe, Chine, Afrique du Sud, Corée du Sud</a:t>
            </a:r>
          </a:p>
          <a:p>
            <a:pPr marL="285750" indent="-285750">
              <a:buFont typeface="Wingdings" panose="05000000000000000000" pitchFamily="2" charset="2"/>
              <a:buChar char="Ø"/>
            </a:pPr>
            <a:r>
              <a:rPr lang="fr-FR" b="1" dirty="0">
                <a:solidFill>
                  <a:srgbClr val="00B0F0"/>
                </a:solidFill>
                <a:latin typeface="Times New Roman" panose="02020603050405020304" pitchFamily="18" charset="0"/>
              </a:rPr>
              <a:t>Gagnants</a:t>
            </a:r>
            <a:r>
              <a:rPr lang="fr" b="1" dirty="0">
                <a:solidFill>
                  <a:srgbClr val="00B0F0"/>
                </a:solidFill>
                <a:latin typeface="Times New Roman" panose="02020603050405020304" pitchFamily="18" charset="0"/>
              </a:rPr>
              <a:t> des domaines urbains : </a:t>
            </a:r>
            <a:r>
              <a:rPr lang="fr" dirty="0">
                <a:solidFill>
                  <a:srgbClr val="00B0F0"/>
                </a:solidFill>
                <a:latin typeface="Times New Roman" panose="02020603050405020304" pitchFamily="18" charset="0"/>
              </a:rPr>
              <a:t>Montréal Kiev Barcelone Bruxelles Hambourg Lisbonne</a:t>
            </a:r>
            <a:r>
              <a:rPr lang="fr" dirty="0">
                <a:solidFill>
                  <a:srgbClr val="434346"/>
                </a:solidFill>
                <a:latin typeface="Times New Roman" panose="02020603050405020304" pitchFamily="18" charset="0"/>
              </a:rPr>
              <a:t> </a:t>
            </a:r>
            <a:endParaRPr lang="en-US" dirty="0">
              <a:solidFill>
                <a:srgbClr val="000000"/>
              </a:solidFill>
              <a:latin typeface="Times New Roman" panose="02020603050405020304" pitchFamily="18" charset="0"/>
            </a:endParaRPr>
          </a:p>
          <a:p>
            <a:pPr marL="285750" indent="-285750">
              <a:buFont typeface="Wingdings" panose="05000000000000000000" pitchFamily="2" charset="2"/>
              <a:buChar char="Ø"/>
            </a:pPr>
            <a:r>
              <a:rPr lang="fr" b="1" dirty="0">
                <a:solidFill>
                  <a:srgbClr val="FF0000"/>
                </a:solidFill>
                <a:latin typeface="Times New Roman" panose="02020603050405020304" pitchFamily="18" charset="0"/>
              </a:rPr>
              <a:t>Perdants du domaine municipal : </a:t>
            </a:r>
            <a:r>
              <a:rPr lang="fr" dirty="0">
                <a:solidFill>
                  <a:srgbClr val="FF0000"/>
                </a:solidFill>
                <a:latin typeface="Times New Roman" panose="02020603050405020304" pitchFamily="18" charset="0"/>
              </a:rPr>
              <a:t>Los Angeles, New York, Houston, Moscou, Tokyo</a:t>
            </a:r>
          </a:p>
          <a:p>
            <a:pPr marL="285750" indent="-285750">
              <a:buFont typeface="Wingdings" panose="05000000000000000000" pitchFamily="2" charset="2"/>
              <a:buChar char="Ø"/>
            </a:pPr>
            <a:r>
              <a:rPr lang="fr" b="1" dirty="0">
                <a:solidFill>
                  <a:srgbClr val="00B0F0"/>
                </a:solidFill>
                <a:latin typeface="Times New Roman" panose="02020603050405020304" pitchFamily="18" charset="0"/>
              </a:rPr>
              <a:t>Gagnants des TLD : </a:t>
            </a:r>
            <a:r>
              <a:rPr lang="fr" dirty="0">
                <a:solidFill>
                  <a:srgbClr val="00B0F0"/>
                </a:solidFill>
                <a:latin typeface="Times New Roman" panose="02020603050405020304" pitchFamily="18" charset="0"/>
              </a:rPr>
              <a:t>la plupart des gTLD linguistiques et géographiques, ccTLDs, sites orientés vers les entreprises</a:t>
            </a:r>
            <a:r>
              <a:rPr lang="fr" b="1" dirty="0">
                <a:solidFill>
                  <a:srgbClr val="00B0F0"/>
                </a:solidFill>
                <a:latin typeface="Times New Roman" panose="02020603050405020304" pitchFamily="18" charset="0"/>
              </a:rPr>
              <a:t> </a:t>
            </a:r>
            <a:endParaRPr lang="en-US" dirty="0">
              <a:solidFill>
                <a:srgbClr val="00B0F0"/>
              </a:solidFill>
              <a:latin typeface="Times New Roman" panose="02020603050405020304" pitchFamily="18" charset="0"/>
            </a:endParaRPr>
          </a:p>
          <a:p>
            <a:pPr marL="285750" indent="-285750">
              <a:buFont typeface="Wingdings" panose="05000000000000000000" pitchFamily="2" charset="2"/>
              <a:buChar char="Ø"/>
            </a:pPr>
            <a:r>
              <a:rPr lang="fr" b="1" dirty="0">
                <a:solidFill>
                  <a:srgbClr val="FF0000"/>
                </a:solidFill>
                <a:latin typeface="Times New Roman" panose="02020603050405020304" pitchFamily="18" charset="0"/>
              </a:rPr>
              <a:t>Les perdants des TLD : </a:t>
            </a:r>
            <a:r>
              <a:rPr lang="fr" dirty="0">
                <a:solidFill>
                  <a:srgbClr val="FF0000"/>
                </a:solidFill>
                <a:latin typeface="Times New Roman" panose="02020603050405020304" pitchFamily="18" charset="0"/>
              </a:rPr>
              <a:t>le reste des sites gTLD, </a:t>
            </a:r>
            <a:r>
              <a:rPr lang="fr-FR" dirty="0">
                <a:solidFill>
                  <a:srgbClr val="FF0000"/>
                </a:solidFill>
                <a:latin typeface="Times New Roman" panose="02020603050405020304" pitchFamily="18" charset="0"/>
              </a:rPr>
              <a:t>sites non orientés vers les affaires</a:t>
            </a:r>
          </a:p>
          <a:p>
            <a:r>
              <a:rPr lang="fr" dirty="0">
                <a:solidFill>
                  <a:srgbClr val="434346"/>
                </a:solidFill>
                <a:latin typeface="Wingdings" panose="05000000000000000000" pitchFamily="2" charset="2"/>
              </a:rPr>
              <a:t> </a:t>
            </a:r>
          </a:p>
          <a:p>
            <a:pPr marL="285750" indent="-285750">
              <a:buFont typeface="Wingdings" panose="05000000000000000000" pitchFamily="2" charset="2"/>
              <a:buChar char="Ø"/>
            </a:pPr>
            <a:r>
              <a:rPr lang="fr" b="1" dirty="0">
                <a:solidFill>
                  <a:schemeClr val="accent6">
                    <a:lumMod val="50000"/>
                  </a:schemeClr>
                </a:solidFill>
                <a:latin typeface="Times New Roman" panose="02020603050405020304" pitchFamily="18" charset="0"/>
              </a:rPr>
              <a:t>Singularité : </a:t>
            </a:r>
            <a:r>
              <a:rPr lang="fr" dirty="0">
                <a:solidFill>
                  <a:schemeClr val="accent6">
                    <a:lumMod val="50000"/>
                  </a:schemeClr>
                </a:solidFill>
                <a:latin typeface="Times New Roman" panose="02020603050405020304" pitchFamily="18" charset="0"/>
              </a:rPr>
              <a:t>Luxembourg très élevé mais Luxembourgeois très faible</a:t>
            </a:r>
          </a:p>
          <a:p>
            <a:pPr marL="285750" indent="-285750">
              <a:buFont typeface="Wingdings" panose="05000000000000000000" pitchFamily="2" charset="2"/>
              <a:buChar char="Ø"/>
            </a:pPr>
            <a:r>
              <a:rPr lang="fr" b="1" dirty="0">
                <a:solidFill>
                  <a:schemeClr val="accent6">
                    <a:lumMod val="50000"/>
                  </a:schemeClr>
                </a:solidFill>
                <a:latin typeface="Times New Roman" panose="02020603050405020304" pitchFamily="18" charset="0"/>
              </a:rPr>
              <a:t>Singularité : </a:t>
            </a:r>
            <a:r>
              <a:rPr lang="fr" dirty="0">
                <a:solidFill>
                  <a:schemeClr val="accent6">
                    <a:lumMod val="50000"/>
                  </a:schemeClr>
                </a:solidFill>
                <a:latin typeface="Times New Roman" panose="02020603050405020304" pitchFamily="18" charset="0"/>
              </a:rPr>
              <a:t>le portugais est bas malgré le Portugal élevé car le Brésil est très bas</a:t>
            </a:r>
          </a:p>
          <a:p>
            <a:pPr marL="285750" indent="-285750">
              <a:buFont typeface="Wingdings" panose="05000000000000000000" pitchFamily="2" charset="2"/>
              <a:buChar char="Ø"/>
            </a:pPr>
            <a:r>
              <a:rPr lang="fr" b="1" dirty="0">
                <a:solidFill>
                  <a:schemeClr val="accent6">
                    <a:lumMod val="50000"/>
                  </a:schemeClr>
                </a:solidFill>
                <a:latin typeface="Times New Roman" panose="02020603050405020304" pitchFamily="18" charset="0"/>
              </a:rPr>
              <a:t>Singularité : </a:t>
            </a:r>
            <a:r>
              <a:rPr lang="fr" dirty="0">
                <a:solidFill>
                  <a:schemeClr val="accent6">
                    <a:lumMod val="50000"/>
                  </a:schemeClr>
                </a:solidFill>
                <a:latin typeface="Times New Roman" panose="02020603050405020304" pitchFamily="18" charset="0"/>
              </a:rPr>
              <a:t>l'Amérique du Nord est faible malgré un Canada moyen car les États-Unis sont très faibles</a:t>
            </a:r>
          </a:p>
        </p:txBody>
      </p:sp>
      <p:sp>
        <p:nvSpPr>
          <p:cNvPr id="3" name="ZoneTexte 2">
            <a:extLst>
              <a:ext uri="{FF2B5EF4-FFF2-40B4-BE49-F238E27FC236}">
                <a16:creationId xmlns:a16="http://schemas.microsoft.com/office/drawing/2014/main" id="{319D5742-0C2C-4940-AF2C-AAA62ADA53F7}"/>
              </a:ext>
            </a:extLst>
          </p:cNvPr>
          <p:cNvSpPr txBox="1"/>
          <p:nvPr/>
        </p:nvSpPr>
        <p:spPr>
          <a:xfrm>
            <a:off x="2992582" y="363719"/>
            <a:ext cx="6498060" cy="584775"/>
          </a:xfrm>
          <a:prstGeom prst="rect">
            <a:avLst/>
          </a:prstGeom>
          <a:noFill/>
        </p:spPr>
        <p:txBody>
          <a:bodyPr wrap="square" rtlCol="0">
            <a:spAutoFit/>
          </a:bodyPr>
          <a:lstStyle/>
          <a:p>
            <a:r>
              <a:rPr lang="fr" sz="3200" b="1" dirty="0"/>
              <a:t>PRINCIPALES CONCLUSIONS #5</a:t>
            </a:r>
          </a:p>
        </p:txBody>
      </p:sp>
      <p:pic>
        <p:nvPicPr>
          <p:cNvPr id="6148" name="Picture 4" descr="Finding Findings - 600 Commerce600 Commerce">
            <a:extLst>
              <a:ext uri="{FF2B5EF4-FFF2-40B4-BE49-F238E27FC236}">
                <a16:creationId xmlns:a16="http://schemas.microsoft.com/office/drawing/2014/main" id="{0D312108-C084-4DBB-A20A-A9749BF33D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0642" y="83838"/>
            <a:ext cx="2701358" cy="1350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163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4D93AD3-7B38-4B73-8F57-C14B746734D2}"/>
              </a:ext>
            </a:extLst>
          </p:cNvPr>
          <p:cNvPicPr>
            <a:picLocks noChangeAspect="1"/>
          </p:cNvPicPr>
          <p:nvPr/>
        </p:nvPicPr>
        <p:blipFill>
          <a:blip r:embed="rId2"/>
          <a:stretch>
            <a:fillRect/>
          </a:stretch>
        </p:blipFill>
        <p:spPr>
          <a:xfrm>
            <a:off x="3081355" y="594044"/>
            <a:ext cx="5280338" cy="2331076"/>
          </a:xfrm>
          <a:prstGeom prst="rect">
            <a:avLst/>
          </a:prstGeom>
        </p:spPr>
      </p:pic>
      <p:sp>
        <p:nvSpPr>
          <p:cNvPr id="5" name="ZoneTexte 4">
            <a:extLst>
              <a:ext uri="{FF2B5EF4-FFF2-40B4-BE49-F238E27FC236}">
                <a16:creationId xmlns:a16="http://schemas.microsoft.com/office/drawing/2014/main" id="{A359B15E-836F-49F9-B0D0-E8EDAB1B2780}"/>
              </a:ext>
            </a:extLst>
          </p:cNvPr>
          <p:cNvSpPr txBox="1"/>
          <p:nvPr/>
        </p:nvSpPr>
        <p:spPr>
          <a:xfrm>
            <a:off x="323273" y="3343563"/>
            <a:ext cx="11739418" cy="1754326"/>
          </a:xfrm>
          <a:prstGeom prst="rect">
            <a:avLst/>
          </a:prstGeom>
          <a:noFill/>
        </p:spPr>
        <p:txBody>
          <a:bodyPr wrap="square" rtlCol="0">
            <a:spAutoFit/>
          </a:bodyPr>
          <a:lstStyle/>
          <a:p>
            <a:r>
              <a:rPr lang="fr-FR" dirty="0"/>
              <a:t>OBDILCI A CONTRIBUÉ AUX EVALUATIONS FRANCOPHONES DU </a:t>
            </a:r>
            <a:r>
              <a:rPr lang="fr-FR" dirty="0">
                <a:effectLst>
                  <a:outerShdw blurRad="38100" dist="38100" dir="2700000" algn="tl">
                    <a:srgbClr val="000000">
                      <a:alpha val="43137"/>
                    </a:srgbClr>
                  </a:outerShdw>
                </a:effectLst>
              </a:rPr>
              <a:t>PACTE NUMÉRIQUE MONDIA</a:t>
            </a:r>
            <a:r>
              <a:rPr lang="fr-FR" dirty="0"/>
              <a:t>L</a:t>
            </a:r>
          </a:p>
          <a:p>
            <a:endParaRPr lang="fr-FR" dirty="0"/>
          </a:p>
          <a:p>
            <a:r>
              <a:rPr lang="fr-FR" dirty="0"/>
              <a:t>ET A UNE REUNION  À l’ONU SUR LE SUJET POUR LES GROUPES LUSOPHONES ET HISPANOPHONES A L’INVITATION DE L’OIF</a:t>
            </a:r>
          </a:p>
          <a:p>
            <a:endParaRPr lang="fr-FR" dirty="0"/>
          </a:p>
          <a:p>
            <a:r>
              <a:rPr lang="fr-FR" dirty="0"/>
              <a:t>OBDILCI PARTICIPE ET CONTRIBUE AU FFGNIA</a:t>
            </a:r>
          </a:p>
          <a:p>
            <a:endParaRPr lang="fr-FR" dirty="0"/>
          </a:p>
        </p:txBody>
      </p:sp>
    </p:spTree>
    <p:extLst>
      <p:ext uri="{BB962C8B-B14F-4D97-AF65-F5344CB8AC3E}">
        <p14:creationId xmlns:p14="http://schemas.microsoft.com/office/powerpoint/2010/main" val="41641447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A612493-FD53-4F4F-AAEE-A48DD497D04E}"/>
              </a:ext>
            </a:extLst>
          </p:cNvPr>
          <p:cNvSpPr txBox="1"/>
          <p:nvPr/>
        </p:nvSpPr>
        <p:spPr>
          <a:xfrm>
            <a:off x="1257300" y="1323975"/>
            <a:ext cx="7490384" cy="369332"/>
          </a:xfrm>
          <a:prstGeom prst="rect">
            <a:avLst/>
          </a:prstGeom>
          <a:noFill/>
        </p:spPr>
        <p:txBody>
          <a:bodyPr wrap="none" rtlCol="0">
            <a:spAutoFit/>
          </a:bodyPr>
          <a:lstStyle/>
          <a:p>
            <a:pPr marL="285750" indent="-285750">
              <a:buFont typeface="Wingdings" panose="05000000000000000000" pitchFamily="2" charset="2"/>
              <a:buChar char="Ø"/>
            </a:pPr>
            <a:r>
              <a:rPr lang="fr" dirty="0"/>
              <a:t>INTERNET EST DÉSORMAIS L'ESPACE LE PLUS </a:t>
            </a:r>
            <a:r>
              <a:rPr lang="fr" b="1" dirty="0">
                <a:effectLst>
                  <a:outerShdw blurRad="38100" dist="38100" dir="2700000" algn="tl">
                    <a:srgbClr val="000000">
                      <a:alpha val="43137"/>
                    </a:srgbClr>
                  </a:outerShdw>
                </a:effectLst>
              </a:rPr>
              <a:t>MULTILINGUE </a:t>
            </a:r>
            <a:r>
              <a:rPr lang="fr" dirty="0"/>
              <a:t>JAMAIS CONSTRUIT</a:t>
            </a:r>
          </a:p>
        </p:txBody>
      </p:sp>
      <p:sp>
        <p:nvSpPr>
          <p:cNvPr id="3" name="Rectangle 2">
            <a:extLst>
              <a:ext uri="{FF2B5EF4-FFF2-40B4-BE49-F238E27FC236}">
                <a16:creationId xmlns:a16="http://schemas.microsoft.com/office/drawing/2014/main" id="{88C27BD1-251F-4795-AF5A-CDB86B771595}"/>
              </a:ext>
            </a:extLst>
          </p:cNvPr>
          <p:cNvSpPr/>
          <p:nvPr/>
        </p:nvSpPr>
        <p:spPr>
          <a:xfrm>
            <a:off x="1257299" y="2274838"/>
            <a:ext cx="8313713" cy="369332"/>
          </a:xfrm>
          <a:prstGeom prst="rect">
            <a:avLst/>
          </a:prstGeom>
        </p:spPr>
        <p:txBody>
          <a:bodyPr wrap="square">
            <a:spAutoFit/>
          </a:bodyPr>
          <a:lstStyle/>
          <a:p>
            <a:pPr marL="285750" indent="-285750">
              <a:buFont typeface="Wingdings" panose="05000000000000000000" pitchFamily="2" charset="2"/>
              <a:buChar char="Ø"/>
            </a:pPr>
            <a:r>
              <a:rPr lang="fr" dirty="0"/>
              <a:t>LA LINGUA FRANCA DE L'INTERNET N'EST PAS L'ANGLAIS, MAIS  </a:t>
            </a:r>
            <a:r>
              <a:rPr lang="fr" b="1" dirty="0"/>
              <a:t>LA </a:t>
            </a:r>
            <a:r>
              <a:rPr lang="fr" b="1" dirty="0">
                <a:effectLst>
                  <a:outerShdw blurRad="38100" dist="38100" dir="2700000" algn="tl">
                    <a:srgbClr val="000000">
                      <a:alpha val="43137"/>
                    </a:srgbClr>
                  </a:outerShdw>
                </a:effectLst>
              </a:rPr>
              <a:t>TRADUCTION</a:t>
            </a:r>
          </a:p>
        </p:txBody>
      </p:sp>
      <p:sp>
        <p:nvSpPr>
          <p:cNvPr id="4" name="Rectangle 3">
            <a:extLst>
              <a:ext uri="{FF2B5EF4-FFF2-40B4-BE49-F238E27FC236}">
                <a16:creationId xmlns:a16="http://schemas.microsoft.com/office/drawing/2014/main" id="{5AF120A3-7BE3-4D13-BCC3-8FA8953863A4}"/>
              </a:ext>
            </a:extLst>
          </p:cNvPr>
          <p:cNvSpPr/>
          <p:nvPr/>
        </p:nvSpPr>
        <p:spPr>
          <a:xfrm>
            <a:off x="1257300" y="3098795"/>
            <a:ext cx="7734300" cy="646331"/>
          </a:xfrm>
          <a:prstGeom prst="rect">
            <a:avLst/>
          </a:prstGeom>
        </p:spPr>
        <p:txBody>
          <a:bodyPr wrap="square">
            <a:spAutoFit/>
          </a:bodyPr>
          <a:lstStyle/>
          <a:p>
            <a:pPr marL="285750" indent="-285750">
              <a:buFont typeface="Wingdings" panose="05000000000000000000" pitchFamily="2" charset="2"/>
              <a:buChar char="Ø"/>
            </a:pPr>
            <a:r>
              <a:rPr lang="fr" dirty="0"/>
              <a:t>NOUS VIVONS </a:t>
            </a:r>
            <a:r>
              <a:rPr lang="fr" b="1" dirty="0"/>
              <a:t>UNE </a:t>
            </a:r>
            <a:r>
              <a:rPr lang="fr" b="1" dirty="0">
                <a:effectLst>
                  <a:outerShdw blurRad="38100" dist="38100" dir="2700000" algn="tl">
                    <a:srgbClr val="000000">
                      <a:alpha val="43137"/>
                    </a:srgbClr>
                  </a:outerShdw>
                </a:effectLst>
              </a:rPr>
              <a:t>RÉVOLUTION</a:t>
            </a:r>
            <a:r>
              <a:rPr lang="fr" b="1" dirty="0"/>
              <a:t> </a:t>
            </a:r>
            <a:r>
              <a:rPr lang="fr" dirty="0"/>
              <a:t>DANS LE DOMAINE DE LA TRADUCTION</a:t>
            </a:r>
          </a:p>
          <a:p>
            <a:pPr marL="285750" indent="-285750">
              <a:buFont typeface="Wingdings" panose="05000000000000000000" pitchFamily="2" charset="2"/>
              <a:buChar char="Ø"/>
            </a:pPr>
            <a:endParaRPr lang="es-ES" dirty="0"/>
          </a:p>
        </p:txBody>
      </p:sp>
      <p:sp>
        <p:nvSpPr>
          <p:cNvPr id="5" name="Rectangle 4">
            <a:extLst>
              <a:ext uri="{FF2B5EF4-FFF2-40B4-BE49-F238E27FC236}">
                <a16:creationId xmlns:a16="http://schemas.microsoft.com/office/drawing/2014/main" id="{547124B9-D2F1-4F1D-82CC-039BE8E7323E}"/>
              </a:ext>
            </a:extLst>
          </p:cNvPr>
          <p:cNvSpPr/>
          <p:nvPr/>
        </p:nvSpPr>
        <p:spPr>
          <a:xfrm>
            <a:off x="1257300" y="3965632"/>
            <a:ext cx="7620000" cy="646331"/>
          </a:xfrm>
          <a:prstGeom prst="rect">
            <a:avLst/>
          </a:prstGeom>
        </p:spPr>
        <p:txBody>
          <a:bodyPr wrap="square">
            <a:spAutoFit/>
          </a:bodyPr>
          <a:lstStyle/>
          <a:p>
            <a:pPr marL="285750" indent="-285750">
              <a:buFont typeface="Wingdings" panose="05000000000000000000" pitchFamily="2" charset="2"/>
              <a:buChar char="Ø"/>
            </a:pPr>
            <a:r>
              <a:rPr lang="fr" dirty="0"/>
              <a:t>ET LE DÉBUT D'UN </a:t>
            </a:r>
            <a:r>
              <a:rPr lang="fr" b="1" dirty="0">
                <a:effectLst>
                  <a:outerShdw blurRad="38100" dist="38100" dir="2700000" algn="tl">
                    <a:srgbClr val="000000">
                      <a:alpha val="43137"/>
                    </a:srgbClr>
                  </a:outerShdw>
                </a:effectLst>
              </a:rPr>
              <a:t>CHANGEMENT DE PARADIGME </a:t>
            </a:r>
            <a:r>
              <a:rPr lang="fr" dirty="0"/>
              <a:t>AVEC LES LANGUES :</a:t>
            </a:r>
          </a:p>
          <a:p>
            <a:r>
              <a:rPr lang="fr" dirty="0"/>
              <a:t>DE L'AIDE À L'INTERCOMPRÉHENSION À </a:t>
            </a:r>
            <a:r>
              <a:rPr lang="fr" b="1" dirty="0">
                <a:effectLst>
                  <a:outerShdw blurRad="38100" dist="38100" dir="2700000" algn="tl">
                    <a:srgbClr val="000000">
                      <a:alpha val="43137"/>
                    </a:srgbClr>
                  </a:outerShdw>
                </a:effectLst>
              </a:rPr>
              <a:t>LA TRADUCTION ASSISTÉE PAR L'IA</a:t>
            </a:r>
          </a:p>
        </p:txBody>
      </p:sp>
      <p:sp>
        <p:nvSpPr>
          <p:cNvPr id="6" name="Ellipse 5">
            <a:extLst>
              <a:ext uri="{FF2B5EF4-FFF2-40B4-BE49-F238E27FC236}">
                <a16:creationId xmlns:a16="http://schemas.microsoft.com/office/drawing/2014/main" id="{BB15C6F7-1240-47D3-987A-DCC8897CE9EE}"/>
              </a:ext>
            </a:extLst>
          </p:cNvPr>
          <p:cNvSpPr/>
          <p:nvPr/>
        </p:nvSpPr>
        <p:spPr>
          <a:xfrm>
            <a:off x="10001250" y="2921169"/>
            <a:ext cx="1600200" cy="1517481"/>
          </a:xfrm>
          <a:prstGeom prst="ellipse">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ZoneTexte 6">
            <a:extLst>
              <a:ext uri="{FF2B5EF4-FFF2-40B4-BE49-F238E27FC236}">
                <a16:creationId xmlns:a16="http://schemas.microsoft.com/office/drawing/2014/main" id="{3FC8D59D-B439-4D56-AB3D-3FB25519692C}"/>
              </a:ext>
            </a:extLst>
          </p:cNvPr>
          <p:cNvSpPr txBox="1"/>
          <p:nvPr/>
        </p:nvSpPr>
        <p:spPr>
          <a:xfrm>
            <a:off x="10440514" y="3261241"/>
            <a:ext cx="721672" cy="830997"/>
          </a:xfrm>
          <a:prstGeom prst="rect">
            <a:avLst/>
          </a:prstGeom>
          <a:noFill/>
        </p:spPr>
        <p:txBody>
          <a:bodyPr wrap="none" rtlCol="0">
            <a:spAutoFit/>
          </a:bodyPr>
          <a:lstStyle/>
          <a:p>
            <a:r>
              <a:rPr lang="fr" sz="4800" b="1" dirty="0">
                <a:effectLst>
                  <a:outerShdw blurRad="38100" dist="38100" dir="2700000" algn="tl">
                    <a:srgbClr val="000000">
                      <a:alpha val="43137"/>
                    </a:srgbClr>
                  </a:outerShdw>
                </a:effectLst>
              </a:rPr>
              <a:t>IA</a:t>
            </a:r>
          </a:p>
        </p:txBody>
      </p:sp>
      <p:sp>
        <p:nvSpPr>
          <p:cNvPr id="8" name="Flèche : droite 7">
            <a:extLst>
              <a:ext uri="{FF2B5EF4-FFF2-40B4-BE49-F238E27FC236}">
                <a16:creationId xmlns:a16="http://schemas.microsoft.com/office/drawing/2014/main" id="{C721A556-1792-4007-A013-211C74BDCCA7}"/>
              </a:ext>
            </a:extLst>
          </p:cNvPr>
          <p:cNvSpPr/>
          <p:nvPr/>
        </p:nvSpPr>
        <p:spPr>
          <a:xfrm flipH="1">
            <a:off x="8991600" y="3429000"/>
            <a:ext cx="1009650" cy="484632"/>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ZoneTexte 8">
            <a:extLst>
              <a:ext uri="{FF2B5EF4-FFF2-40B4-BE49-F238E27FC236}">
                <a16:creationId xmlns:a16="http://schemas.microsoft.com/office/drawing/2014/main" id="{7A6E3DBA-37C1-41DC-9C31-EA553AD9FA60}"/>
              </a:ext>
            </a:extLst>
          </p:cNvPr>
          <p:cNvSpPr txBox="1"/>
          <p:nvPr/>
        </p:nvSpPr>
        <p:spPr>
          <a:xfrm>
            <a:off x="9571013" y="4409390"/>
            <a:ext cx="2460674" cy="369332"/>
          </a:xfrm>
          <a:prstGeom prst="rect">
            <a:avLst/>
          </a:prstGeom>
          <a:noFill/>
        </p:spPr>
        <p:txBody>
          <a:bodyPr wrap="none" rtlCol="0">
            <a:spAutoFit/>
          </a:bodyPr>
          <a:lstStyle/>
          <a:p>
            <a:r>
              <a:rPr lang="fr"/>
              <a:t>Intelligence augmentée</a:t>
            </a:r>
          </a:p>
        </p:txBody>
      </p:sp>
      <p:sp>
        <p:nvSpPr>
          <p:cNvPr id="10" name="ZoneTexte 9">
            <a:extLst>
              <a:ext uri="{FF2B5EF4-FFF2-40B4-BE49-F238E27FC236}">
                <a16:creationId xmlns:a16="http://schemas.microsoft.com/office/drawing/2014/main" id="{9651FE80-8711-44FB-B8B8-DB78B34714FF}"/>
              </a:ext>
            </a:extLst>
          </p:cNvPr>
          <p:cNvSpPr txBox="1"/>
          <p:nvPr/>
        </p:nvSpPr>
        <p:spPr>
          <a:xfrm>
            <a:off x="4057094" y="358000"/>
            <a:ext cx="5583323" cy="584775"/>
          </a:xfrm>
          <a:prstGeom prst="rect">
            <a:avLst/>
          </a:prstGeom>
          <a:noFill/>
        </p:spPr>
        <p:txBody>
          <a:bodyPr wrap="none" rtlCol="0">
            <a:spAutoFit/>
          </a:bodyPr>
          <a:lstStyle/>
          <a:p>
            <a:r>
              <a:rPr lang="fr-FR" sz="3200" b="1" dirty="0"/>
              <a:t>IA ET DIVERSITÉ LINGUISTIQUE</a:t>
            </a:r>
            <a:endParaRPr lang="fr" sz="3200" b="1" dirty="0"/>
          </a:p>
        </p:txBody>
      </p:sp>
      <p:sp>
        <p:nvSpPr>
          <p:cNvPr id="11" name="ZoneTexte 10">
            <a:extLst>
              <a:ext uri="{FF2B5EF4-FFF2-40B4-BE49-F238E27FC236}">
                <a16:creationId xmlns:a16="http://schemas.microsoft.com/office/drawing/2014/main" id="{49719300-7456-4AA3-8551-143309D8FAC0}"/>
              </a:ext>
            </a:extLst>
          </p:cNvPr>
          <p:cNvSpPr txBox="1"/>
          <p:nvPr/>
        </p:nvSpPr>
        <p:spPr>
          <a:xfrm>
            <a:off x="4261701" y="4832469"/>
            <a:ext cx="2033890" cy="461665"/>
          </a:xfrm>
          <a:prstGeom prst="rect">
            <a:avLst/>
          </a:prstGeom>
          <a:noFill/>
        </p:spPr>
        <p:txBody>
          <a:bodyPr wrap="none" rtlCol="0">
            <a:spAutoFit/>
          </a:bodyPr>
          <a:lstStyle/>
          <a:p>
            <a:r>
              <a:rPr lang="fr" sz="2400" b="1" dirty="0">
                <a:solidFill>
                  <a:srgbClr val="C00000"/>
                </a:solidFill>
              </a:rPr>
              <a:t>CEPENDANT</a:t>
            </a:r>
            <a:endParaRPr lang="fr-FR" b="1" dirty="0">
              <a:solidFill>
                <a:srgbClr val="C00000"/>
              </a:solidFill>
            </a:endParaRPr>
          </a:p>
        </p:txBody>
      </p:sp>
      <p:sp>
        <p:nvSpPr>
          <p:cNvPr id="12" name="ZoneTexte 11">
            <a:extLst>
              <a:ext uri="{FF2B5EF4-FFF2-40B4-BE49-F238E27FC236}">
                <a16:creationId xmlns:a16="http://schemas.microsoft.com/office/drawing/2014/main" id="{52DBBC64-B7B3-4B90-9CC1-D209641FA415}"/>
              </a:ext>
            </a:extLst>
          </p:cNvPr>
          <p:cNvSpPr txBox="1"/>
          <p:nvPr/>
        </p:nvSpPr>
        <p:spPr>
          <a:xfrm>
            <a:off x="297425" y="5869351"/>
            <a:ext cx="10538526" cy="830997"/>
          </a:xfrm>
          <a:prstGeom prst="rect">
            <a:avLst/>
          </a:prstGeom>
          <a:noFill/>
        </p:spPr>
        <p:txBody>
          <a:bodyPr wrap="none" rtlCol="0">
            <a:spAutoFit/>
          </a:bodyPr>
          <a:lstStyle/>
          <a:p>
            <a:r>
              <a:rPr lang="fr" sz="2400" b="1" dirty="0">
                <a:solidFill>
                  <a:srgbClr val="C00000"/>
                </a:solidFill>
              </a:rPr>
              <a:t>LE DÉFI DE L'INTÉGRATION </a:t>
            </a:r>
            <a:r>
              <a:rPr lang="fr" sz="2400" b="1" dirty="0" err="1">
                <a:solidFill>
                  <a:srgbClr val="C00000"/>
                </a:solidFill>
              </a:rPr>
              <a:t>DES </a:t>
            </a:r>
            <a:r>
              <a:rPr lang="fr" sz="2400" b="1" dirty="0">
                <a:solidFill>
                  <a:srgbClr val="C00000"/>
                </a:solidFill>
                <a:effectLst>
                  <a:outerShdw blurRad="38100" dist="38100" dir="2700000" algn="tl">
                    <a:srgbClr val="000000">
                      <a:alpha val="43137"/>
                    </a:srgbClr>
                  </a:outerShdw>
                </a:effectLst>
              </a:rPr>
              <a:t>LANGUES </a:t>
            </a:r>
            <a:r>
              <a:rPr lang="fr" sz="2400" b="1" dirty="0">
                <a:solidFill>
                  <a:srgbClr val="C00000"/>
                </a:solidFill>
              </a:rPr>
              <a:t>MINORITAIRES DEMEURE IMMENSE</a:t>
            </a:r>
          </a:p>
          <a:p>
            <a:pPr algn="ctr"/>
            <a:r>
              <a:rPr lang="fr" sz="2400" b="1" dirty="0">
                <a:solidFill>
                  <a:srgbClr val="C00000"/>
                </a:solidFill>
              </a:rPr>
              <a:t>PLUS DE 95 % DES LANGUES = MOINS DE 5 % DE LOCUTEUR…</a:t>
            </a:r>
          </a:p>
        </p:txBody>
      </p:sp>
    </p:spTree>
    <p:extLst>
      <p:ext uri="{BB962C8B-B14F-4D97-AF65-F5344CB8AC3E}">
        <p14:creationId xmlns:p14="http://schemas.microsoft.com/office/powerpoint/2010/main" val="136120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P spid="7" grpId="0"/>
      <p:bldP spid="8" grpId="0" animBg="1"/>
      <p:bldP spid="9" grpId="0"/>
      <p:bldP spid="11"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B21FCC9-F244-44ED-AFC8-7016F2C5A086}"/>
              </a:ext>
            </a:extLst>
          </p:cNvPr>
          <p:cNvSpPr txBox="1"/>
          <p:nvPr/>
        </p:nvSpPr>
        <p:spPr>
          <a:xfrm>
            <a:off x="1740091" y="977679"/>
            <a:ext cx="7865548" cy="1754326"/>
          </a:xfrm>
          <a:prstGeom prst="rect">
            <a:avLst/>
          </a:prstGeom>
          <a:solidFill>
            <a:schemeClr val="accent6">
              <a:lumMod val="20000"/>
              <a:lumOff val="80000"/>
            </a:schemeClr>
          </a:solidFill>
        </p:spPr>
        <p:txBody>
          <a:bodyPr wrap="square" rtlCol="0">
            <a:spAutoFit/>
          </a:bodyPr>
          <a:lstStyle/>
          <a:p>
            <a:pPr marL="285750" indent="-285750">
              <a:buFont typeface="Wingdings" panose="05000000000000000000" pitchFamily="2" charset="2"/>
              <a:buChar char="Ø"/>
            </a:pPr>
            <a:r>
              <a:rPr lang="fr" dirty="0"/>
              <a:t>CONSERVER LE FORMAT DANS L'AIDE À LA TRADUCTION DU DOCUMENT</a:t>
            </a:r>
          </a:p>
          <a:p>
            <a:pPr marL="285750" indent="-285750">
              <a:buFont typeface="Wingdings" panose="05000000000000000000" pitchFamily="2" charset="2"/>
              <a:buChar char="Ø"/>
            </a:pPr>
            <a:r>
              <a:rPr lang="fr" dirty="0"/>
              <a:t>AIDE À LA TRADUCTION POUR LA CRÉATION/ÉDITION DE SITES WEB</a:t>
            </a:r>
          </a:p>
          <a:p>
            <a:pPr marL="285750" indent="-285750">
              <a:buFont typeface="Wingdings" panose="05000000000000000000" pitchFamily="2" charset="2"/>
              <a:buChar char="Ø"/>
            </a:pPr>
            <a:r>
              <a:rPr lang="fr" dirty="0"/>
              <a:t>Intercompréhension dynamique automatique sur des sites Web en 250 langues</a:t>
            </a:r>
          </a:p>
          <a:p>
            <a:pPr marL="285750" indent="-285750">
              <a:buFont typeface="Wingdings" panose="05000000000000000000" pitchFamily="2" charset="2"/>
              <a:buChar char="Ø"/>
            </a:pPr>
            <a:r>
              <a:rPr lang="fr" dirty="0"/>
              <a:t>Sous-titres automatiques sur YouTube en 250 langues</a:t>
            </a:r>
          </a:p>
          <a:p>
            <a:pPr marL="285750" indent="-285750">
              <a:buFont typeface="Wingdings" panose="05000000000000000000" pitchFamily="2" charset="2"/>
              <a:buChar char="Ø"/>
            </a:pPr>
            <a:r>
              <a:rPr lang="fr" dirty="0"/>
              <a:t>INTÉGRATION DES SOUS-TITRES DANS LES RÉUNIONS ZOOM</a:t>
            </a:r>
          </a:p>
          <a:p>
            <a:pPr marL="285750" indent="-285750">
              <a:buFont typeface="Wingdings" panose="05000000000000000000" pitchFamily="2" charset="2"/>
              <a:buChar char="Ø"/>
            </a:pPr>
            <a:endParaRPr lang="en-US" dirty="0"/>
          </a:p>
        </p:txBody>
      </p:sp>
      <p:sp>
        <p:nvSpPr>
          <p:cNvPr id="3" name="ZoneTexte 2">
            <a:extLst>
              <a:ext uri="{FF2B5EF4-FFF2-40B4-BE49-F238E27FC236}">
                <a16:creationId xmlns:a16="http://schemas.microsoft.com/office/drawing/2014/main" id="{C3D9348D-E422-4844-8097-7E6240A2B7FE}"/>
              </a:ext>
            </a:extLst>
          </p:cNvPr>
          <p:cNvSpPr txBox="1"/>
          <p:nvPr/>
        </p:nvSpPr>
        <p:spPr>
          <a:xfrm>
            <a:off x="3266983" y="479394"/>
            <a:ext cx="3696718" cy="369332"/>
          </a:xfrm>
          <a:prstGeom prst="rect">
            <a:avLst/>
          </a:prstGeom>
          <a:noFill/>
        </p:spPr>
        <p:txBody>
          <a:bodyPr wrap="none" rtlCol="0">
            <a:spAutoFit/>
          </a:bodyPr>
          <a:lstStyle/>
          <a:p>
            <a:r>
              <a:rPr lang="fr" b="1"/>
              <a:t>AUJOURD'HUI : AIDE À L'INTERCOMPRÉHENSION</a:t>
            </a:r>
          </a:p>
        </p:txBody>
      </p:sp>
      <p:sp>
        <p:nvSpPr>
          <p:cNvPr id="4" name="ZoneTexte 3">
            <a:extLst>
              <a:ext uri="{FF2B5EF4-FFF2-40B4-BE49-F238E27FC236}">
                <a16:creationId xmlns:a16="http://schemas.microsoft.com/office/drawing/2014/main" id="{3B8E0896-5FE7-4BB0-895D-91039AF5CE14}"/>
              </a:ext>
            </a:extLst>
          </p:cNvPr>
          <p:cNvSpPr txBox="1"/>
          <p:nvPr/>
        </p:nvSpPr>
        <p:spPr>
          <a:xfrm>
            <a:off x="3266983" y="3506680"/>
            <a:ext cx="3986028" cy="369332"/>
          </a:xfrm>
          <a:prstGeom prst="rect">
            <a:avLst/>
          </a:prstGeom>
          <a:noFill/>
        </p:spPr>
        <p:txBody>
          <a:bodyPr wrap="none" rtlCol="0">
            <a:spAutoFit/>
          </a:bodyPr>
          <a:lstStyle/>
          <a:p>
            <a:r>
              <a:rPr lang="fr" b="1"/>
              <a:t>DEMAIN : TRADUCTION AUTOMATIQUE</a:t>
            </a:r>
          </a:p>
        </p:txBody>
      </p:sp>
      <p:sp>
        <p:nvSpPr>
          <p:cNvPr id="6" name="Rectangle 5">
            <a:extLst>
              <a:ext uri="{FF2B5EF4-FFF2-40B4-BE49-F238E27FC236}">
                <a16:creationId xmlns:a16="http://schemas.microsoft.com/office/drawing/2014/main" id="{5BCD7C4F-C6DE-464E-B9A5-213D925FE0C4}"/>
              </a:ext>
            </a:extLst>
          </p:cNvPr>
          <p:cNvSpPr/>
          <p:nvPr/>
        </p:nvSpPr>
        <p:spPr>
          <a:xfrm>
            <a:off x="553374" y="4005984"/>
            <a:ext cx="8803690" cy="2031325"/>
          </a:xfrm>
          <a:prstGeom prst="rect">
            <a:avLst/>
          </a:prstGeom>
          <a:solidFill>
            <a:schemeClr val="accent4">
              <a:lumMod val="20000"/>
              <a:lumOff val="80000"/>
            </a:schemeClr>
          </a:solidFill>
        </p:spPr>
        <p:txBody>
          <a:bodyPr wrap="square">
            <a:spAutoFit/>
          </a:bodyPr>
          <a:lstStyle/>
          <a:p>
            <a:pPr marL="285750" indent="-285750">
              <a:buFont typeface="Wingdings" panose="05000000000000000000" pitchFamily="2" charset="2"/>
              <a:buChar char="Ø"/>
            </a:pPr>
            <a:r>
              <a:rPr lang="fr" dirty="0"/>
              <a:t>DOCUMENTS TRADUIT INCLUANT DES IMAGES</a:t>
            </a:r>
          </a:p>
          <a:p>
            <a:pPr marL="285750" indent="-285750">
              <a:buFont typeface="Wingdings" panose="05000000000000000000" pitchFamily="2" charset="2"/>
              <a:buChar char="Ø"/>
            </a:pPr>
            <a:r>
              <a:rPr lang="fr" dirty="0"/>
              <a:t>GÉRER LA TRADUCTION DANS LA CRÉATION/ÉDITION DE SITES WEB</a:t>
            </a:r>
          </a:p>
          <a:p>
            <a:pPr marL="285750" indent="-285750">
              <a:buFont typeface="Wingdings" panose="05000000000000000000" pitchFamily="2" charset="2"/>
              <a:buChar char="Ø"/>
            </a:pPr>
            <a:r>
              <a:rPr lang="fr" dirty="0"/>
              <a:t>Traduction automatique de sites Web en 250 langues</a:t>
            </a:r>
          </a:p>
          <a:p>
            <a:pPr marL="285750" indent="-285750">
              <a:buFont typeface="Wingdings" panose="05000000000000000000" pitchFamily="2" charset="2"/>
              <a:buChar char="Ø"/>
            </a:pPr>
            <a:r>
              <a:rPr lang="fr" dirty="0"/>
              <a:t>SOUS-TITRES AUTOMATIQUES SUR YOUTUBE EN 250 LANGUES</a:t>
            </a:r>
          </a:p>
          <a:p>
            <a:pPr marL="285750" indent="-285750">
              <a:buFont typeface="Wingdings" panose="05000000000000000000" pitchFamily="2" charset="2"/>
              <a:buChar char="Ø"/>
            </a:pPr>
            <a:r>
              <a:rPr lang="fr" dirty="0"/>
              <a:t>INTÉGRATION DES SOUS-TITRES DANS LES RÉUNIONS ZOOM</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fr" dirty="0">
                <a:effectLst>
                  <a:outerShdw blurRad="38100" dist="38100" dir="2700000" algn="tl">
                    <a:srgbClr val="000000">
                      <a:alpha val="43137"/>
                    </a:srgbClr>
                  </a:outerShdw>
                </a:effectLst>
              </a:rPr>
              <a:t>RÉUNIONS EN PRÉSENTIEL OU À DISTANCE, CHACUN UTILISE SA LANGUE MATERNELLE</a:t>
            </a:r>
          </a:p>
        </p:txBody>
      </p:sp>
    </p:spTree>
    <p:extLst>
      <p:ext uri="{BB962C8B-B14F-4D97-AF65-F5344CB8AC3E}">
        <p14:creationId xmlns:p14="http://schemas.microsoft.com/office/powerpoint/2010/main" val="26894374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41C030-85DD-47EC-8A7F-BD3C879E3A2E}"/>
              </a:ext>
            </a:extLst>
          </p:cNvPr>
          <p:cNvSpPr/>
          <p:nvPr/>
        </p:nvSpPr>
        <p:spPr>
          <a:xfrm>
            <a:off x="4523967" y="296948"/>
            <a:ext cx="2652457" cy="584775"/>
          </a:xfrm>
          <a:prstGeom prst="rect">
            <a:avLst/>
          </a:prstGeom>
        </p:spPr>
        <p:txBody>
          <a:bodyPr wrap="none">
            <a:spAutoFit/>
          </a:bodyPr>
          <a:lstStyle/>
          <a:p>
            <a:r>
              <a:rPr lang="fr" sz="3200" b="1" dirty="0">
                <a:solidFill>
                  <a:srgbClr val="C00000"/>
                </a:solidFill>
              </a:rPr>
              <a:t>CEPENDANT</a:t>
            </a:r>
          </a:p>
        </p:txBody>
      </p:sp>
      <p:sp>
        <p:nvSpPr>
          <p:cNvPr id="3" name="ZoneTexte 2">
            <a:extLst>
              <a:ext uri="{FF2B5EF4-FFF2-40B4-BE49-F238E27FC236}">
                <a16:creationId xmlns:a16="http://schemas.microsoft.com/office/drawing/2014/main" id="{A4D1D29B-2A59-4A42-A133-20565209B630}"/>
              </a:ext>
            </a:extLst>
          </p:cNvPr>
          <p:cNvSpPr txBox="1"/>
          <p:nvPr/>
        </p:nvSpPr>
        <p:spPr>
          <a:xfrm>
            <a:off x="683581" y="1500326"/>
            <a:ext cx="8485721" cy="369332"/>
          </a:xfrm>
          <a:prstGeom prst="rect">
            <a:avLst/>
          </a:prstGeom>
          <a:noFill/>
        </p:spPr>
        <p:txBody>
          <a:bodyPr wrap="none" rtlCol="0">
            <a:spAutoFit/>
          </a:bodyPr>
          <a:lstStyle/>
          <a:p>
            <a:r>
              <a:rPr lang="fr" b="1" dirty="0">
                <a:solidFill>
                  <a:srgbClr val="C00000"/>
                </a:solidFill>
              </a:rPr>
              <a:t>QUE FAISONS-NOUS DES MILLIERS DE LANGUES LAISSÉES DE CÔTÉ, LES LANGUES AUTOCHTONES ?</a:t>
            </a:r>
          </a:p>
        </p:txBody>
      </p:sp>
      <p:sp>
        <p:nvSpPr>
          <p:cNvPr id="4" name="ZoneTexte 3">
            <a:extLst>
              <a:ext uri="{FF2B5EF4-FFF2-40B4-BE49-F238E27FC236}">
                <a16:creationId xmlns:a16="http://schemas.microsoft.com/office/drawing/2014/main" id="{247ED694-0629-4350-B1CB-C54968A1F479}"/>
              </a:ext>
            </a:extLst>
          </p:cNvPr>
          <p:cNvSpPr txBox="1"/>
          <p:nvPr/>
        </p:nvSpPr>
        <p:spPr>
          <a:xfrm>
            <a:off x="914400" y="2459115"/>
            <a:ext cx="9060429" cy="3693319"/>
          </a:xfrm>
          <a:prstGeom prst="rect">
            <a:avLst/>
          </a:prstGeom>
          <a:noFill/>
        </p:spPr>
        <p:txBody>
          <a:bodyPr wrap="none" rtlCol="0">
            <a:spAutoFit/>
          </a:bodyPr>
          <a:lstStyle/>
          <a:p>
            <a:pPr marL="285750" indent="-285750">
              <a:buFont typeface="Wingdings" panose="05000000000000000000" pitchFamily="2" charset="2"/>
              <a:buChar char="Ø"/>
            </a:pPr>
            <a:r>
              <a:rPr lang="fr" dirty="0">
                <a:effectLst>
                  <a:outerShdw blurRad="38100" dist="38100" dir="2700000" algn="tl">
                    <a:srgbClr val="000000">
                      <a:alpha val="43137"/>
                    </a:srgbClr>
                  </a:outerShdw>
                </a:effectLst>
              </a:rPr>
              <a:t>COMPRENDRE QUE PARTICIPER À LA VIE NUMÉRIQUE DEVRAIT ÊTRE </a:t>
            </a:r>
            <a:r>
              <a:rPr lang="fr" b="1" dirty="0">
                <a:effectLst>
                  <a:outerShdw blurRad="38100" dist="38100" dir="2700000" algn="tl">
                    <a:srgbClr val="000000">
                      <a:alpha val="43137"/>
                    </a:srgbClr>
                  </a:outerShdw>
                </a:effectLst>
              </a:rPr>
              <a:t>UN </a:t>
            </a:r>
            <a:r>
              <a:rPr lang="fr" dirty="0">
                <a:effectLst>
                  <a:outerShdw blurRad="38100" dist="38100" dir="2700000" algn="tl">
                    <a:srgbClr val="000000">
                      <a:alpha val="43137"/>
                    </a:srgbClr>
                  </a:outerShdw>
                </a:effectLst>
              </a:rPr>
              <a:t>DROIT LINGUISTIQUE</a:t>
            </a:r>
          </a:p>
          <a:p>
            <a:pPr marL="285750" indent="-285750">
              <a:buFont typeface="Wingdings" panose="05000000000000000000" pitchFamily="2" charset="2"/>
              <a:buChar char="Ø"/>
            </a:pPr>
            <a:endParaRPr lang="es-ES" dirty="0">
              <a:effectLst>
                <a:outerShdw blurRad="38100" dist="38100" dir="2700000" algn="tl">
                  <a:srgbClr val="000000">
                    <a:alpha val="43137"/>
                  </a:srgbClr>
                </a:outerShdw>
              </a:effectLst>
            </a:endParaRPr>
          </a:p>
          <a:p>
            <a:pPr marL="285750" indent="-285750">
              <a:buFont typeface="Wingdings" panose="05000000000000000000" pitchFamily="2" charset="2"/>
              <a:buChar char="Ø"/>
            </a:pPr>
            <a:r>
              <a:rPr lang="fr" dirty="0">
                <a:effectLst>
                  <a:outerShdw blurRad="38100" dist="38100" dir="2700000" algn="tl">
                    <a:srgbClr val="000000">
                      <a:alpha val="43137"/>
                    </a:srgbClr>
                  </a:outerShdw>
                </a:effectLst>
              </a:rPr>
              <a:t>COMPRENDRE </a:t>
            </a:r>
            <a:r>
              <a:rPr lang="fr">
                <a:effectLst>
                  <a:outerShdw blurRad="38100" dist="38100" dir="2700000" algn="tl">
                    <a:srgbClr val="000000">
                      <a:alpha val="43137"/>
                    </a:srgbClr>
                  </a:outerShdw>
                </a:effectLst>
              </a:rPr>
              <a:t>L' ÉQUATION </a:t>
            </a:r>
            <a:r>
              <a:rPr lang="fr" b="1"/>
              <a:t>ÉCONOMIQUE </a:t>
            </a:r>
            <a:r>
              <a:rPr lang="fr" b="1" dirty="0">
                <a:effectLst>
                  <a:outerShdw blurRad="38100" dist="38100" dir="2700000" algn="tl">
                    <a:srgbClr val="000000">
                      <a:alpha val="43137"/>
                    </a:srgbClr>
                  </a:outerShdw>
                </a:effectLst>
              </a:rPr>
              <a:t>PARADOXALE</a:t>
            </a:r>
          </a:p>
          <a:p>
            <a:pPr marL="285750" indent="-285750">
              <a:buFont typeface="Wingdings" panose="05000000000000000000" pitchFamily="2" charset="2"/>
              <a:buChar char="Ø"/>
            </a:pPr>
            <a:endParaRPr lang="es-ES" dirty="0">
              <a:effectLst>
                <a:outerShdw blurRad="38100" dist="38100" dir="2700000" algn="tl">
                  <a:srgbClr val="000000">
                    <a:alpha val="43137"/>
                  </a:srgbClr>
                </a:outerShdw>
              </a:effectLst>
            </a:endParaRPr>
          </a:p>
          <a:p>
            <a:pPr marL="285750" indent="-285750">
              <a:buFont typeface="Wingdings" panose="05000000000000000000" pitchFamily="2" charset="2"/>
              <a:buChar char="Ø"/>
            </a:pPr>
            <a:r>
              <a:rPr lang="fr" dirty="0">
                <a:effectLst>
                  <a:outerShdw blurRad="38100" dist="38100" dir="2700000" algn="tl">
                    <a:srgbClr val="000000">
                      <a:alpha val="43137"/>
                    </a:srgbClr>
                  </a:outerShdw>
                </a:effectLst>
              </a:rPr>
              <a:t>MOTIVER LES FAMILLES LINGUISTIQUES À </a:t>
            </a:r>
            <a:r>
              <a:rPr lang="fr" b="1" dirty="0"/>
              <a:t>S'UNIR POUR </a:t>
            </a:r>
            <a:r>
              <a:rPr lang="fr" dirty="0">
                <a:effectLst>
                  <a:outerShdw blurRad="38100" dist="38100" dir="2700000" algn="tl">
                    <a:srgbClr val="000000">
                      <a:alpha val="43137"/>
                    </a:srgbClr>
                  </a:outerShdw>
                </a:effectLst>
              </a:rPr>
              <a:t>RELEVER LE DÉFI :</a:t>
            </a:r>
          </a:p>
          <a:p>
            <a:endParaRPr lang="es-ES" dirty="0"/>
          </a:p>
          <a:p>
            <a:r>
              <a:rPr lang="fr" dirty="0"/>
              <a:t>ALGIC : 56 langues, moins de 25 000 habitants. Ensemble, plus de 150 000 (Canada et États-Unis).</a:t>
            </a:r>
          </a:p>
          <a:p>
            <a:r>
              <a:rPr lang="fr" dirty="0"/>
              <a:t>ESKIMO : 21 langues (Canada, USA, Groenland, Russie)</a:t>
            </a:r>
          </a:p>
          <a:p>
            <a:r>
              <a:rPr lang="fr" dirty="0"/>
              <a:t>EYAK-ATHABASKAN : 47 langues, dont le Navajo et l'Apache, totalisant plus de 200 000 (Canada, États-Unis)</a:t>
            </a:r>
          </a:p>
          <a:p>
            <a:r>
              <a:rPr lang="fr" dirty="0"/>
              <a:t>MAYA : 20 langues &gt; 2,5 millions</a:t>
            </a:r>
          </a:p>
          <a:p>
            <a:r>
              <a:rPr lang="fr" dirty="0"/>
              <a:t>OTO-MANGUÉEN : 148 langues, dont le mixtèque et le zapotèque, soit au total &gt; 1,7 million</a:t>
            </a:r>
          </a:p>
          <a:p>
            <a:r>
              <a:rPr lang="fr" dirty="0"/>
              <a:t>UTO-AZTECAN : 48 langues comme le nahuatl, au total &gt; 1,9 million</a:t>
            </a:r>
          </a:p>
          <a:p>
            <a:r>
              <a:rPr lang="fr" dirty="0"/>
              <a:t>TUPIAN : 63 langues au Brésil, au total &gt; 75 000, proches du guarani (langue officielle du Paraguay)</a:t>
            </a:r>
          </a:p>
        </p:txBody>
      </p:sp>
    </p:spTree>
    <p:extLst>
      <p:ext uri="{BB962C8B-B14F-4D97-AF65-F5344CB8AC3E}">
        <p14:creationId xmlns:p14="http://schemas.microsoft.com/office/powerpoint/2010/main" val="37677237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B7843792-5920-4881-AF24-435E36E8BB7D}"/>
              </a:ext>
            </a:extLst>
          </p:cNvPr>
          <p:cNvSpPr>
            <a:spLocks noGrp="1"/>
          </p:cNvSpPr>
          <p:nvPr>
            <p:ph type="subTitle" idx="1"/>
          </p:nvPr>
        </p:nvSpPr>
        <p:spPr>
          <a:xfrm>
            <a:off x="1524000" y="3428999"/>
            <a:ext cx="9144000" cy="3239655"/>
          </a:xfrm>
        </p:spPr>
        <p:txBody>
          <a:bodyPr>
            <a:normAutofit fontScale="92500" lnSpcReduction="10000"/>
          </a:bodyPr>
          <a:lstStyle/>
          <a:p>
            <a:r>
              <a:rPr lang="fr-FR" sz="3600" b="1" dirty="0"/>
              <a:t>Daniel Pimienta</a:t>
            </a:r>
          </a:p>
          <a:p>
            <a:endParaRPr lang="fr-FR" sz="3600" b="1" dirty="0"/>
          </a:p>
          <a:p>
            <a:endParaRPr lang="fr-FR" sz="3600" b="1" dirty="0"/>
          </a:p>
          <a:p>
            <a:endParaRPr lang="fr-FR" sz="3600" b="1" dirty="0"/>
          </a:p>
          <a:p>
            <a:endParaRPr lang="fr-FR" sz="3600" b="1" dirty="0"/>
          </a:p>
          <a:p>
            <a:r>
              <a:rPr lang="fr-FR" sz="3600" b="1" dirty="0"/>
              <a:t> Langue numérique: être ou ne pas être </a:t>
            </a:r>
          </a:p>
          <a:p>
            <a:endParaRPr lang="fr-FR" dirty="0"/>
          </a:p>
          <a:p>
            <a:endParaRPr lang="fr-FR" dirty="0"/>
          </a:p>
          <a:p>
            <a:endParaRPr lang="fr-FR" dirty="0"/>
          </a:p>
          <a:p>
            <a:endParaRPr lang="fr-FR" dirty="0"/>
          </a:p>
          <a:p>
            <a:endParaRPr lang="fr-FR" dirty="0"/>
          </a:p>
        </p:txBody>
      </p:sp>
      <p:sp>
        <p:nvSpPr>
          <p:cNvPr id="4" name="Rectangle 1">
            <a:extLst>
              <a:ext uri="{FF2B5EF4-FFF2-40B4-BE49-F238E27FC236}">
                <a16:creationId xmlns:a16="http://schemas.microsoft.com/office/drawing/2014/main" id="{0B6A1836-E814-4E12-A25D-44DEAE3DF426}"/>
              </a:ext>
            </a:extLst>
          </p:cNvPr>
          <p:cNvSpPr>
            <a:spLocks noGrp="1" noChangeArrowheads="1"/>
          </p:cNvSpPr>
          <p:nvPr>
            <p:ph type="ctrTitle"/>
          </p:nvPr>
        </p:nvSpPr>
        <p:spPr bwMode="auto">
          <a:xfrm>
            <a:off x="755820" y="1359456"/>
            <a:ext cx="11150488" cy="1323439"/>
          </a:xfrm>
          <a:prstGeom prst="rect">
            <a:avLst/>
          </a:prstGeom>
          <a:solidFill>
            <a:schemeClr val="accent6">
              <a:lumMod val="40000"/>
              <a:lumOff val="60000"/>
            </a:schemeClr>
          </a:solidFill>
          <a:ln>
            <a:noFill/>
          </a:ln>
          <a:effectLst/>
        </p:spPr>
        <p:txBody>
          <a:bodyPr vert="horz" wrap="none" lIns="91440" tIns="45720" rIns="91440" bIns="45720" numCol="1" anchor="ctr" anchorCtr="0" compatLnSpc="1">
            <a:prstTxWarp prst="textNoShape">
              <a:avLst/>
            </a:prstTxWarp>
            <a:spAutoFit/>
          </a:bodyPr>
          <a:lstStyle/>
          <a:p>
            <a:pPr lvl="0" eaLnBrk="0" fontAlgn="base" hangingPunct="0">
              <a:lnSpc>
                <a:spcPct val="100000"/>
              </a:lnSpc>
              <a:spcAft>
                <a:spcPct val="0"/>
              </a:spcAft>
            </a:pPr>
            <a:r>
              <a:rPr kumimoji="0" lang="fr-FR" altLang="fr-FR" sz="2000" b="0" i="0" u="none" strike="noStrike" cap="none" normalizeH="0" baseline="0" dirty="0">
                <a:ln>
                  <a:noFill/>
                </a:ln>
                <a:solidFill>
                  <a:schemeClr val="tx1"/>
                </a:solidFill>
                <a:effectLst/>
                <a:latin typeface="Arial" panose="020B0604020202020204" pitchFamily="34" charset="0"/>
              </a:rPr>
              <a:t>RÉUNION PRÉPARATOIRE</a:t>
            </a:r>
            <a:br>
              <a:rPr kumimoji="0" lang="fr-FR" altLang="fr-FR" sz="2000" b="0" i="0" u="none" strike="noStrike" cap="none" normalizeH="0" baseline="0" dirty="0">
                <a:ln>
                  <a:noFill/>
                </a:ln>
                <a:solidFill>
                  <a:schemeClr val="tx1"/>
                </a:solidFill>
                <a:effectLst/>
                <a:latin typeface="Arial" panose="020B0604020202020204" pitchFamily="34" charset="0"/>
              </a:rPr>
            </a:br>
            <a:r>
              <a:rPr kumimoji="0" lang="fr-FR" altLang="fr-FR" sz="2000" b="0" i="0" u="none" strike="noStrike" cap="none" normalizeH="0" baseline="0" dirty="0">
                <a:ln>
                  <a:noFill/>
                </a:ln>
                <a:solidFill>
                  <a:schemeClr val="tx1"/>
                </a:solidFill>
                <a:effectLst/>
                <a:latin typeface="Arial" panose="020B0604020202020204" pitchFamily="34" charset="0"/>
              </a:rPr>
              <a:t>A </a:t>
            </a:r>
            <a:r>
              <a:rPr kumimoji="0" lang="fr-FR" altLang="fr-FR" sz="2000" b="1" i="0" u="none" strike="noStrike" cap="none" normalizeH="0" baseline="0" dirty="0">
                <a:ln>
                  <a:noFill/>
                </a:ln>
                <a:solidFill>
                  <a:schemeClr val="tx1"/>
                </a:solidFill>
                <a:effectLst/>
                <a:latin typeface="Arial" panose="020B0604020202020204" pitchFamily="34" charset="0"/>
              </a:rPr>
              <a:t>L’ATELIER FRANCOPHONE MULTI-ACTEURS POUR DES  MODÈLES DE LANGAGE </a:t>
            </a:r>
            <a:br>
              <a:rPr kumimoji="0" lang="fr-FR" altLang="fr-FR" sz="2000" b="0" i="0" u="none" strike="noStrike" cap="none" normalizeH="0" baseline="0" dirty="0">
                <a:ln>
                  <a:noFill/>
                </a:ln>
                <a:solidFill>
                  <a:schemeClr val="tx1"/>
                </a:solidFill>
                <a:effectLst/>
                <a:latin typeface="Arial" panose="020B0604020202020204" pitchFamily="34" charset="0"/>
              </a:rPr>
            </a:br>
            <a:r>
              <a:rPr kumimoji="0" lang="fr-FR" altLang="fr-FR" sz="2000" b="0" i="0" u="none" strike="noStrike" cap="none" normalizeH="0" baseline="0" dirty="0">
                <a:ln>
                  <a:noFill/>
                </a:ln>
                <a:solidFill>
                  <a:schemeClr val="tx1"/>
                </a:solidFill>
                <a:effectLst/>
                <a:latin typeface="Arial" panose="020B0604020202020204" pitchFamily="34" charset="0"/>
              </a:rPr>
              <a:t>OUVERTS, INCLUSIFS ET ANCRÉS DANS LA DIVERSITÉ LINGUISTIQUE ET CULTURELLE. </a:t>
            </a:r>
            <a:br>
              <a:rPr kumimoji="0" lang="fr-FR" altLang="fr-FR" sz="2000" b="0" i="0" u="none" strike="noStrike" cap="none" normalizeH="0" baseline="0" dirty="0">
                <a:ln>
                  <a:noFill/>
                </a:ln>
                <a:solidFill>
                  <a:schemeClr val="tx1"/>
                </a:solidFill>
                <a:effectLst/>
                <a:latin typeface="Arial" panose="020B0604020202020204" pitchFamily="34" charset="0"/>
              </a:rPr>
            </a:br>
            <a:r>
              <a:rPr kumimoji="0" lang="fr-FR" altLang="fr-FR" sz="2000" b="1" i="0" u="none" strike="noStrike" cap="none" normalizeH="0" baseline="0" dirty="0">
                <a:ln>
                  <a:noFill/>
                </a:ln>
                <a:solidFill>
                  <a:schemeClr val="tx1"/>
                </a:solidFill>
                <a:effectLst/>
                <a:latin typeface="Arial" panose="020B0604020202020204" pitchFamily="34" charset="0"/>
              </a:rPr>
              <a:t>NEW YORK - 16 DÉCEMBRE 2025 DE 13H30 À 15H</a:t>
            </a:r>
            <a:endParaRPr kumimoji="0" lang="fr-FR" altLang="fr-FR" sz="2800" b="0" i="0" u="none" strike="noStrike" cap="none" normalizeH="0" baseline="0" dirty="0">
              <a:ln>
                <a:noFill/>
              </a:ln>
              <a:solidFill>
                <a:schemeClr val="tx1"/>
              </a:solidFill>
              <a:effectLst/>
              <a:latin typeface="Arial" panose="020B0604020202020204" pitchFamily="34" charset="0"/>
            </a:endParaRPr>
          </a:p>
        </p:txBody>
      </p:sp>
      <p:pic>
        <p:nvPicPr>
          <p:cNvPr id="6" name="Gráfico 7">
            <a:extLst>
              <a:ext uri="{FF2B5EF4-FFF2-40B4-BE49-F238E27FC236}">
                <a16:creationId xmlns:a16="http://schemas.microsoft.com/office/drawing/2014/main" id="{1F944C90-F309-4637-AD76-FDA4362E271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99593" y="3915356"/>
            <a:ext cx="3992814" cy="1707299"/>
          </a:xfrm>
          <a:prstGeom prst="rect">
            <a:avLst/>
          </a:prstGeom>
        </p:spPr>
      </p:pic>
      <p:pic>
        <p:nvPicPr>
          <p:cNvPr id="1029" name="Picture 5" descr="Organisation internationale de la francophonie – Centre Culturel Canadien –  Paris">
            <a:extLst>
              <a:ext uri="{FF2B5EF4-FFF2-40B4-BE49-F238E27FC236}">
                <a16:creationId xmlns:a16="http://schemas.microsoft.com/office/drawing/2014/main" id="{37D5A6C3-B2AD-48CC-95F8-4B18F595DF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4362" y="0"/>
            <a:ext cx="3343275" cy="136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3174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a:extLst>
              <a:ext uri="{FF2B5EF4-FFF2-40B4-BE49-F238E27FC236}">
                <a16:creationId xmlns:a16="http://schemas.microsoft.com/office/drawing/2014/main" id="{9EC00EB0-3488-4D39-905B-6520A0CFAD66}"/>
              </a:ext>
            </a:extLst>
          </p:cNvPr>
          <p:cNvGraphicFramePr>
            <a:graphicFrameLocks/>
          </p:cNvGraphicFramePr>
          <p:nvPr>
            <p:extLst/>
          </p:nvPr>
        </p:nvGraphicFramePr>
        <p:xfrm>
          <a:off x="489527" y="1385455"/>
          <a:ext cx="10196946" cy="3415145"/>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958B4675-99E7-43C2-8A22-7AD5C8AE2836}"/>
              </a:ext>
            </a:extLst>
          </p:cNvPr>
          <p:cNvSpPr/>
          <p:nvPr/>
        </p:nvSpPr>
        <p:spPr>
          <a:xfrm>
            <a:off x="1113127" y="4800600"/>
            <a:ext cx="8953092" cy="369332"/>
          </a:xfrm>
          <a:prstGeom prst="rect">
            <a:avLst/>
          </a:prstGeom>
        </p:spPr>
        <p:txBody>
          <a:bodyPr wrap="none">
            <a:spAutoFit/>
          </a:bodyPr>
          <a:lstStyle/>
          <a:p>
            <a:r>
              <a:rPr lang="fr" dirty="0">
                <a:solidFill>
                  <a:srgbClr val="000000"/>
                </a:solidFill>
                <a:latin typeface="Calibri" panose="020F0502020204030204" pitchFamily="34" charset="0"/>
              </a:rPr>
              <a:t>7613 	6267</a:t>
            </a:r>
            <a:r>
              <a:rPr lang="fr" dirty="0"/>
              <a:t>             </a:t>
            </a:r>
            <a:r>
              <a:rPr lang="fr" dirty="0">
                <a:solidFill>
                  <a:srgbClr val="000000"/>
                </a:solidFill>
                <a:latin typeface="Calibri" panose="020F0502020204030204" pitchFamily="34" charset="0"/>
              </a:rPr>
              <a:t>5189</a:t>
            </a:r>
            <a:r>
              <a:rPr lang="fr" dirty="0"/>
              <a:t>           </a:t>
            </a:r>
            <a:r>
              <a:rPr lang="fr" dirty="0">
                <a:solidFill>
                  <a:srgbClr val="000000"/>
                </a:solidFill>
                <a:latin typeface="Calibri" panose="020F0502020204030204" pitchFamily="34" charset="0"/>
              </a:rPr>
              <a:t>3205</a:t>
            </a:r>
            <a:r>
              <a:rPr lang="fr" dirty="0"/>
              <a:t>          </a:t>
            </a:r>
            <a:r>
              <a:rPr lang="fr" dirty="0">
                <a:solidFill>
                  <a:srgbClr val="000000"/>
                </a:solidFill>
                <a:latin typeface="Calibri" panose="020F0502020204030204" pitchFamily="34" charset="0"/>
              </a:rPr>
              <a:t>1406</a:t>
            </a:r>
            <a:r>
              <a:rPr lang="fr" dirty="0"/>
              <a:t>              </a:t>
            </a:r>
            <a:r>
              <a:rPr lang="fr" dirty="0">
                <a:solidFill>
                  <a:srgbClr val="000000"/>
                </a:solidFill>
                <a:latin typeface="Calibri" panose="020F0502020204030204" pitchFamily="34" charset="0"/>
              </a:rPr>
              <a:t>447</a:t>
            </a:r>
            <a:r>
              <a:rPr lang="fr" dirty="0"/>
              <a:t>             </a:t>
            </a:r>
            <a:r>
              <a:rPr lang="fr" dirty="0">
                <a:solidFill>
                  <a:srgbClr val="000000"/>
                </a:solidFill>
                <a:latin typeface="Calibri" panose="020F0502020204030204" pitchFamily="34" charset="0"/>
              </a:rPr>
              <a:t>125</a:t>
            </a:r>
            <a:r>
              <a:rPr lang="fr" dirty="0"/>
              <a:t>             </a:t>
            </a:r>
            <a:r>
              <a:rPr lang="fr" dirty="0">
                <a:solidFill>
                  <a:srgbClr val="000000"/>
                </a:solidFill>
                <a:latin typeface="Calibri" panose="020F0502020204030204" pitchFamily="34" charset="0"/>
              </a:rPr>
              <a:t>15</a:t>
            </a:r>
            <a:r>
              <a:rPr lang="fr" dirty="0"/>
              <a:t>                  </a:t>
            </a:r>
            <a:r>
              <a:rPr lang="fr" dirty="0">
                <a:solidFill>
                  <a:srgbClr val="000000"/>
                </a:solidFill>
                <a:latin typeface="Calibri" panose="020F0502020204030204" pitchFamily="34" charset="0"/>
              </a:rPr>
              <a:t>2</a:t>
            </a:r>
            <a:r>
              <a:rPr lang="fr" dirty="0"/>
              <a:t> </a:t>
            </a:r>
          </a:p>
        </p:txBody>
      </p:sp>
      <p:sp>
        <p:nvSpPr>
          <p:cNvPr id="5" name="ZoneTexte 4">
            <a:extLst>
              <a:ext uri="{FF2B5EF4-FFF2-40B4-BE49-F238E27FC236}">
                <a16:creationId xmlns:a16="http://schemas.microsoft.com/office/drawing/2014/main" id="{BE91FE5F-E39C-42C7-8C59-6B2E771DC39B}"/>
              </a:ext>
            </a:extLst>
          </p:cNvPr>
          <p:cNvSpPr txBox="1"/>
          <p:nvPr/>
        </p:nvSpPr>
        <p:spPr>
          <a:xfrm>
            <a:off x="1016000" y="5861961"/>
            <a:ext cx="6231771" cy="369332"/>
          </a:xfrm>
          <a:prstGeom prst="rect">
            <a:avLst/>
          </a:prstGeom>
          <a:noFill/>
        </p:spPr>
        <p:txBody>
          <a:bodyPr wrap="none" rtlCol="0">
            <a:spAutoFit/>
          </a:bodyPr>
          <a:lstStyle/>
          <a:p>
            <a:r>
              <a:rPr lang="fr" dirty="0"/>
              <a:t>Source : Ethnologue 2024, avant de regrouper les macro-langages</a:t>
            </a:r>
          </a:p>
        </p:txBody>
      </p:sp>
    </p:spTree>
    <p:extLst>
      <p:ext uri="{BB962C8B-B14F-4D97-AF65-F5344CB8AC3E}">
        <p14:creationId xmlns:p14="http://schemas.microsoft.com/office/powerpoint/2010/main" val="2165099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7F9B656-81E8-4E70-A23E-2CCAA65BFDD7}"/>
              </a:ext>
            </a:extLst>
          </p:cNvPr>
          <p:cNvSpPr txBox="1"/>
          <p:nvPr/>
        </p:nvSpPr>
        <p:spPr>
          <a:xfrm>
            <a:off x="4049906" y="583786"/>
            <a:ext cx="3962880" cy="584775"/>
          </a:xfrm>
          <a:prstGeom prst="rect">
            <a:avLst/>
          </a:prstGeom>
          <a:noFill/>
        </p:spPr>
        <p:txBody>
          <a:bodyPr wrap="none" rtlCol="0">
            <a:spAutoFit/>
          </a:bodyPr>
          <a:lstStyle/>
          <a:p>
            <a:r>
              <a:rPr lang="fr" sz="3200" b="1" dirty="0"/>
              <a:t>Le paradoxe linguistique</a:t>
            </a:r>
          </a:p>
        </p:txBody>
      </p:sp>
      <p:graphicFrame>
        <p:nvGraphicFramePr>
          <p:cNvPr id="3" name="Tableau 2">
            <a:extLst>
              <a:ext uri="{FF2B5EF4-FFF2-40B4-BE49-F238E27FC236}">
                <a16:creationId xmlns:a16="http://schemas.microsoft.com/office/drawing/2014/main" id="{286E05AB-A9D7-4283-B3DF-1DD3C5AC6BD4}"/>
              </a:ext>
            </a:extLst>
          </p:cNvPr>
          <p:cNvGraphicFramePr>
            <a:graphicFrameLocks noGrp="1"/>
          </p:cNvGraphicFramePr>
          <p:nvPr>
            <p:extLst>
              <p:ext uri="{D42A27DB-BD31-4B8C-83A1-F6EECF244321}">
                <p14:modId xmlns:p14="http://schemas.microsoft.com/office/powerpoint/2010/main" val="3467953320"/>
              </p:ext>
            </p:extLst>
          </p:nvPr>
        </p:nvGraphicFramePr>
        <p:xfrm>
          <a:off x="2270276" y="3081805"/>
          <a:ext cx="7598662" cy="2078110"/>
        </p:xfrm>
        <a:graphic>
          <a:graphicData uri="http://schemas.openxmlformats.org/drawingml/2006/table">
            <a:tbl>
              <a:tblPr firstRow="1" firstCol="1" bandRow="1">
                <a:tableStyleId>{5C22544A-7EE6-4342-B048-85BDC9FD1C3A}</a:tableStyleId>
              </a:tblPr>
              <a:tblGrid>
                <a:gridCol w="1617125">
                  <a:extLst>
                    <a:ext uri="{9D8B030D-6E8A-4147-A177-3AD203B41FA5}">
                      <a16:colId xmlns:a16="http://schemas.microsoft.com/office/drawing/2014/main" val="4221202509"/>
                    </a:ext>
                  </a:extLst>
                </a:gridCol>
                <a:gridCol w="2101806">
                  <a:extLst>
                    <a:ext uri="{9D8B030D-6E8A-4147-A177-3AD203B41FA5}">
                      <a16:colId xmlns:a16="http://schemas.microsoft.com/office/drawing/2014/main" val="3457694052"/>
                    </a:ext>
                  </a:extLst>
                </a:gridCol>
                <a:gridCol w="1777925">
                  <a:extLst>
                    <a:ext uri="{9D8B030D-6E8A-4147-A177-3AD203B41FA5}">
                      <a16:colId xmlns:a16="http://schemas.microsoft.com/office/drawing/2014/main" val="3385984038"/>
                    </a:ext>
                  </a:extLst>
                </a:gridCol>
                <a:gridCol w="2101806">
                  <a:extLst>
                    <a:ext uri="{9D8B030D-6E8A-4147-A177-3AD203B41FA5}">
                      <a16:colId xmlns:a16="http://schemas.microsoft.com/office/drawing/2014/main" val="1781126603"/>
                    </a:ext>
                  </a:extLst>
                </a:gridCol>
              </a:tblGrid>
              <a:tr h="353420">
                <a:tc>
                  <a:txBody>
                    <a:bodyPr/>
                    <a:lstStyle/>
                    <a:p>
                      <a:pPr>
                        <a:lnSpc>
                          <a:spcPct val="107000"/>
                        </a:lnSpc>
                        <a:spcAft>
                          <a:spcPts val="0"/>
                        </a:spcAft>
                      </a:pPr>
                      <a:r>
                        <a:rPr lang="fr" sz="2000" dirty="0">
                          <a:solidFill>
                            <a:schemeClr val="tx1"/>
                          </a:solidFill>
                          <a:effectLst/>
                        </a:rPr>
                        <a:t> </a:t>
                      </a:r>
                      <a:endParaRPr lang="fr-FR"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chemeClr val="bg1">
                        <a:lumMod val="85000"/>
                      </a:schemeClr>
                    </a:solidFill>
                  </a:tcPr>
                </a:tc>
                <a:tc>
                  <a:txBody>
                    <a:bodyPr/>
                    <a:lstStyle/>
                    <a:p>
                      <a:pPr algn="ctr">
                        <a:lnSpc>
                          <a:spcPct val="107000"/>
                        </a:lnSpc>
                        <a:spcAft>
                          <a:spcPts val="0"/>
                        </a:spcAft>
                      </a:pPr>
                      <a:r>
                        <a:rPr lang="fr" sz="2000" dirty="0">
                          <a:solidFill>
                            <a:schemeClr val="tx1"/>
                          </a:solidFill>
                          <a:effectLst/>
                        </a:rPr>
                        <a:t>L1&gt;1M</a:t>
                      </a:r>
                      <a:endParaRPr lang="fr-FR"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chemeClr val="accent6">
                        <a:lumMod val="20000"/>
                        <a:lumOff val="80000"/>
                      </a:schemeClr>
                    </a:solidFill>
                  </a:tcPr>
                </a:tc>
                <a:tc>
                  <a:txBody>
                    <a:bodyPr/>
                    <a:lstStyle/>
                    <a:p>
                      <a:pPr algn="ctr">
                        <a:lnSpc>
                          <a:spcPct val="107000"/>
                        </a:lnSpc>
                        <a:spcAft>
                          <a:spcPts val="0"/>
                        </a:spcAft>
                      </a:pPr>
                      <a:r>
                        <a:rPr lang="fr" sz="2000" dirty="0">
                          <a:solidFill>
                            <a:schemeClr val="tx1"/>
                          </a:solidFill>
                          <a:effectLst/>
                        </a:rPr>
                        <a:t>L1&lt;1M</a:t>
                      </a:r>
                      <a:endParaRPr lang="fr-FR"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chemeClr val="accent4">
                        <a:lumMod val="20000"/>
                        <a:lumOff val="80000"/>
                      </a:schemeClr>
                    </a:solidFill>
                  </a:tcPr>
                </a:tc>
                <a:tc>
                  <a:txBody>
                    <a:bodyPr/>
                    <a:lstStyle/>
                    <a:p>
                      <a:pPr algn="ctr">
                        <a:lnSpc>
                          <a:spcPct val="107000"/>
                        </a:lnSpc>
                        <a:spcAft>
                          <a:spcPts val="0"/>
                        </a:spcAft>
                      </a:pPr>
                      <a:r>
                        <a:rPr lang="fr" sz="2000" dirty="0">
                          <a:solidFill>
                            <a:schemeClr val="tx1"/>
                          </a:solidFill>
                          <a:effectLst/>
                        </a:rPr>
                        <a:t>TOTAL</a:t>
                      </a:r>
                      <a:endParaRPr lang="fr-FR"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chemeClr val="accent1">
                        <a:lumMod val="20000"/>
                        <a:lumOff val="80000"/>
                      </a:schemeClr>
                    </a:solidFill>
                  </a:tcPr>
                </a:tc>
                <a:extLst>
                  <a:ext uri="{0D108BD9-81ED-4DB2-BD59-A6C34878D82A}">
                    <a16:rowId xmlns:a16="http://schemas.microsoft.com/office/drawing/2014/main" val="707325746"/>
                  </a:ext>
                </a:extLst>
              </a:tr>
              <a:tr h="353420">
                <a:tc>
                  <a:txBody>
                    <a:bodyPr/>
                    <a:lstStyle/>
                    <a:p>
                      <a:pPr algn="ctr">
                        <a:lnSpc>
                          <a:spcPct val="107000"/>
                        </a:lnSpc>
                        <a:spcAft>
                          <a:spcPts val="0"/>
                        </a:spcAft>
                      </a:pPr>
                      <a:r>
                        <a:rPr lang="fr" sz="2000" dirty="0">
                          <a:solidFill>
                            <a:schemeClr val="tx1"/>
                          </a:solidFill>
                          <a:effectLst/>
                        </a:rPr>
                        <a:t>LANGUES</a:t>
                      </a:r>
                      <a:endParaRPr lang="fr-FR"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chemeClr val="bg1">
                        <a:lumMod val="85000"/>
                      </a:schemeClr>
                    </a:solidFill>
                  </a:tcPr>
                </a:tc>
                <a:tc>
                  <a:txBody>
                    <a:bodyPr/>
                    <a:lstStyle/>
                    <a:p>
                      <a:pPr algn="ctr">
                        <a:lnSpc>
                          <a:spcPct val="107000"/>
                        </a:lnSpc>
                        <a:spcAft>
                          <a:spcPts val="0"/>
                        </a:spcAft>
                      </a:pPr>
                      <a:r>
                        <a:rPr lang="fr" sz="2000" b="1" dirty="0">
                          <a:solidFill>
                            <a:schemeClr val="tx1"/>
                          </a:solidFill>
                          <a:effectLst/>
                        </a:rPr>
                        <a:t>336</a:t>
                      </a:r>
                      <a:endParaRPr lang="fr-FR"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chemeClr val="accent6">
                        <a:lumMod val="20000"/>
                        <a:lumOff val="80000"/>
                      </a:schemeClr>
                    </a:solidFill>
                  </a:tcPr>
                </a:tc>
                <a:tc>
                  <a:txBody>
                    <a:bodyPr/>
                    <a:lstStyle/>
                    <a:p>
                      <a:pPr algn="ctr">
                        <a:lnSpc>
                          <a:spcPct val="107000"/>
                        </a:lnSpc>
                        <a:spcAft>
                          <a:spcPts val="0"/>
                        </a:spcAft>
                      </a:pPr>
                      <a:r>
                        <a:rPr lang="fr" sz="2000" b="1" dirty="0">
                          <a:effectLst/>
                        </a:rPr>
                        <a:t>6 890</a:t>
                      </a:r>
                      <a:endParaRPr lang="fr-FR"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chemeClr val="accent4">
                        <a:lumMod val="20000"/>
                        <a:lumOff val="80000"/>
                      </a:schemeClr>
                    </a:solidFill>
                  </a:tcPr>
                </a:tc>
                <a:tc>
                  <a:txBody>
                    <a:bodyPr/>
                    <a:lstStyle/>
                    <a:p>
                      <a:pPr algn="ctr">
                        <a:lnSpc>
                          <a:spcPct val="107000"/>
                        </a:lnSpc>
                        <a:spcAft>
                          <a:spcPts val="0"/>
                        </a:spcAft>
                      </a:pPr>
                      <a:r>
                        <a:rPr lang="fr" sz="2000" b="1" dirty="0">
                          <a:solidFill>
                            <a:schemeClr val="tx1"/>
                          </a:solidFill>
                          <a:effectLst/>
                        </a:rPr>
                        <a:t>7 226</a:t>
                      </a:r>
                      <a:endParaRPr lang="fr-FR"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chemeClr val="accent1">
                        <a:lumMod val="20000"/>
                        <a:lumOff val="80000"/>
                      </a:schemeClr>
                    </a:solidFill>
                  </a:tcPr>
                </a:tc>
                <a:extLst>
                  <a:ext uri="{0D108BD9-81ED-4DB2-BD59-A6C34878D82A}">
                    <a16:rowId xmlns:a16="http://schemas.microsoft.com/office/drawing/2014/main" val="405289169"/>
                  </a:ext>
                </a:extLst>
              </a:tr>
              <a:tr h="353420">
                <a:tc>
                  <a:txBody>
                    <a:bodyPr/>
                    <a:lstStyle/>
                    <a:p>
                      <a:pPr algn="ctr">
                        <a:lnSpc>
                          <a:spcPct val="107000"/>
                        </a:lnSpc>
                        <a:spcAft>
                          <a:spcPts val="0"/>
                        </a:spcAft>
                      </a:pPr>
                      <a:r>
                        <a:rPr lang="fr" sz="2000" dirty="0">
                          <a:solidFill>
                            <a:schemeClr val="tx1"/>
                          </a:solidFill>
                          <a:effectLst/>
                        </a:rPr>
                        <a:t>%</a:t>
                      </a:r>
                      <a:endParaRPr lang="fr-FR"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chemeClr val="bg1">
                        <a:lumMod val="85000"/>
                      </a:schemeClr>
                    </a:solidFill>
                  </a:tcPr>
                </a:tc>
                <a:tc>
                  <a:txBody>
                    <a:bodyPr/>
                    <a:lstStyle/>
                    <a:p>
                      <a:pPr algn="ctr">
                        <a:lnSpc>
                          <a:spcPct val="107000"/>
                        </a:lnSpc>
                        <a:spcAft>
                          <a:spcPts val="0"/>
                        </a:spcAft>
                      </a:pPr>
                      <a:r>
                        <a:rPr lang="fr" sz="2000" b="1" dirty="0">
                          <a:solidFill>
                            <a:srgbClr val="C00000"/>
                          </a:solidFill>
                          <a:effectLst>
                            <a:outerShdw blurRad="38100" dist="38100" dir="2700000" algn="tl">
                              <a:srgbClr val="000000">
                                <a:alpha val="43137"/>
                              </a:srgbClr>
                            </a:outerShdw>
                          </a:effectLst>
                        </a:rPr>
                        <a:t>4,6%</a:t>
                      </a:r>
                      <a:endParaRPr lang="fr-FR" sz="2400" b="1" dirty="0">
                        <a:solidFill>
                          <a:srgbClr val="C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chemeClr val="accent6">
                        <a:lumMod val="20000"/>
                        <a:lumOff val="80000"/>
                      </a:schemeClr>
                    </a:solidFill>
                  </a:tcPr>
                </a:tc>
                <a:tc>
                  <a:txBody>
                    <a:bodyPr/>
                    <a:lstStyle/>
                    <a:p>
                      <a:pPr algn="ctr">
                        <a:lnSpc>
                          <a:spcPct val="107000"/>
                        </a:lnSpc>
                        <a:spcAft>
                          <a:spcPts val="0"/>
                        </a:spcAft>
                      </a:pPr>
                      <a:r>
                        <a:rPr lang="fr" sz="2000" b="1" dirty="0">
                          <a:effectLst/>
                        </a:rPr>
                        <a:t>95,4%</a:t>
                      </a:r>
                      <a:endParaRPr lang="fr-FR"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chemeClr val="accent4">
                        <a:lumMod val="20000"/>
                        <a:lumOff val="80000"/>
                      </a:schemeClr>
                    </a:solidFill>
                  </a:tcPr>
                </a:tc>
                <a:tc>
                  <a:txBody>
                    <a:bodyPr/>
                    <a:lstStyle/>
                    <a:p>
                      <a:pPr algn="ctr">
                        <a:lnSpc>
                          <a:spcPct val="107000"/>
                        </a:lnSpc>
                        <a:spcAft>
                          <a:spcPts val="0"/>
                        </a:spcAft>
                      </a:pPr>
                      <a:r>
                        <a:rPr lang="fr" sz="2000" b="1" dirty="0">
                          <a:solidFill>
                            <a:schemeClr val="tx1"/>
                          </a:solidFill>
                          <a:effectLst/>
                        </a:rPr>
                        <a:t>100%</a:t>
                      </a:r>
                      <a:endParaRPr lang="fr-FR"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chemeClr val="accent1">
                        <a:lumMod val="20000"/>
                        <a:lumOff val="80000"/>
                      </a:schemeClr>
                    </a:solidFill>
                  </a:tcPr>
                </a:tc>
                <a:extLst>
                  <a:ext uri="{0D108BD9-81ED-4DB2-BD59-A6C34878D82A}">
                    <a16:rowId xmlns:a16="http://schemas.microsoft.com/office/drawing/2014/main" val="3855120484"/>
                  </a:ext>
                </a:extLst>
              </a:tr>
              <a:tr h="664430">
                <a:tc>
                  <a:txBody>
                    <a:bodyPr/>
                    <a:lstStyle/>
                    <a:p>
                      <a:pPr algn="ctr">
                        <a:lnSpc>
                          <a:spcPct val="107000"/>
                        </a:lnSpc>
                        <a:spcAft>
                          <a:spcPts val="0"/>
                        </a:spcAft>
                      </a:pPr>
                      <a:r>
                        <a:rPr lang="fr-FR" sz="2000" dirty="0">
                          <a:solidFill>
                            <a:schemeClr val="tx1"/>
                          </a:solidFill>
                          <a:effectLst/>
                        </a:rPr>
                        <a:t>LOCUTEURS</a:t>
                      </a:r>
                      <a:r>
                        <a:rPr lang="fr" sz="2000" dirty="0">
                          <a:solidFill>
                            <a:schemeClr val="tx1"/>
                          </a:solidFill>
                          <a:effectLst/>
                        </a:rPr>
                        <a:t> L1</a:t>
                      </a:r>
                      <a:endParaRPr lang="fr-FR"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chemeClr val="bg1">
                        <a:lumMod val="85000"/>
                      </a:schemeClr>
                    </a:solidFill>
                  </a:tcPr>
                </a:tc>
                <a:tc>
                  <a:txBody>
                    <a:bodyPr/>
                    <a:lstStyle/>
                    <a:p>
                      <a:pPr algn="ctr">
                        <a:lnSpc>
                          <a:spcPct val="107000"/>
                        </a:lnSpc>
                        <a:spcAft>
                          <a:spcPts val="0"/>
                        </a:spcAft>
                      </a:pPr>
                      <a:r>
                        <a:rPr lang="fr" sz="2000" b="1" dirty="0">
                          <a:solidFill>
                            <a:schemeClr val="tx1"/>
                          </a:solidFill>
                          <a:effectLst/>
                        </a:rPr>
                        <a:t>7 062 906 326</a:t>
                      </a:r>
                      <a:endParaRPr lang="fr-FR"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chemeClr val="accent6">
                        <a:lumMod val="20000"/>
                        <a:lumOff val="80000"/>
                      </a:schemeClr>
                    </a:solidFill>
                  </a:tcPr>
                </a:tc>
                <a:tc>
                  <a:txBody>
                    <a:bodyPr/>
                    <a:lstStyle/>
                    <a:p>
                      <a:pPr algn="ctr">
                        <a:lnSpc>
                          <a:spcPct val="107000"/>
                        </a:lnSpc>
                        <a:spcAft>
                          <a:spcPts val="0"/>
                        </a:spcAft>
                      </a:pPr>
                      <a:r>
                        <a:rPr lang="fr" sz="2000" b="1" dirty="0">
                          <a:effectLst/>
                        </a:rPr>
                        <a:t>370 592 893</a:t>
                      </a:r>
                      <a:endParaRPr lang="fr-FR"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chemeClr val="accent4">
                        <a:lumMod val="20000"/>
                        <a:lumOff val="80000"/>
                      </a:schemeClr>
                    </a:solidFill>
                  </a:tcPr>
                </a:tc>
                <a:tc>
                  <a:txBody>
                    <a:bodyPr/>
                    <a:lstStyle/>
                    <a:p>
                      <a:pPr algn="ctr">
                        <a:lnSpc>
                          <a:spcPct val="107000"/>
                        </a:lnSpc>
                        <a:spcAft>
                          <a:spcPts val="0"/>
                        </a:spcAft>
                      </a:pPr>
                      <a:r>
                        <a:rPr lang="fr" sz="2000" b="1" dirty="0">
                          <a:solidFill>
                            <a:schemeClr val="tx1"/>
                          </a:solidFill>
                          <a:effectLst/>
                        </a:rPr>
                        <a:t>7 433 499 219</a:t>
                      </a:r>
                      <a:endParaRPr lang="fr-FR"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chemeClr val="accent1">
                        <a:lumMod val="20000"/>
                        <a:lumOff val="80000"/>
                      </a:schemeClr>
                    </a:solidFill>
                  </a:tcPr>
                </a:tc>
                <a:extLst>
                  <a:ext uri="{0D108BD9-81ED-4DB2-BD59-A6C34878D82A}">
                    <a16:rowId xmlns:a16="http://schemas.microsoft.com/office/drawing/2014/main" val="3831930740"/>
                  </a:ext>
                </a:extLst>
              </a:tr>
              <a:tr h="353420">
                <a:tc>
                  <a:txBody>
                    <a:bodyPr/>
                    <a:lstStyle/>
                    <a:p>
                      <a:pPr algn="ctr">
                        <a:lnSpc>
                          <a:spcPct val="107000"/>
                        </a:lnSpc>
                        <a:spcAft>
                          <a:spcPts val="0"/>
                        </a:spcAft>
                      </a:pPr>
                      <a:r>
                        <a:rPr lang="fr" sz="2000" dirty="0">
                          <a:solidFill>
                            <a:schemeClr val="tx1"/>
                          </a:solidFill>
                          <a:effectLst/>
                        </a:rPr>
                        <a:t>%</a:t>
                      </a:r>
                      <a:endParaRPr lang="fr-FR"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chemeClr val="bg1">
                        <a:lumMod val="85000"/>
                      </a:schemeClr>
                    </a:solidFill>
                  </a:tcPr>
                </a:tc>
                <a:tc>
                  <a:txBody>
                    <a:bodyPr/>
                    <a:lstStyle/>
                    <a:p>
                      <a:pPr algn="ctr">
                        <a:lnSpc>
                          <a:spcPct val="107000"/>
                        </a:lnSpc>
                        <a:spcAft>
                          <a:spcPts val="0"/>
                        </a:spcAft>
                      </a:pPr>
                      <a:r>
                        <a:rPr lang="fr" sz="2000" b="1" dirty="0">
                          <a:solidFill>
                            <a:srgbClr val="C00000"/>
                          </a:solidFill>
                          <a:effectLst>
                            <a:outerShdw blurRad="38100" dist="38100" dir="2700000" algn="tl">
                              <a:srgbClr val="000000">
                                <a:alpha val="43137"/>
                              </a:srgbClr>
                            </a:outerShdw>
                          </a:effectLst>
                        </a:rPr>
                        <a:t>95,0%</a:t>
                      </a:r>
                      <a:endParaRPr lang="fr-FR" sz="2400" b="1" dirty="0">
                        <a:solidFill>
                          <a:srgbClr val="C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chemeClr val="accent6">
                        <a:lumMod val="20000"/>
                        <a:lumOff val="80000"/>
                      </a:schemeClr>
                    </a:solidFill>
                  </a:tcPr>
                </a:tc>
                <a:tc>
                  <a:txBody>
                    <a:bodyPr/>
                    <a:lstStyle/>
                    <a:p>
                      <a:pPr algn="ctr">
                        <a:lnSpc>
                          <a:spcPct val="107000"/>
                        </a:lnSpc>
                        <a:spcAft>
                          <a:spcPts val="0"/>
                        </a:spcAft>
                      </a:pPr>
                      <a:r>
                        <a:rPr lang="fr" sz="2000" b="1" dirty="0">
                          <a:effectLst/>
                        </a:rPr>
                        <a:t>5,0%</a:t>
                      </a:r>
                      <a:endParaRPr lang="fr-FR"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chemeClr val="accent4">
                        <a:lumMod val="20000"/>
                        <a:lumOff val="80000"/>
                      </a:schemeClr>
                    </a:solidFill>
                  </a:tcPr>
                </a:tc>
                <a:tc>
                  <a:txBody>
                    <a:bodyPr/>
                    <a:lstStyle/>
                    <a:p>
                      <a:pPr algn="ctr">
                        <a:lnSpc>
                          <a:spcPct val="107000"/>
                        </a:lnSpc>
                        <a:spcAft>
                          <a:spcPts val="0"/>
                        </a:spcAft>
                      </a:pPr>
                      <a:r>
                        <a:rPr lang="fr" sz="2000" b="1" dirty="0">
                          <a:solidFill>
                            <a:schemeClr val="tx1"/>
                          </a:solidFill>
                          <a:effectLst/>
                        </a:rPr>
                        <a:t>100%</a:t>
                      </a:r>
                      <a:endParaRPr lang="fr-FR"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chemeClr val="accent1">
                        <a:lumMod val="20000"/>
                        <a:lumOff val="80000"/>
                      </a:schemeClr>
                    </a:solidFill>
                  </a:tcPr>
                </a:tc>
                <a:extLst>
                  <a:ext uri="{0D108BD9-81ED-4DB2-BD59-A6C34878D82A}">
                    <a16:rowId xmlns:a16="http://schemas.microsoft.com/office/drawing/2014/main" val="3479357588"/>
                  </a:ext>
                </a:extLst>
              </a:tr>
            </a:tbl>
          </a:graphicData>
        </a:graphic>
      </p:graphicFrame>
      <p:sp>
        <p:nvSpPr>
          <p:cNvPr id="4" name="ZoneTexte 3">
            <a:extLst>
              <a:ext uri="{FF2B5EF4-FFF2-40B4-BE49-F238E27FC236}">
                <a16:creationId xmlns:a16="http://schemas.microsoft.com/office/drawing/2014/main" id="{96A4CD4E-94B8-43E3-84CB-356A1E35F18B}"/>
              </a:ext>
            </a:extLst>
          </p:cNvPr>
          <p:cNvSpPr txBox="1"/>
          <p:nvPr/>
        </p:nvSpPr>
        <p:spPr>
          <a:xfrm>
            <a:off x="2270276" y="5667891"/>
            <a:ext cx="6231771" cy="369332"/>
          </a:xfrm>
          <a:prstGeom prst="rect">
            <a:avLst/>
          </a:prstGeom>
          <a:noFill/>
        </p:spPr>
        <p:txBody>
          <a:bodyPr wrap="none" rtlCol="0">
            <a:spAutoFit/>
          </a:bodyPr>
          <a:lstStyle/>
          <a:p>
            <a:r>
              <a:rPr lang="fr" dirty="0"/>
              <a:t>Source : Ethnologue 2024, avant de regrouper les macro-langages</a:t>
            </a:r>
          </a:p>
        </p:txBody>
      </p:sp>
      <p:pic>
        <p:nvPicPr>
          <p:cNvPr id="7170" name="Picture 2" descr="Difference Between a Balanced and Unbalanced Rating Scales – Data Force">
            <a:extLst>
              <a:ext uri="{FF2B5EF4-FFF2-40B4-BE49-F238E27FC236}">
                <a16:creationId xmlns:a16="http://schemas.microsoft.com/office/drawing/2014/main" id="{4BBEF49D-794D-471A-BC03-A278F123B7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4207" y="1005443"/>
            <a:ext cx="2590800" cy="1762125"/>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47E82F80-45B0-4A7F-B5F1-10B37AAD057A}"/>
              </a:ext>
            </a:extLst>
          </p:cNvPr>
          <p:cNvSpPr txBox="1"/>
          <p:nvPr/>
        </p:nvSpPr>
        <p:spPr>
          <a:xfrm>
            <a:off x="5179894" y="1886505"/>
            <a:ext cx="851452" cy="276999"/>
          </a:xfrm>
          <a:prstGeom prst="rect">
            <a:avLst/>
          </a:prstGeom>
          <a:noFill/>
        </p:spPr>
        <p:txBody>
          <a:bodyPr wrap="none" rtlCol="0">
            <a:spAutoFit/>
          </a:bodyPr>
          <a:lstStyle/>
          <a:p>
            <a:r>
              <a:rPr lang="fr" sz="1200" b="1" dirty="0"/>
              <a:t>Langues</a:t>
            </a:r>
          </a:p>
        </p:txBody>
      </p:sp>
      <p:sp>
        <p:nvSpPr>
          <p:cNvPr id="6" name="ZoneTexte 5">
            <a:extLst>
              <a:ext uri="{FF2B5EF4-FFF2-40B4-BE49-F238E27FC236}">
                <a16:creationId xmlns:a16="http://schemas.microsoft.com/office/drawing/2014/main" id="{3123BD5C-031C-4170-AF2E-CB4F654FCA3F}"/>
              </a:ext>
            </a:extLst>
          </p:cNvPr>
          <p:cNvSpPr txBox="1"/>
          <p:nvPr/>
        </p:nvSpPr>
        <p:spPr>
          <a:xfrm>
            <a:off x="6160655" y="1916454"/>
            <a:ext cx="806118" cy="276999"/>
          </a:xfrm>
          <a:prstGeom prst="rect">
            <a:avLst/>
          </a:prstGeom>
          <a:noFill/>
        </p:spPr>
        <p:txBody>
          <a:bodyPr wrap="none" rtlCol="0">
            <a:spAutoFit/>
          </a:bodyPr>
          <a:lstStyle/>
          <a:p>
            <a:r>
              <a:rPr lang="fr" sz="1200" b="1" dirty="0"/>
              <a:t>Locuteurs</a:t>
            </a:r>
          </a:p>
        </p:txBody>
      </p:sp>
    </p:spTree>
    <p:extLst>
      <p:ext uri="{BB962C8B-B14F-4D97-AF65-F5344CB8AC3E}">
        <p14:creationId xmlns:p14="http://schemas.microsoft.com/office/powerpoint/2010/main" val="11007042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a:extLst>
              <a:ext uri="{FF2B5EF4-FFF2-40B4-BE49-F238E27FC236}">
                <a16:creationId xmlns:a16="http://schemas.microsoft.com/office/drawing/2014/main" id="{9EC00EB0-3488-4D39-905B-6520A0CFAD66}"/>
              </a:ext>
            </a:extLst>
          </p:cNvPr>
          <p:cNvGraphicFramePr>
            <a:graphicFrameLocks/>
          </p:cNvGraphicFramePr>
          <p:nvPr>
            <p:extLst>
              <p:ext uri="{D42A27DB-BD31-4B8C-83A1-F6EECF244321}">
                <p14:modId xmlns:p14="http://schemas.microsoft.com/office/powerpoint/2010/main" val="769623681"/>
              </p:ext>
            </p:extLst>
          </p:nvPr>
        </p:nvGraphicFramePr>
        <p:xfrm>
          <a:off x="502738" y="1385455"/>
          <a:ext cx="10196946" cy="3415145"/>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958B4675-99E7-43C2-8A22-7AD5C8AE2836}"/>
              </a:ext>
            </a:extLst>
          </p:cNvPr>
          <p:cNvSpPr/>
          <p:nvPr/>
        </p:nvSpPr>
        <p:spPr>
          <a:xfrm>
            <a:off x="1113127" y="4800600"/>
            <a:ext cx="8953092" cy="369332"/>
          </a:xfrm>
          <a:prstGeom prst="rect">
            <a:avLst/>
          </a:prstGeom>
        </p:spPr>
        <p:txBody>
          <a:bodyPr wrap="none">
            <a:spAutoFit/>
          </a:bodyPr>
          <a:lstStyle/>
          <a:p>
            <a:r>
              <a:rPr lang="fr" dirty="0">
                <a:solidFill>
                  <a:srgbClr val="000000"/>
                </a:solidFill>
                <a:latin typeface="Calibri" panose="020F0502020204030204" pitchFamily="34" charset="0"/>
              </a:rPr>
              <a:t>7613 	6267</a:t>
            </a:r>
            <a:r>
              <a:rPr lang="fr" dirty="0"/>
              <a:t>             </a:t>
            </a:r>
            <a:r>
              <a:rPr lang="fr" dirty="0">
                <a:solidFill>
                  <a:srgbClr val="000000"/>
                </a:solidFill>
                <a:latin typeface="Calibri" panose="020F0502020204030204" pitchFamily="34" charset="0"/>
              </a:rPr>
              <a:t>5189</a:t>
            </a:r>
            <a:r>
              <a:rPr lang="fr" dirty="0"/>
              <a:t>           </a:t>
            </a:r>
            <a:r>
              <a:rPr lang="fr" dirty="0">
                <a:solidFill>
                  <a:srgbClr val="000000"/>
                </a:solidFill>
                <a:latin typeface="Calibri" panose="020F0502020204030204" pitchFamily="34" charset="0"/>
              </a:rPr>
              <a:t>3205</a:t>
            </a:r>
            <a:r>
              <a:rPr lang="fr" dirty="0"/>
              <a:t>          </a:t>
            </a:r>
            <a:r>
              <a:rPr lang="fr" dirty="0">
                <a:solidFill>
                  <a:srgbClr val="000000"/>
                </a:solidFill>
                <a:latin typeface="Calibri" panose="020F0502020204030204" pitchFamily="34" charset="0"/>
              </a:rPr>
              <a:t>1406</a:t>
            </a:r>
            <a:r>
              <a:rPr lang="fr" dirty="0"/>
              <a:t>              </a:t>
            </a:r>
            <a:r>
              <a:rPr lang="fr" dirty="0">
                <a:solidFill>
                  <a:srgbClr val="000000"/>
                </a:solidFill>
                <a:latin typeface="Calibri" panose="020F0502020204030204" pitchFamily="34" charset="0"/>
              </a:rPr>
              <a:t>447</a:t>
            </a:r>
            <a:r>
              <a:rPr lang="fr" dirty="0"/>
              <a:t>             </a:t>
            </a:r>
            <a:r>
              <a:rPr lang="fr" dirty="0">
                <a:solidFill>
                  <a:srgbClr val="000000"/>
                </a:solidFill>
                <a:latin typeface="Calibri" panose="020F0502020204030204" pitchFamily="34" charset="0"/>
              </a:rPr>
              <a:t>125</a:t>
            </a:r>
            <a:r>
              <a:rPr lang="fr" dirty="0"/>
              <a:t>             </a:t>
            </a:r>
            <a:r>
              <a:rPr lang="fr" dirty="0">
                <a:solidFill>
                  <a:srgbClr val="000000"/>
                </a:solidFill>
                <a:latin typeface="Calibri" panose="020F0502020204030204" pitchFamily="34" charset="0"/>
              </a:rPr>
              <a:t>15</a:t>
            </a:r>
            <a:r>
              <a:rPr lang="fr" dirty="0"/>
              <a:t>                  </a:t>
            </a:r>
            <a:r>
              <a:rPr lang="fr" dirty="0">
                <a:solidFill>
                  <a:srgbClr val="000000"/>
                </a:solidFill>
                <a:latin typeface="Calibri" panose="020F0502020204030204" pitchFamily="34" charset="0"/>
              </a:rPr>
              <a:t>2</a:t>
            </a:r>
            <a:r>
              <a:rPr lang="fr" dirty="0"/>
              <a:t> </a:t>
            </a:r>
          </a:p>
        </p:txBody>
      </p:sp>
      <p:sp>
        <p:nvSpPr>
          <p:cNvPr id="4" name="ZoneTexte 3">
            <a:extLst>
              <a:ext uri="{FF2B5EF4-FFF2-40B4-BE49-F238E27FC236}">
                <a16:creationId xmlns:a16="http://schemas.microsoft.com/office/drawing/2014/main" id="{27DC2AFF-D381-4E71-BD4A-CA8EC5B8A689}"/>
              </a:ext>
            </a:extLst>
          </p:cNvPr>
          <p:cNvSpPr txBox="1"/>
          <p:nvPr/>
        </p:nvSpPr>
        <p:spPr>
          <a:xfrm>
            <a:off x="6096000" y="4097438"/>
            <a:ext cx="4603684" cy="369332"/>
          </a:xfrm>
          <a:prstGeom prst="rect">
            <a:avLst/>
          </a:prstGeom>
          <a:solidFill>
            <a:schemeClr val="accent4">
              <a:lumMod val="20000"/>
              <a:lumOff val="80000"/>
            </a:schemeClr>
          </a:solidFill>
        </p:spPr>
        <p:txBody>
          <a:bodyPr wrap="square" rtlCol="0">
            <a:spAutoFit/>
          </a:bodyPr>
          <a:lstStyle/>
          <a:p>
            <a:r>
              <a:rPr lang="fr-FR" dirty="0"/>
              <a:t>                                                                                                                              </a:t>
            </a:r>
          </a:p>
        </p:txBody>
      </p:sp>
      <p:sp>
        <p:nvSpPr>
          <p:cNvPr id="7" name="ZoneTexte 6">
            <a:extLst>
              <a:ext uri="{FF2B5EF4-FFF2-40B4-BE49-F238E27FC236}">
                <a16:creationId xmlns:a16="http://schemas.microsoft.com/office/drawing/2014/main" id="{8AC4A3E1-DB7E-4ADE-A798-61FA3BA295D4}"/>
              </a:ext>
            </a:extLst>
          </p:cNvPr>
          <p:cNvSpPr txBox="1"/>
          <p:nvPr/>
        </p:nvSpPr>
        <p:spPr>
          <a:xfrm>
            <a:off x="659757" y="5602147"/>
            <a:ext cx="9818585" cy="923330"/>
          </a:xfrm>
          <a:prstGeom prst="rect">
            <a:avLst/>
          </a:prstGeom>
          <a:solidFill>
            <a:schemeClr val="accent6">
              <a:lumMod val="20000"/>
              <a:lumOff val="80000"/>
            </a:schemeClr>
          </a:solidFill>
        </p:spPr>
        <p:txBody>
          <a:bodyPr wrap="none" rtlCol="0">
            <a:spAutoFit/>
          </a:bodyPr>
          <a:lstStyle/>
          <a:p>
            <a:r>
              <a:rPr lang="fr-FR" b="1" dirty="0"/>
              <a:t>Hypothèse simplificatrice : les langues de plus d’un million de locuteurs ont une existence numérique</a:t>
            </a:r>
          </a:p>
          <a:p>
            <a:endParaRPr lang="fr-FR" b="1" dirty="0"/>
          </a:p>
          <a:p>
            <a:r>
              <a:rPr lang="fr-FR" b="1" dirty="0"/>
              <a:t>Il y a bien sûr des exceptions des 2 côtés mais c’est une vérité statistique approximative </a:t>
            </a:r>
          </a:p>
        </p:txBody>
      </p:sp>
      <p:cxnSp>
        <p:nvCxnSpPr>
          <p:cNvPr id="9" name="Connecteur droit avec flèche 8">
            <a:extLst>
              <a:ext uri="{FF2B5EF4-FFF2-40B4-BE49-F238E27FC236}">
                <a16:creationId xmlns:a16="http://schemas.microsoft.com/office/drawing/2014/main" id="{A4AC4199-5EED-4750-AC87-27E7AD29D9D5}"/>
              </a:ext>
            </a:extLst>
          </p:cNvPr>
          <p:cNvCxnSpPr/>
          <p:nvPr/>
        </p:nvCxnSpPr>
        <p:spPr>
          <a:xfrm>
            <a:off x="5833641" y="1990846"/>
            <a:ext cx="2338086" cy="1990845"/>
          </a:xfrm>
          <a:prstGeom prst="straightConnector1">
            <a:avLst/>
          </a:prstGeom>
          <a:ln w="44450">
            <a:solidFill>
              <a:schemeClr val="accent4">
                <a:lumMod val="20000"/>
                <a:lumOff val="80000"/>
              </a:schemeClr>
            </a:solidFill>
            <a:headEnd w="lg" len="lg"/>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0095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D55774-69EA-4107-A821-CBDAD1E9EF84}"/>
              </a:ext>
            </a:extLst>
          </p:cNvPr>
          <p:cNvSpPr>
            <a:spLocks noGrp="1"/>
          </p:cNvSpPr>
          <p:nvPr>
            <p:ph type="title"/>
          </p:nvPr>
        </p:nvSpPr>
        <p:spPr/>
        <p:txBody>
          <a:bodyPr>
            <a:normAutofit/>
          </a:bodyPr>
          <a:lstStyle/>
          <a:p>
            <a:pPr algn="ctr"/>
            <a:r>
              <a:rPr lang="fr-FR" sz="2800" b="1" dirty="0"/>
              <a:t>1) CONTRIBUTION RAPPORT 2026 LE FRANÇAIS DANS LE MONDE</a:t>
            </a:r>
            <a:br>
              <a:rPr lang="fr-FR" sz="2800" b="1" dirty="0"/>
            </a:br>
            <a:r>
              <a:rPr lang="fr-FR" sz="2800" b="1" dirty="0">
                <a:effectLst>
                  <a:outerShdw blurRad="38100" dist="38100" dir="2700000" algn="tl">
                    <a:srgbClr val="000000">
                      <a:alpha val="43137"/>
                    </a:srgbClr>
                  </a:outerShdw>
                </a:effectLst>
              </a:rPr>
              <a:t>LE FRANÇAIS DANS L’INTERNET</a:t>
            </a:r>
          </a:p>
        </p:txBody>
      </p:sp>
      <p:pic>
        <p:nvPicPr>
          <p:cNvPr id="4" name="Espace réservé du contenu 3">
            <a:extLst>
              <a:ext uri="{FF2B5EF4-FFF2-40B4-BE49-F238E27FC236}">
                <a16:creationId xmlns:a16="http://schemas.microsoft.com/office/drawing/2014/main" id="{7A6DA732-3025-463C-A084-70C57FA09EA5}"/>
              </a:ext>
            </a:extLst>
          </p:cNvPr>
          <p:cNvPicPr>
            <a:picLocks noGrp="1"/>
          </p:cNvPicPr>
          <p:nvPr>
            <p:ph idx="1"/>
          </p:nvPr>
        </p:nvPicPr>
        <p:blipFill>
          <a:blip r:embed="rId2"/>
          <a:stretch>
            <a:fillRect/>
          </a:stretch>
        </p:blipFill>
        <p:spPr>
          <a:xfrm>
            <a:off x="630620" y="3174124"/>
            <a:ext cx="11140966" cy="4209393"/>
          </a:xfrm>
          <a:prstGeom prst="rect">
            <a:avLst/>
          </a:prstGeom>
        </p:spPr>
      </p:pic>
      <p:sp>
        <p:nvSpPr>
          <p:cNvPr id="5" name="ZoneTexte 4">
            <a:extLst>
              <a:ext uri="{FF2B5EF4-FFF2-40B4-BE49-F238E27FC236}">
                <a16:creationId xmlns:a16="http://schemas.microsoft.com/office/drawing/2014/main" id="{E29F8EA4-648F-4D74-8080-BF5FF5D6C459}"/>
              </a:ext>
            </a:extLst>
          </p:cNvPr>
          <p:cNvSpPr txBox="1"/>
          <p:nvPr/>
        </p:nvSpPr>
        <p:spPr>
          <a:xfrm>
            <a:off x="838200" y="2154621"/>
            <a:ext cx="10902600" cy="369332"/>
          </a:xfrm>
          <a:prstGeom prst="rect">
            <a:avLst/>
          </a:prstGeom>
          <a:noFill/>
        </p:spPr>
        <p:txBody>
          <a:bodyPr wrap="none" rtlCol="0">
            <a:spAutoFit/>
          </a:bodyPr>
          <a:lstStyle/>
          <a:p>
            <a:r>
              <a:rPr lang="fr-FR" dirty="0">
                <a:highlight>
                  <a:srgbClr val="FFFF00"/>
                </a:highlight>
              </a:rPr>
              <a:t>LE CONTEXTE : PLAFONNEMENT DU NOMBRE DE SITES WEB ACTIF AUTOUR DE 200 MILLIONS (SOURCE NETCRAFT)</a:t>
            </a:r>
          </a:p>
        </p:txBody>
      </p:sp>
    </p:spTree>
    <p:extLst>
      <p:ext uri="{BB962C8B-B14F-4D97-AF65-F5344CB8AC3E}">
        <p14:creationId xmlns:p14="http://schemas.microsoft.com/office/powerpoint/2010/main" val="16262784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apezoid 1"/>
          <p:cNvSpPr/>
          <p:nvPr/>
        </p:nvSpPr>
        <p:spPr>
          <a:xfrm>
            <a:off x="5161766" y="855287"/>
            <a:ext cx="2194560" cy="731520"/>
          </a:xfrm>
          <a:prstGeom prst="trapezoid">
            <a:avLst/>
          </a:prstGeom>
          <a:solidFill>
            <a:srgbClr val="E6C8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b="1" dirty="0">
                <a:solidFill>
                  <a:srgbClr val="FFFF00"/>
                </a:solidFill>
              </a:rPr>
              <a:t>LLM</a:t>
            </a:r>
            <a:endParaRPr b="1" dirty="0">
              <a:solidFill>
                <a:srgbClr val="FFFF00"/>
              </a:solidFill>
            </a:endParaRPr>
          </a:p>
        </p:txBody>
      </p:sp>
      <p:sp>
        <p:nvSpPr>
          <p:cNvPr id="3" name="Trapezoid 2"/>
          <p:cNvSpPr/>
          <p:nvPr/>
        </p:nvSpPr>
        <p:spPr>
          <a:xfrm>
            <a:off x="4837433" y="1678247"/>
            <a:ext cx="2852928" cy="731520"/>
          </a:xfrm>
          <a:prstGeom prst="trapezoid">
            <a:avLst/>
          </a:prstGeom>
          <a:solidFill>
            <a:srgbClr val="D7BEFA"/>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dirty="0">
                <a:solidFill>
                  <a:srgbClr val="00B050"/>
                </a:solidFill>
              </a:rPr>
              <a:t>CORPUS</a:t>
            </a:r>
            <a:endParaRPr sz="2400" b="1" dirty="0">
              <a:solidFill>
                <a:srgbClr val="00B050"/>
              </a:solidFill>
            </a:endParaRPr>
          </a:p>
        </p:txBody>
      </p:sp>
      <p:sp>
        <p:nvSpPr>
          <p:cNvPr id="4" name="Trapezoid 3"/>
          <p:cNvSpPr/>
          <p:nvPr/>
        </p:nvSpPr>
        <p:spPr>
          <a:xfrm>
            <a:off x="4541520" y="2573251"/>
            <a:ext cx="3511296" cy="731520"/>
          </a:xfrm>
          <a:prstGeom prst="trapezoid">
            <a:avLst/>
          </a:prstGeom>
          <a:solidFill>
            <a:srgbClr val="C8B4F5"/>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b="1" dirty="0">
                <a:solidFill>
                  <a:schemeClr val="accent4">
                    <a:lumMod val="50000"/>
                  </a:schemeClr>
                </a:solidFill>
              </a:rPr>
              <a:t>DÉCOUVRABILITÉ</a:t>
            </a:r>
            <a:endParaRPr sz="2000" b="1" dirty="0">
              <a:solidFill>
                <a:schemeClr val="accent4">
                  <a:lumMod val="50000"/>
                </a:schemeClr>
              </a:solidFill>
            </a:endParaRPr>
          </a:p>
        </p:txBody>
      </p:sp>
      <p:sp>
        <p:nvSpPr>
          <p:cNvPr id="5" name="Trapezoid 4"/>
          <p:cNvSpPr/>
          <p:nvPr/>
        </p:nvSpPr>
        <p:spPr>
          <a:xfrm>
            <a:off x="4212336" y="3506848"/>
            <a:ext cx="4169664" cy="731520"/>
          </a:xfrm>
          <a:prstGeom prst="trapezoid">
            <a:avLst/>
          </a:prstGeom>
          <a:solidFill>
            <a:srgbClr val="B9AAF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dirty="0">
                <a:solidFill>
                  <a:srgbClr val="7030A0"/>
                </a:solidFill>
              </a:rPr>
              <a:t>CONTENUS</a:t>
            </a:r>
            <a:endParaRPr sz="2400" b="1" dirty="0">
              <a:solidFill>
                <a:srgbClr val="7030A0"/>
              </a:solidFill>
            </a:endParaRPr>
          </a:p>
        </p:txBody>
      </p:sp>
      <p:sp>
        <p:nvSpPr>
          <p:cNvPr id="6" name="Trapezoid 5"/>
          <p:cNvSpPr/>
          <p:nvPr/>
        </p:nvSpPr>
        <p:spPr>
          <a:xfrm>
            <a:off x="3883152" y="4480560"/>
            <a:ext cx="4828032" cy="731520"/>
          </a:xfrm>
          <a:prstGeom prst="trapezoid">
            <a:avLst/>
          </a:prstGeom>
          <a:solidFill>
            <a:srgbClr val="AAA0EB"/>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7" name="Trapezoid 6"/>
          <p:cNvSpPr/>
          <p:nvPr/>
        </p:nvSpPr>
        <p:spPr>
          <a:xfrm>
            <a:off x="3515846" y="5303520"/>
            <a:ext cx="5486400" cy="731520"/>
          </a:xfrm>
          <a:prstGeom prst="trapezoid">
            <a:avLst/>
          </a:prstGeom>
          <a:solidFill>
            <a:srgbClr val="9B96E6"/>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dirty="0"/>
              <a:t>EXISTENCE NUMÉRIQUE (UNICODE)</a:t>
            </a:r>
            <a:endParaRPr sz="2400" b="1" dirty="0"/>
          </a:p>
        </p:txBody>
      </p:sp>
      <p:sp>
        <p:nvSpPr>
          <p:cNvPr id="9" name="ZoneTexte 8">
            <a:extLst>
              <a:ext uri="{FF2B5EF4-FFF2-40B4-BE49-F238E27FC236}">
                <a16:creationId xmlns:a16="http://schemas.microsoft.com/office/drawing/2014/main" id="{3EAF41E4-ACAD-4079-AE83-A83F7F62B68C}"/>
              </a:ext>
            </a:extLst>
          </p:cNvPr>
          <p:cNvSpPr txBox="1"/>
          <p:nvPr/>
        </p:nvSpPr>
        <p:spPr>
          <a:xfrm>
            <a:off x="4410655" y="4565303"/>
            <a:ext cx="3696781" cy="461665"/>
          </a:xfrm>
          <a:prstGeom prst="rect">
            <a:avLst/>
          </a:prstGeom>
          <a:noFill/>
        </p:spPr>
        <p:txBody>
          <a:bodyPr wrap="none" rtlCol="0">
            <a:spAutoFit/>
          </a:bodyPr>
          <a:lstStyle/>
          <a:p>
            <a:r>
              <a:rPr lang="fr-FR" sz="2400" b="1" dirty="0"/>
              <a:t>SUPPORT TECHNOLOGIQUE</a:t>
            </a:r>
          </a:p>
        </p:txBody>
      </p:sp>
      <p:sp>
        <p:nvSpPr>
          <p:cNvPr id="10" name="Rectangle 9">
            <a:extLst>
              <a:ext uri="{FF2B5EF4-FFF2-40B4-BE49-F238E27FC236}">
                <a16:creationId xmlns:a16="http://schemas.microsoft.com/office/drawing/2014/main" id="{92F774F6-6AF6-4872-B9BC-D30AF0DF4CB3}"/>
              </a:ext>
            </a:extLst>
          </p:cNvPr>
          <p:cNvSpPr/>
          <p:nvPr/>
        </p:nvSpPr>
        <p:spPr>
          <a:xfrm>
            <a:off x="1662545" y="6195753"/>
            <a:ext cx="9066900" cy="186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F2C1C3CA-18E2-4B1E-A66C-23986DA21992}"/>
              </a:ext>
            </a:extLst>
          </p:cNvPr>
          <p:cNvSpPr txBox="1"/>
          <p:nvPr/>
        </p:nvSpPr>
        <p:spPr>
          <a:xfrm>
            <a:off x="9512348" y="5442529"/>
            <a:ext cx="2434193" cy="369332"/>
          </a:xfrm>
          <a:prstGeom prst="rect">
            <a:avLst/>
          </a:prstGeom>
          <a:noFill/>
        </p:spPr>
        <p:txBody>
          <a:bodyPr wrap="none" rtlCol="0">
            <a:spAutoFit/>
          </a:bodyPr>
          <a:lstStyle/>
          <a:p>
            <a:r>
              <a:rPr lang="fr-FR" b="1" dirty="0"/>
              <a:t>750 estimation OBDILCI</a:t>
            </a:r>
          </a:p>
        </p:txBody>
      </p:sp>
      <p:sp>
        <p:nvSpPr>
          <p:cNvPr id="12" name="ZoneTexte 11">
            <a:extLst>
              <a:ext uri="{FF2B5EF4-FFF2-40B4-BE49-F238E27FC236}">
                <a16:creationId xmlns:a16="http://schemas.microsoft.com/office/drawing/2014/main" id="{AFB089B1-7C68-4F92-8E56-1420F7C71924}"/>
              </a:ext>
            </a:extLst>
          </p:cNvPr>
          <p:cNvSpPr txBox="1"/>
          <p:nvPr/>
        </p:nvSpPr>
        <p:spPr>
          <a:xfrm>
            <a:off x="11129818" y="6104374"/>
            <a:ext cx="652743" cy="369332"/>
          </a:xfrm>
          <a:prstGeom prst="rect">
            <a:avLst/>
          </a:prstGeom>
          <a:noFill/>
        </p:spPr>
        <p:txBody>
          <a:bodyPr wrap="none" rtlCol="0">
            <a:spAutoFit/>
          </a:bodyPr>
          <a:lstStyle/>
          <a:p>
            <a:r>
              <a:rPr lang="fr-FR" b="1" dirty="0"/>
              <a:t>7500</a:t>
            </a:r>
          </a:p>
        </p:txBody>
      </p:sp>
      <p:sp>
        <p:nvSpPr>
          <p:cNvPr id="13" name="ZoneTexte 12">
            <a:extLst>
              <a:ext uri="{FF2B5EF4-FFF2-40B4-BE49-F238E27FC236}">
                <a16:creationId xmlns:a16="http://schemas.microsoft.com/office/drawing/2014/main" id="{041B53ED-2F02-4089-BD3A-848BA55FD5C8}"/>
              </a:ext>
            </a:extLst>
          </p:cNvPr>
          <p:cNvSpPr txBox="1"/>
          <p:nvPr/>
        </p:nvSpPr>
        <p:spPr>
          <a:xfrm>
            <a:off x="8876144" y="4660670"/>
            <a:ext cx="2184188" cy="369332"/>
          </a:xfrm>
          <a:prstGeom prst="rect">
            <a:avLst/>
          </a:prstGeom>
          <a:noFill/>
        </p:spPr>
        <p:txBody>
          <a:bodyPr wrap="none" rtlCol="0">
            <a:spAutoFit/>
          </a:bodyPr>
          <a:lstStyle/>
          <a:p>
            <a:r>
              <a:rPr lang="fr-FR" b="1" dirty="0"/>
              <a:t>250 Google Translate</a:t>
            </a:r>
          </a:p>
        </p:txBody>
      </p:sp>
      <p:sp>
        <p:nvSpPr>
          <p:cNvPr id="14" name="ZoneTexte 13">
            <a:extLst>
              <a:ext uri="{FF2B5EF4-FFF2-40B4-BE49-F238E27FC236}">
                <a16:creationId xmlns:a16="http://schemas.microsoft.com/office/drawing/2014/main" id="{BB67B3DF-B7C9-47A3-8078-EC6C5C056C72}"/>
              </a:ext>
            </a:extLst>
          </p:cNvPr>
          <p:cNvSpPr txBox="1"/>
          <p:nvPr/>
        </p:nvSpPr>
        <p:spPr>
          <a:xfrm>
            <a:off x="8517221" y="3694145"/>
            <a:ext cx="1553630" cy="369332"/>
          </a:xfrm>
          <a:prstGeom prst="rect">
            <a:avLst/>
          </a:prstGeom>
          <a:noFill/>
        </p:spPr>
        <p:txBody>
          <a:bodyPr wrap="none" rtlCol="0">
            <a:spAutoFit/>
          </a:bodyPr>
          <a:lstStyle/>
          <a:p>
            <a:r>
              <a:rPr lang="fr-FR" b="1" dirty="0"/>
              <a:t>343 </a:t>
            </a:r>
            <a:r>
              <a:rPr lang="fr-FR" b="1" dirty="0" err="1"/>
              <a:t>Wikipedia</a:t>
            </a:r>
            <a:endParaRPr lang="fr-FR" b="1" dirty="0"/>
          </a:p>
        </p:txBody>
      </p:sp>
      <p:sp>
        <p:nvSpPr>
          <p:cNvPr id="15" name="ZoneTexte 14">
            <a:extLst>
              <a:ext uri="{FF2B5EF4-FFF2-40B4-BE49-F238E27FC236}">
                <a16:creationId xmlns:a16="http://schemas.microsoft.com/office/drawing/2014/main" id="{6ED7CC7A-AF6C-4E70-A3F5-4C9C22B3A201}"/>
              </a:ext>
            </a:extLst>
          </p:cNvPr>
          <p:cNvSpPr txBox="1"/>
          <p:nvPr/>
        </p:nvSpPr>
        <p:spPr>
          <a:xfrm>
            <a:off x="8169209" y="2704792"/>
            <a:ext cx="696024" cy="369332"/>
          </a:xfrm>
          <a:prstGeom prst="rect">
            <a:avLst/>
          </a:prstGeom>
          <a:noFill/>
        </p:spPr>
        <p:txBody>
          <a:bodyPr wrap="none" rtlCol="0">
            <a:spAutoFit/>
          </a:bodyPr>
          <a:lstStyle/>
          <a:p>
            <a:r>
              <a:rPr lang="fr-FR" b="1" dirty="0"/>
              <a:t>100 ?</a:t>
            </a:r>
          </a:p>
        </p:txBody>
      </p:sp>
      <p:sp>
        <p:nvSpPr>
          <p:cNvPr id="16" name="ZoneTexte 15">
            <a:extLst>
              <a:ext uri="{FF2B5EF4-FFF2-40B4-BE49-F238E27FC236}">
                <a16:creationId xmlns:a16="http://schemas.microsoft.com/office/drawing/2014/main" id="{8B1508CD-8CAA-4DB1-B996-39BE1B571EB4}"/>
              </a:ext>
            </a:extLst>
          </p:cNvPr>
          <p:cNvSpPr txBox="1"/>
          <p:nvPr/>
        </p:nvSpPr>
        <p:spPr>
          <a:xfrm>
            <a:off x="7789763" y="1930615"/>
            <a:ext cx="526106" cy="369332"/>
          </a:xfrm>
          <a:prstGeom prst="rect">
            <a:avLst/>
          </a:prstGeom>
          <a:noFill/>
        </p:spPr>
        <p:txBody>
          <a:bodyPr wrap="none" rtlCol="0">
            <a:spAutoFit/>
          </a:bodyPr>
          <a:lstStyle/>
          <a:p>
            <a:r>
              <a:rPr lang="fr-FR" b="1" dirty="0"/>
              <a:t>50?</a:t>
            </a:r>
          </a:p>
        </p:txBody>
      </p:sp>
      <p:sp>
        <p:nvSpPr>
          <p:cNvPr id="17" name="ZoneTexte 16">
            <a:extLst>
              <a:ext uri="{FF2B5EF4-FFF2-40B4-BE49-F238E27FC236}">
                <a16:creationId xmlns:a16="http://schemas.microsoft.com/office/drawing/2014/main" id="{A83F21DE-A259-4406-BAEA-B77C80D59B72}"/>
              </a:ext>
            </a:extLst>
          </p:cNvPr>
          <p:cNvSpPr txBox="1"/>
          <p:nvPr/>
        </p:nvSpPr>
        <p:spPr>
          <a:xfrm>
            <a:off x="7427308" y="1015822"/>
            <a:ext cx="526106" cy="369332"/>
          </a:xfrm>
          <a:prstGeom prst="rect">
            <a:avLst/>
          </a:prstGeom>
          <a:noFill/>
        </p:spPr>
        <p:txBody>
          <a:bodyPr wrap="none" rtlCol="0">
            <a:spAutoFit/>
          </a:bodyPr>
          <a:lstStyle/>
          <a:p>
            <a:r>
              <a:rPr lang="fr-FR" b="1" dirty="0"/>
              <a:t>20?</a:t>
            </a:r>
          </a:p>
        </p:txBody>
      </p:sp>
      <p:sp>
        <p:nvSpPr>
          <p:cNvPr id="18" name="ZoneTexte 17">
            <a:extLst>
              <a:ext uri="{FF2B5EF4-FFF2-40B4-BE49-F238E27FC236}">
                <a16:creationId xmlns:a16="http://schemas.microsoft.com/office/drawing/2014/main" id="{F7EEFE8A-E551-4CEB-A43B-BEAA67D5AB23}"/>
              </a:ext>
            </a:extLst>
          </p:cNvPr>
          <p:cNvSpPr txBox="1"/>
          <p:nvPr/>
        </p:nvSpPr>
        <p:spPr>
          <a:xfrm>
            <a:off x="332509" y="508000"/>
            <a:ext cx="3307893" cy="646331"/>
          </a:xfrm>
          <a:prstGeom prst="rect">
            <a:avLst/>
          </a:prstGeom>
          <a:solidFill>
            <a:schemeClr val="accent6">
              <a:lumMod val="40000"/>
              <a:lumOff val="60000"/>
            </a:schemeClr>
          </a:solidFill>
        </p:spPr>
        <p:txBody>
          <a:bodyPr wrap="none" rtlCol="0">
            <a:spAutoFit/>
          </a:bodyPr>
          <a:lstStyle/>
          <a:p>
            <a:r>
              <a:rPr lang="fr-FR" b="1" dirty="0"/>
              <a:t>LES NIVEAUX DE NUMÉRISATION</a:t>
            </a:r>
            <a:br>
              <a:rPr lang="fr-FR" b="1" dirty="0"/>
            </a:br>
            <a:r>
              <a:rPr lang="fr-FR" b="1" dirty="0"/>
              <a:t>DES LANGUES</a:t>
            </a:r>
          </a:p>
        </p:txBody>
      </p:sp>
      <p:sp>
        <p:nvSpPr>
          <p:cNvPr id="20" name="Flèche : bas 19">
            <a:extLst>
              <a:ext uri="{FF2B5EF4-FFF2-40B4-BE49-F238E27FC236}">
                <a16:creationId xmlns:a16="http://schemas.microsoft.com/office/drawing/2014/main" id="{F3460175-F42B-432D-8705-70EBEA47EADE}"/>
              </a:ext>
            </a:extLst>
          </p:cNvPr>
          <p:cNvSpPr/>
          <p:nvPr/>
        </p:nvSpPr>
        <p:spPr>
          <a:xfrm rot="10800000">
            <a:off x="2189018" y="1246909"/>
            <a:ext cx="286327" cy="4948844"/>
          </a:xfrm>
          <a:prstGeom prst="down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9" grpId="0"/>
      <p:bldP spid="10" grpId="0" animBg="1"/>
      <p:bldP spid="11" grpId="0"/>
      <p:bldP spid="12" grpId="0"/>
      <p:bldP spid="13" grpId="0"/>
      <p:bldP spid="14" grpId="0"/>
      <p:bldP spid="15" grpId="0"/>
      <p:bldP spid="16"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st-ce que la taille, ça compte vraiment ?">
            <a:extLst>
              <a:ext uri="{FF2B5EF4-FFF2-40B4-BE49-F238E27FC236}">
                <a16:creationId xmlns:a16="http://schemas.microsoft.com/office/drawing/2014/main" id="{B9A271DE-136B-4F2E-A071-5A115D70C8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767" y="2452688"/>
            <a:ext cx="10023676" cy="4181857"/>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EBCF2053-B3CC-49EC-9027-1817C95C5B68}"/>
              </a:ext>
            </a:extLst>
          </p:cNvPr>
          <p:cNvSpPr txBox="1"/>
          <p:nvPr/>
        </p:nvSpPr>
        <p:spPr>
          <a:xfrm>
            <a:off x="108758" y="972274"/>
            <a:ext cx="11118685" cy="707886"/>
          </a:xfrm>
          <a:prstGeom prst="rect">
            <a:avLst/>
          </a:prstGeom>
          <a:noFill/>
        </p:spPr>
        <p:txBody>
          <a:bodyPr wrap="none" rtlCol="0">
            <a:spAutoFit/>
          </a:bodyPr>
          <a:lstStyle/>
          <a:p>
            <a:r>
              <a:rPr lang="fr-FR" sz="2400" b="1" dirty="0"/>
              <a:t>POUR CONCLURE : DANS CE DOMAINE </a:t>
            </a:r>
            <a:r>
              <a:rPr lang="fr-FR" sz="4000" b="1" dirty="0">
                <a:effectLst>
                  <a:outerShdw blurRad="38100" dist="38100" dir="2700000" algn="tl">
                    <a:srgbClr val="000000">
                      <a:alpha val="43137"/>
                    </a:srgbClr>
                  </a:outerShdw>
                </a:effectLst>
              </a:rPr>
              <a:t>LA TAILLE COMPTE </a:t>
            </a:r>
            <a:r>
              <a:rPr lang="fr-FR" sz="2400" b="1" dirty="0">
                <a:effectLst>
                  <a:outerShdw blurRad="38100" dist="38100" dir="2700000" algn="tl">
                    <a:srgbClr val="000000">
                      <a:alpha val="43137"/>
                    </a:srgbClr>
                  </a:outerShdw>
                </a:effectLst>
              </a:rPr>
              <a:t>É</a:t>
            </a:r>
            <a:r>
              <a:rPr lang="fr-FR" sz="2400" b="1" dirty="0"/>
              <a:t>NORMEMENT</a:t>
            </a:r>
          </a:p>
        </p:txBody>
      </p:sp>
    </p:spTree>
    <p:extLst>
      <p:ext uri="{BB962C8B-B14F-4D97-AF65-F5344CB8AC3E}">
        <p14:creationId xmlns:p14="http://schemas.microsoft.com/office/powerpoint/2010/main" val="1701222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D06D2E4-A6BF-4117-BAB0-A3BF6ABEA5C4}"/>
              </a:ext>
            </a:extLst>
          </p:cNvPr>
          <p:cNvSpPr txBox="1"/>
          <p:nvPr/>
        </p:nvSpPr>
        <p:spPr>
          <a:xfrm>
            <a:off x="4650383" y="0"/>
            <a:ext cx="2315827" cy="584775"/>
          </a:xfrm>
          <a:prstGeom prst="rect">
            <a:avLst/>
          </a:prstGeom>
          <a:noFill/>
        </p:spPr>
        <p:txBody>
          <a:bodyPr wrap="none" rtlCol="0">
            <a:spAutoFit/>
          </a:bodyPr>
          <a:lstStyle/>
          <a:p>
            <a:r>
              <a:rPr lang="fr" sz="3200" b="1" dirty="0"/>
              <a:t>RÉFÉRENCES</a:t>
            </a:r>
            <a:endParaRPr lang="en" sz="3200" b="1" dirty="0"/>
          </a:p>
        </p:txBody>
      </p:sp>
      <p:sp>
        <p:nvSpPr>
          <p:cNvPr id="3" name="ZoneTexte 2">
            <a:extLst>
              <a:ext uri="{FF2B5EF4-FFF2-40B4-BE49-F238E27FC236}">
                <a16:creationId xmlns:a16="http://schemas.microsoft.com/office/drawing/2014/main" id="{24181526-BA22-4FC4-BB17-9013543D9F4F}"/>
              </a:ext>
            </a:extLst>
          </p:cNvPr>
          <p:cNvSpPr txBox="1"/>
          <p:nvPr/>
        </p:nvSpPr>
        <p:spPr>
          <a:xfrm>
            <a:off x="438053" y="584775"/>
            <a:ext cx="10881880" cy="6401753"/>
          </a:xfrm>
          <a:prstGeom prst="rect">
            <a:avLst/>
          </a:prstGeom>
          <a:noFill/>
        </p:spPr>
        <p:txBody>
          <a:bodyPr wrap="square" rtlCol="0">
            <a:spAutoFit/>
          </a:bodyPr>
          <a:lstStyle/>
          <a:p>
            <a:endParaRPr lang="fr" sz="1600" dirty="0">
              <a:latin typeface="Times New Roman" panose="02020603050405020304" pitchFamily="18" charset="0"/>
              <a:ea typeface="Times New Roman" panose="02020603050405020304" pitchFamily="18" charset="0"/>
              <a:cs typeface="Times New Roman" panose="02020603050405020304" pitchFamily="18" charset="0"/>
            </a:endParaRPr>
          </a:p>
          <a:p>
            <a:r>
              <a:rPr lang="fr-FR" altLang="fr-FR" sz="1600" i="1" dirty="0">
                <a:latin typeface="Times New Roman" panose="02020603050405020304" pitchFamily="18" charset="0"/>
                <a:ea typeface="Times New Roman" panose="02020603050405020304" pitchFamily="18" charset="0"/>
                <a:cs typeface="Times New Roman" panose="02020603050405020304" pitchFamily="18" charset="0"/>
              </a:rPr>
              <a:t>Une histoire très brève de l’observation des langues dans l’Internet</a:t>
            </a:r>
            <a:r>
              <a:rPr lang="fr-FR" altLang="fr-FR" sz="1600" dirty="0">
                <a:latin typeface="Times New Roman" panose="02020603050405020304" pitchFamily="18" charset="0"/>
                <a:ea typeface="Times New Roman" panose="02020603050405020304" pitchFamily="18" charset="0"/>
                <a:cs typeface="Times New Roman" panose="02020603050405020304" pitchFamily="18" charset="0"/>
              </a:rPr>
              <a:t> dans Culture et Recherche, N° 143, AUTOMNE-HIVER 2022,</a:t>
            </a:r>
            <a:r>
              <a:rPr lang="fr-FR" altLang="fr-FR" sz="1600" i="1" dirty="0">
                <a:latin typeface="Times New Roman" panose="02020603050405020304" pitchFamily="18" charset="0"/>
                <a:ea typeface="Times New Roman" panose="02020603050405020304" pitchFamily="18" charset="0"/>
                <a:cs typeface="Times New Roman" panose="02020603050405020304" pitchFamily="18" charset="0"/>
              </a:rPr>
              <a:t> </a:t>
            </a:r>
            <a:r>
              <a:rPr lang="fr-FR" altLang="fr-FR" sz="1600" dirty="0">
                <a:latin typeface="Times New Roman" panose="02020603050405020304" pitchFamily="18" charset="0"/>
                <a:ea typeface="Times New Roman" panose="02020603050405020304" pitchFamily="18" charset="0"/>
                <a:cs typeface="Times New Roman" panose="02020603050405020304" pitchFamily="18" charset="0"/>
              </a:rPr>
              <a:t>La recherche culturelle à l’international, page 128-131. </a:t>
            </a:r>
            <a:r>
              <a:rPr lang="fr-FR" altLang="fr-FR" sz="1600" dirty="0">
                <a:latin typeface="Times New Roman" panose="02020603050405020304" pitchFamily="18" charset="0"/>
                <a:ea typeface="Times New Roman" panose="02020603050405020304" pitchFamily="18" charset="0"/>
                <a:cs typeface="Times New Roman" panose="02020603050405020304" pitchFamily="18" charset="0"/>
                <a:hlinkClick r:id="rId2"/>
              </a:rPr>
              <a:t>https://www.culture.gouv.fr/fr/content/download/319703/4810462?version=2</a:t>
            </a:r>
            <a:r>
              <a:rPr lang="fr-FR" altLang="fr-FR" sz="1600" dirty="0">
                <a:latin typeface="Times New Roman" panose="02020603050405020304" pitchFamily="18" charset="0"/>
                <a:ea typeface="Times New Roman" panose="02020603050405020304" pitchFamily="18" charset="0"/>
                <a:cs typeface="Times New Roman" panose="02020603050405020304" pitchFamily="18" charset="0"/>
              </a:rPr>
              <a:t> </a:t>
            </a:r>
          </a:p>
          <a:p>
            <a:r>
              <a:rPr lang="fr-FR" altLang="fr-FR" sz="1600" dirty="0">
                <a:latin typeface="Times New Roman" panose="02020603050405020304" pitchFamily="18" charset="0"/>
                <a:cs typeface="Times New Roman" panose="02020603050405020304" pitchFamily="18" charset="0"/>
              </a:rPr>
              <a:t>      Version plus longue : </a:t>
            </a:r>
            <a:r>
              <a:rPr lang="fr-FR" altLang="fr-FR" sz="1600" dirty="0">
                <a:latin typeface="Times New Roman" panose="02020603050405020304" pitchFamily="18" charset="0"/>
                <a:cs typeface="Times New Roman" panose="02020603050405020304" pitchFamily="18" charset="0"/>
                <a:hlinkClick r:id="rId3"/>
              </a:rPr>
              <a:t>https://funredes.org/lc2022/HistObs.pdf</a:t>
            </a:r>
            <a:r>
              <a:rPr lang="fr-FR" altLang="fr-FR" sz="1600" dirty="0">
                <a:latin typeface="Times New Roman" panose="02020603050405020304" pitchFamily="18" charset="0"/>
                <a:cs typeface="Times New Roman" panose="02020603050405020304" pitchFamily="18" charset="0"/>
              </a:rPr>
              <a:t> </a:t>
            </a:r>
            <a:endParaRPr lang="fr-FR" altLang="fr-FR" sz="2400" dirty="0">
              <a:latin typeface="Arial" panose="020B0604020202020204" pitchFamily="34" charset="0"/>
            </a:endParaRPr>
          </a:p>
          <a:p>
            <a:endParaRPr lang="fr" sz="1600" dirty="0">
              <a:latin typeface="Times New Roman" panose="02020603050405020304" pitchFamily="18" charset="0"/>
              <a:ea typeface="Times New Roman" panose="02020603050405020304" pitchFamily="18" charset="0"/>
              <a:cs typeface="Times New Roman" panose="02020603050405020304" pitchFamily="18" charset="0"/>
            </a:endParaRPr>
          </a:p>
          <a:p>
            <a:r>
              <a:rPr lang="en" sz="1600" i="1" dirty="0">
                <a:latin typeface="Times New Roman" panose="02020603050405020304" pitchFamily="18" charset="0"/>
                <a:ea typeface="Times New Roman" panose="02020603050405020304" pitchFamily="18" charset="0"/>
                <a:cs typeface="Times New Roman" panose="02020603050405020304" pitchFamily="18" charset="0"/>
              </a:rPr>
              <a:t>Resource: Indicators on the presence of languages in Internet</a:t>
            </a:r>
            <a:r>
              <a:rPr lang="fr" sz="1600" dirty="0">
                <a:latin typeface="Times New Roman" panose="02020603050405020304" pitchFamily="18" charset="0"/>
                <a:ea typeface="Times New Roman" panose="02020603050405020304" pitchFamily="18" charset="0"/>
                <a:cs typeface="Times New Roman" panose="02020603050405020304" pitchFamily="18" charset="0"/>
              </a:rPr>
              <a:t>. Actes de la 1re réunion annuelle du groupe d'intérêt ELRA/ISCA sur les langues sous-financées ; 24-25 juin 2022 ; Marseille, France. pp. 83–91. </a:t>
            </a:r>
            <a:r>
              <a:rPr lang="fr" sz="1600" u="sng"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4"/>
              </a:rPr>
              <a:t>https://aclanthology.org/2022.sigul-1.11/</a:t>
            </a:r>
            <a:endParaRPr lang="en" sz="1600" u="sng"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endParaRPr>
          </a:p>
          <a:p>
            <a:r>
              <a:rPr lang="fr" sz="1600" dirty="0">
                <a:latin typeface="Times New Roman" panose="02020603050405020304" pitchFamily="18" charset="0"/>
                <a:cs typeface="Times New Roman" panose="02020603050405020304" pitchFamily="18" charset="0"/>
              </a:rPr>
              <a:t>Version française : </a:t>
            </a:r>
            <a:r>
              <a:rPr lang="fr" sz="1600" u="sng" dirty="0">
                <a:solidFill>
                  <a:srgbClr val="0563C1"/>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https://obdilci.org/wp-content/uploads/2024/01/Res.Ind_.lang_.Internet.fr_.pdf</a:t>
            </a:r>
            <a:r>
              <a:rPr lang="fr" sz="1600" u="sng" dirty="0">
                <a:solidFill>
                  <a:srgbClr val="0563C1"/>
                </a:solidFill>
                <a:latin typeface="Times New Roman" panose="02020603050405020304" pitchFamily="18" charset="0"/>
                <a:cs typeface="Times New Roman" panose="02020603050405020304" pitchFamily="18" charset="0"/>
              </a:rPr>
              <a:t> </a:t>
            </a:r>
          </a:p>
          <a:p>
            <a:endParaRPr lang="en" sz="1600" u="sng" dirty="0">
              <a:solidFill>
                <a:srgbClr val="0563C1"/>
              </a:solidFill>
              <a:latin typeface="Abadi" panose="020B0604020104020204" pitchFamily="34" charset="0"/>
              <a:cs typeface="Times New Roman" panose="02020603050405020304" pitchFamily="18" charset="0"/>
            </a:endParaRPr>
          </a:p>
          <a:p>
            <a:r>
              <a:rPr lang="en" sz="1600" i="1" dirty="0">
                <a:latin typeface="Times New Roman" panose="02020603050405020304" pitchFamily="18" charset="0"/>
                <a:cs typeface="Times New Roman" panose="02020603050405020304" pitchFamily="18" charset="0"/>
              </a:rPr>
              <a:t>The method behind the unprecedented production of indicators of the presence of languages in the Internet</a:t>
            </a:r>
            <a:r>
              <a:rPr lang="fr" sz="1600" dirty="0">
                <a:latin typeface="Times New Roman" panose="02020603050405020304" pitchFamily="18" charset="0"/>
                <a:cs typeface="Times New Roman" panose="02020603050405020304" pitchFamily="18" charset="0"/>
              </a:rPr>
              <a:t>, Frontiers in Research Metrics and Analytics. Vol. 8 </a:t>
            </a:r>
            <a:r>
              <a:rPr lang="fr" sz="1600" dirty="0"/>
              <a:t>– 2023</a:t>
            </a:r>
          </a:p>
          <a:p>
            <a:r>
              <a:rPr lang="fr" sz="1600" u="sng" dirty="0">
                <a:latin typeface="Times New Roman" panose="02020603050405020304" pitchFamily="18" charset="0"/>
                <a:cs typeface="Times New Roman" panose="02020603050405020304" pitchFamily="18" charset="0"/>
                <a:hlinkClick r:id="rId6"/>
              </a:rPr>
              <a:t>https://doi.org/10.3389/frma.2023.1149347</a:t>
            </a:r>
            <a:r>
              <a:rPr lang="fr" sz="1600" u="sng" dirty="0">
                <a:latin typeface="Times New Roman" panose="02020603050405020304" pitchFamily="18" charset="0"/>
                <a:cs typeface="Times New Roman" panose="02020603050405020304" pitchFamily="18" charset="0"/>
              </a:rPr>
              <a:t> </a:t>
            </a:r>
          </a:p>
          <a:p>
            <a:r>
              <a:rPr lang="fr-FR" sz="1600" dirty="0">
                <a:latin typeface="Times New Roman" panose="02020603050405020304" pitchFamily="18" charset="0"/>
                <a:cs typeface="Times New Roman" panose="02020603050405020304" pitchFamily="18" charset="0"/>
              </a:rPr>
              <a:t>Version française </a:t>
            </a:r>
            <a:r>
              <a:rPr lang="fr" sz="1600" dirty="0">
                <a:latin typeface="Times New Roman" panose="02020603050405020304" pitchFamily="18" charset="0"/>
                <a:cs typeface="Times New Roman" panose="02020603050405020304" pitchFamily="18" charset="0"/>
              </a:rPr>
              <a:t>: </a:t>
            </a:r>
            <a:r>
              <a:rPr lang="fr" sz="1600" dirty="0">
                <a:latin typeface="Times New Roman" panose="02020603050405020304" pitchFamily="18" charset="0"/>
                <a:cs typeface="Times New Roman" panose="02020603050405020304" pitchFamily="18" charset="0"/>
                <a:hlinkClick r:id="rId7"/>
              </a:rPr>
              <a:t>https://obdilci.org/wp-content/uploads/2024/01/METHODV3.fr_.pdf</a:t>
            </a:r>
            <a:r>
              <a:rPr lang="fr" sz="1600" dirty="0">
                <a:latin typeface="Times New Roman" panose="02020603050405020304" pitchFamily="18" charset="0"/>
                <a:cs typeface="Times New Roman" panose="02020603050405020304" pitchFamily="18" charset="0"/>
              </a:rPr>
              <a:t> </a:t>
            </a:r>
          </a:p>
          <a:p>
            <a:endParaRPr lang="fr" sz="1600" dirty="0">
              <a:latin typeface="Times New Roman" panose="02020603050405020304" pitchFamily="18" charset="0"/>
              <a:cs typeface="Times New Roman" panose="02020603050405020304" pitchFamily="18" charset="0"/>
            </a:endParaRPr>
          </a:p>
          <a:p>
            <a:r>
              <a:rPr lang="fr-FR" sz="1600" i="1" dirty="0">
                <a:latin typeface="Times New Roman" panose="02020603050405020304" pitchFamily="18" charset="0"/>
                <a:cs typeface="Times New Roman" panose="02020603050405020304" pitchFamily="18" charset="0"/>
              </a:rPr>
              <a:t>Une stratégie réussie de découvrabilité en contenu scientifique, sans recours aux services SEO, </a:t>
            </a:r>
            <a:r>
              <a:rPr lang="fr-FR" sz="1600" dirty="0"/>
              <a:t>3/2025</a:t>
            </a:r>
          </a:p>
          <a:p>
            <a:r>
              <a:rPr lang="fr-FR" sz="1600" u="sng" dirty="0">
                <a:solidFill>
                  <a:srgbClr val="0563C1"/>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https://obdilci.org/wp-content/uploads/2025/03/Une-strategie-reussie-de-decouvrablite-sans-SEO.pdf</a:t>
            </a:r>
            <a:endParaRPr lang="fr-FR" sz="1600" u="sng" dirty="0">
              <a:solidFill>
                <a:srgbClr val="0563C1"/>
              </a:solidFill>
              <a:latin typeface="Times New Roman" panose="02020603050405020304" pitchFamily="18" charset="0"/>
              <a:cs typeface="Times New Roman" panose="02020603050405020304" pitchFamily="18" charset="0"/>
            </a:endParaRPr>
          </a:p>
          <a:p>
            <a:endParaRPr lang="fr-FR" sz="1600" u="sng" dirty="0">
              <a:solidFill>
                <a:srgbClr val="0563C1"/>
              </a:solidFill>
              <a:latin typeface="Times New Roman" panose="02020603050405020304" pitchFamily="18" charset="0"/>
              <a:cs typeface="Times New Roman" panose="02020603050405020304" pitchFamily="18" charset="0"/>
            </a:endParaRPr>
          </a:p>
          <a:p>
            <a:r>
              <a:rPr lang="fr-FR" sz="1600" dirty="0">
                <a:latin typeface="Times New Roman" panose="02020603050405020304" pitchFamily="18" charset="0"/>
                <a:cs typeface="Times New Roman" panose="02020603050405020304" pitchFamily="18" charset="0"/>
              </a:rPr>
              <a:t>Paru hier! </a:t>
            </a:r>
            <a:r>
              <a:rPr lang="fr-FR" sz="1600" dirty="0">
                <a:latin typeface="Times New Roman" panose="02020603050405020304" pitchFamily="18" charset="0"/>
                <a:cs typeface="Times New Roman" panose="02020603050405020304" pitchFamily="18" charset="0"/>
                <a:sym typeface="Wingdings" panose="05000000000000000000" pitchFamily="2" charset="2"/>
              </a:rPr>
              <a:t> : </a:t>
            </a:r>
          </a:p>
          <a:p>
            <a:r>
              <a:rPr lang="fr-FR" i="1" dirty="0">
                <a:latin typeface="Times New Roman" panose="02020603050405020304" pitchFamily="18" charset="0"/>
                <a:cs typeface="Times New Roman" panose="02020603050405020304" pitchFamily="18" charset="0"/>
              </a:rPr>
              <a:t>La diversité linguistique dans l’Internet</a:t>
            </a:r>
            <a:r>
              <a:rPr lang="fr-FR" dirty="0">
                <a:latin typeface="Times New Roman" panose="02020603050405020304" pitchFamily="18" charset="0"/>
                <a:cs typeface="Times New Roman" panose="02020603050405020304" pitchFamily="18" charset="0"/>
              </a:rPr>
              <a:t> dans la deuxième édition de l’ouvrage de référence « </a:t>
            </a:r>
            <a:r>
              <a:rPr lang="fr-FR" i="1" dirty="0">
                <a:latin typeface="Times New Roman" panose="02020603050405020304" pitchFamily="18" charset="0"/>
                <a:cs typeface="Times New Roman" panose="02020603050405020304" pitchFamily="18" charset="0"/>
              </a:rPr>
              <a:t>De Babel à l'intelligence artificielle - Le plurilinguisme de Dante à nos jours</a:t>
            </a:r>
            <a:r>
              <a:rPr lang="fr-FR" dirty="0">
                <a:latin typeface="Times New Roman" panose="02020603050405020304" pitchFamily="18" charset="0"/>
                <a:cs typeface="Times New Roman" panose="02020603050405020304" pitchFamily="18" charset="0"/>
              </a:rPr>
              <a:t> », Christian Tremblay, José Carlos </a:t>
            </a:r>
            <a:r>
              <a:rPr lang="fr-FR" dirty="0" err="1">
                <a:latin typeface="Times New Roman" panose="02020603050405020304" pitchFamily="18" charset="0"/>
                <a:cs typeface="Times New Roman" panose="02020603050405020304" pitchFamily="18" charset="0"/>
              </a:rPr>
              <a:t>Herreras</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coord</a:t>
            </a:r>
            <a:r>
              <a:rPr lang="fr-FR" dirty="0">
                <a:latin typeface="Times New Roman" panose="02020603050405020304" pitchFamily="18" charset="0"/>
                <a:cs typeface="Times New Roman" panose="02020603050405020304" pitchFamily="18" charset="0"/>
              </a:rPr>
              <a:t>.). Collection plurilinguisme, édité par l'Observatoire européen du plurilinguisme. ISBN : 9791042488130 – 1/2026.  </a:t>
            </a:r>
            <a:r>
              <a:rPr lang="fr-FR" u="sng" dirty="0">
                <a:latin typeface="Times New Roman" panose="02020603050405020304" pitchFamily="18" charset="0"/>
                <a:cs typeface="Times New Roman" panose="02020603050405020304" pitchFamily="18" charset="0"/>
                <a:hlinkClick r:id="rId9"/>
              </a:rPr>
              <a:t>https://livres.bookelis.com/documents/74996-De-Babel-a-l-IA.html</a:t>
            </a:r>
            <a:r>
              <a:rPr lang="fr-FR" dirty="0">
                <a:latin typeface="Times New Roman" panose="02020603050405020304" pitchFamily="18" charset="0"/>
                <a:cs typeface="Times New Roman" panose="02020603050405020304" pitchFamily="18" charset="0"/>
              </a:rPr>
              <a:t>  (le livre)</a:t>
            </a:r>
          </a:p>
          <a:p>
            <a:r>
              <a:rPr lang="fr-FR" u="sng" dirty="0">
                <a:latin typeface="Times New Roman" panose="02020603050405020304" pitchFamily="18" charset="0"/>
                <a:cs typeface="Times New Roman" panose="02020603050405020304" pitchFamily="18" charset="0"/>
                <a:hlinkClick r:id="rId10"/>
              </a:rPr>
              <a:t>https://www.obdilci.org/wp-content/uploads/2026/01/BabelIA-DLI.pdf</a:t>
            </a:r>
            <a:r>
              <a:rPr lang="fr-FR" dirty="0">
                <a:latin typeface="Times New Roman" panose="02020603050405020304" pitchFamily="18" charset="0"/>
                <a:cs typeface="Times New Roman" panose="02020603050405020304" pitchFamily="18" charset="0"/>
              </a:rPr>
              <a:t> (le chapitre</a:t>
            </a:r>
            <a:r>
              <a:rPr lang="fr-FR" dirty="0"/>
              <a:t>)</a:t>
            </a:r>
            <a:endParaRPr lang="fr"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8593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6D4D83-86A6-4FE7-AF46-6A7BB21B4F7E}"/>
              </a:ext>
            </a:extLst>
          </p:cNvPr>
          <p:cNvSpPr>
            <a:spLocks noGrp="1"/>
          </p:cNvSpPr>
          <p:nvPr>
            <p:ph type="title"/>
          </p:nvPr>
        </p:nvSpPr>
        <p:spPr/>
        <p:txBody>
          <a:bodyPr>
            <a:noAutofit/>
          </a:bodyPr>
          <a:lstStyle/>
          <a:p>
            <a:r>
              <a:rPr lang="fr-FR" sz="3600" b="1" dirty="0"/>
              <a:t>LE CONTEXTE : </a:t>
            </a:r>
            <a:r>
              <a:rPr lang="fr-FR" sz="3600" b="1" dirty="0">
                <a:highlight>
                  <a:srgbClr val="FFFF00"/>
                </a:highlight>
              </a:rPr>
              <a:t>FLÉCHISSEMENT DE LA CROISSANCE EN TERMES DE PERSONNES CONNECTÉES </a:t>
            </a:r>
            <a:r>
              <a:rPr lang="fr-FR" sz="2000" b="1" dirty="0"/>
              <a:t>(SOURCE UIT)</a:t>
            </a:r>
            <a:endParaRPr lang="fr-FR" sz="3600" b="1" dirty="0"/>
          </a:p>
        </p:txBody>
      </p:sp>
      <p:pic>
        <p:nvPicPr>
          <p:cNvPr id="4" name="Espace réservé du contenu 3">
            <a:extLst>
              <a:ext uri="{FF2B5EF4-FFF2-40B4-BE49-F238E27FC236}">
                <a16:creationId xmlns:a16="http://schemas.microsoft.com/office/drawing/2014/main" id="{9E2F042F-E0E2-4400-9C2A-56878A59B1C1}"/>
              </a:ext>
            </a:extLst>
          </p:cNvPr>
          <p:cNvPicPr>
            <a:picLocks noGrp="1"/>
          </p:cNvPicPr>
          <p:nvPr>
            <p:ph idx="1"/>
          </p:nvPr>
        </p:nvPicPr>
        <p:blipFill>
          <a:blip r:embed="rId2"/>
          <a:stretch>
            <a:fillRect/>
          </a:stretch>
        </p:blipFill>
        <p:spPr>
          <a:xfrm>
            <a:off x="157655" y="1860331"/>
            <a:ext cx="11792607" cy="4824248"/>
          </a:xfrm>
          <a:prstGeom prst="rect">
            <a:avLst/>
          </a:prstGeom>
        </p:spPr>
      </p:pic>
    </p:spTree>
    <p:extLst>
      <p:ext uri="{BB962C8B-B14F-4D97-AF65-F5344CB8AC3E}">
        <p14:creationId xmlns:p14="http://schemas.microsoft.com/office/powerpoint/2010/main" val="1780543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292113C5-B3A9-4F67-B41E-DF6DB7127DA8}"/>
              </a:ext>
            </a:extLst>
          </p:cNvPr>
          <p:cNvSpPr txBox="1"/>
          <p:nvPr/>
        </p:nvSpPr>
        <p:spPr>
          <a:xfrm>
            <a:off x="2318327" y="563418"/>
            <a:ext cx="8482900" cy="461665"/>
          </a:xfrm>
          <a:prstGeom prst="rect">
            <a:avLst/>
          </a:prstGeom>
          <a:noFill/>
        </p:spPr>
        <p:txBody>
          <a:bodyPr wrap="none" rtlCol="0">
            <a:spAutoFit/>
          </a:bodyPr>
          <a:lstStyle/>
          <a:p>
            <a:r>
              <a:rPr lang="fr-FR" sz="2400" b="1" dirty="0"/>
              <a:t>POURCENTAGE DE PERSONNES CONNECTÉES PAR PAYS </a:t>
            </a:r>
            <a:r>
              <a:rPr lang="fr-FR" sz="1600" b="1" dirty="0"/>
              <a:t>(SOURCE UIT)</a:t>
            </a:r>
            <a:endParaRPr lang="fr-FR" sz="2400" b="1" dirty="0"/>
          </a:p>
        </p:txBody>
      </p:sp>
      <p:graphicFrame>
        <p:nvGraphicFramePr>
          <p:cNvPr id="4" name="Tableau 3">
            <a:extLst>
              <a:ext uri="{FF2B5EF4-FFF2-40B4-BE49-F238E27FC236}">
                <a16:creationId xmlns:a16="http://schemas.microsoft.com/office/drawing/2014/main" id="{A511055B-DE5C-4E81-8BA1-6566534008B7}"/>
              </a:ext>
            </a:extLst>
          </p:cNvPr>
          <p:cNvGraphicFramePr>
            <a:graphicFrameLocks noGrp="1"/>
          </p:cNvGraphicFramePr>
          <p:nvPr>
            <p:extLst>
              <p:ext uri="{D42A27DB-BD31-4B8C-83A1-F6EECF244321}">
                <p14:modId xmlns:p14="http://schemas.microsoft.com/office/powerpoint/2010/main" val="1290478228"/>
              </p:ext>
            </p:extLst>
          </p:nvPr>
        </p:nvGraphicFramePr>
        <p:xfrm>
          <a:off x="3386667" y="3933921"/>
          <a:ext cx="5418666" cy="202184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459732671"/>
                    </a:ext>
                  </a:extLst>
                </a:gridCol>
                <a:gridCol w="2709333">
                  <a:extLst>
                    <a:ext uri="{9D8B030D-6E8A-4147-A177-3AD203B41FA5}">
                      <a16:colId xmlns:a16="http://schemas.microsoft.com/office/drawing/2014/main" val="252816971"/>
                    </a:ext>
                  </a:extLst>
                </a:gridCol>
              </a:tblGrid>
              <a:tr h="370840">
                <a:tc>
                  <a:txBody>
                    <a:bodyPr/>
                    <a:lstStyle/>
                    <a:p>
                      <a:pPr algn="ctr"/>
                      <a:r>
                        <a:rPr lang="fr-FR" dirty="0">
                          <a:solidFill>
                            <a:schemeClr val="tx1"/>
                          </a:solidFill>
                        </a:rPr>
                        <a:t>POURCENTAGE PERSONNES CONNECTÉES</a:t>
                      </a:r>
                    </a:p>
                  </a:txBody>
                  <a:tcPr>
                    <a:solidFill>
                      <a:schemeClr val="accent6">
                        <a:lumMod val="20000"/>
                        <a:lumOff val="80000"/>
                      </a:schemeClr>
                    </a:solidFill>
                  </a:tcPr>
                </a:tc>
                <a:tc>
                  <a:txBody>
                    <a:bodyPr/>
                    <a:lstStyle/>
                    <a:p>
                      <a:pPr algn="ctr"/>
                      <a:r>
                        <a:rPr lang="fr-FR" dirty="0">
                          <a:solidFill>
                            <a:schemeClr val="tx1"/>
                          </a:solidFill>
                        </a:rPr>
                        <a:t>NOMBRE DE PAYS</a:t>
                      </a:r>
                    </a:p>
                  </a:txBody>
                  <a:tcPr>
                    <a:solidFill>
                      <a:schemeClr val="accent6">
                        <a:lumMod val="20000"/>
                        <a:lumOff val="80000"/>
                      </a:schemeClr>
                    </a:solidFill>
                  </a:tcPr>
                </a:tc>
                <a:extLst>
                  <a:ext uri="{0D108BD9-81ED-4DB2-BD59-A6C34878D82A}">
                    <a16:rowId xmlns:a16="http://schemas.microsoft.com/office/drawing/2014/main" val="1727312995"/>
                  </a:ext>
                </a:extLst>
              </a:tr>
              <a:tr h="370840">
                <a:tc>
                  <a:txBody>
                    <a:bodyPr/>
                    <a:lstStyle/>
                    <a:p>
                      <a:pPr algn="ctr"/>
                      <a:r>
                        <a:rPr lang="fr-FR" b="1" dirty="0">
                          <a:solidFill>
                            <a:schemeClr val="tx1"/>
                          </a:solidFill>
                        </a:rPr>
                        <a:t>&gt; 90%</a:t>
                      </a:r>
                    </a:p>
                  </a:txBody>
                  <a:tcPr>
                    <a:solidFill>
                      <a:schemeClr val="accent6">
                        <a:lumMod val="20000"/>
                        <a:lumOff val="80000"/>
                      </a:schemeClr>
                    </a:solidFill>
                  </a:tcPr>
                </a:tc>
                <a:tc>
                  <a:txBody>
                    <a:bodyPr/>
                    <a:lstStyle/>
                    <a:p>
                      <a:pPr algn="ctr"/>
                      <a:r>
                        <a:rPr lang="fr-FR" b="1" dirty="0">
                          <a:solidFill>
                            <a:schemeClr val="tx1"/>
                          </a:solidFill>
                        </a:rPr>
                        <a:t>54</a:t>
                      </a:r>
                    </a:p>
                  </a:txBody>
                  <a:tcPr>
                    <a:solidFill>
                      <a:schemeClr val="accent6">
                        <a:lumMod val="20000"/>
                        <a:lumOff val="80000"/>
                      </a:schemeClr>
                    </a:solidFill>
                  </a:tcPr>
                </a:tc>
                <a:extLst>
                  <a:ext uri="{0D108BD9-81ED-4DB2-BD59-A6C34878D82A}">
                    <a16:rowId xmlns:a16="http://schemas.microsoft.com/office/drawing/2014/main" val="982243542"/>
                  </a:ext>
                </a:extLst>
              </a:tr>
              <a:tr h="370840">
                <a:tc>
                  <a:txBody>
                    <a:bodyPr/>
                    <a:lstStyle/>
                    <a:p>
                      <a:pPr algn="ctr"/>
                      <a:r>
                        <a:rPr lang="fr-FR" b="1" dirty="0">
                          <a:solidFill>
                            <a:schemeClr val="tx1"/>
                          </a:solidFill>
                        </a:rPr>
                        <a:t>&gt; 85%</a:t>
                      </a:r>
                    </a:p>
                  </a:txBody>
                  <a:tcPr>
                    <a:solidFill>
                      <a:schemeClr val="accent6">
                        <a:lumMod val="20000"/>
                        <a:lumOff val="80000"/>
                      </a:schemeClr>
                    </a:solidFill>
                  </a:tcPr>
                </a:tc>
                <a:tc>
                  <a:txBody>
                    <a:bodyPr/>
                    <a:lstStyle/>
                    <a:p>
                      <a:pPr algn="ctr"/>
                      <a:r>
                        <a:rPr lang="fr-FR" b="1" dirty="0">
                          <a:solidFill>
                            <a:schemeClr val="tx1"/>
                          </a:solidFill>
                        </a:rPr>
                        <a:t>84</a:t>
                      </a:r>
                    </a:p>
                  </a:txBody>
                  <a:tcPr>
                    <a:solidFill>
                      <a:schemeClr val="accent6">
                        <a:lumMod val="20000"/>
                        <a:lumOff val="80000"/>
                      </a:schemeClr>
                    </a:solidFill>
                  </a:tcPr>
                </a:tc>
                <a:extLst>
                  <a:ext uri="{0D108BD9-81ED-4DB2-BD59-A6C34878D82A}">
                    <a16:rowId xmlns:a16="http://schemas.microsoft.com/office/drawing/2014/main" val="2235931671"/>
                  </a:ext>
                </a:extLst>
              </a:tr>
              <a:tr h="370840">
                <a:tc>
                  <a:txBody>
                    <a:bodyPr/>
                    <a:lstStyle/>
                    <a:p>
                      <a:pPr algn="ctr"/>
                      <a:r>
                        <a:rPr lang="fr-FR" b="1" dirty="0">
                          <a:solidFill>
                            <a:schemeClr val="tx1"/>
                          </a:solidFill>
                        </a:rPr>
                        <a:t>&lt; 30%</a:t>
                      </a:r>
                    </a:p>
                  </a:txBody>
                  <a:tcPr>
                    <a:solidFill>
                      <a:schemeClr val="accent6">
                        <a:lumMod val="20000"/>
                        <a:lumOff val="80000"/>
                      </a:schemeClr>
                    </a:solidFill>
                  </a:tcPr>
                </a:tc>
                <a:tc>
                  <a:txBody>
                    <a:bodyPr/>
                    <a:lstStyle/>
                    <a:p>
                      <a:pPr algn="ctr"/>
                      <a:r>
                        <a:rPr lang="fr-FR" b="1" dirty="0">
                          <a:solidFill>
                            <a:schemeClr val="tx1"/>
                          </a:solidFill>
                        </a:rPr>
                        <a:t>23 </a:t>
                      </a:r>
                    </a:p>
                    <a:p>
                      <a:pPr algn="ctr"/>
                      <a:r>
                        <a:rPr lang="fr-FR" b="1" dirty="0">
                          <a:solidFill>
                            <a:schemeClr val="tx1"/>
                          </a:solidFill>
                        </a:rPr>
                        <a:t>DONT 20 EN AFRIQUE</a:t>
                      </a:r>
                    </a:p>
                  </a:txBody>
                  <a:tcPr>
                    <a:solidFill>
                      <a:schemeClr val="accent6">
                        <a:lumMod val="20000"/>
                        <a:lumOff val="80000"/>
                      </a:schemeClr>
                    </a:solidFill>
                  </a:tcPr>
                </a:tc>
                <a:extLst>
                  <a:ext uri="{0D108BD9-81ED-4DB2-BD59-A6C34878D82A}">
                    <a16:rowId xmlns:a16="http://schemas.microsoft.com/office/drawing/2014/main" val="3119830684"/>
                  </a:ext>
                </a:extLst>
              </a:tr>
            </a:tbl>
          </a:graphicData>
        </a:graphic>
      </p:graphicFrame>
      <p:sp>
        <p:nvSpPr>
          <p:cNvPr id="5" name="ZoneTexte 4">
            <a:extLst>
              <a:ext uri="{FF2B5EF4-FFF2-40B4-BE49-F238E27FC236}">
                <a16:creationId xmlns:a16="http://schemas.microsoft.com/office/drawing/2014/main" id="{2DA14E21-43BA-4A38-BE6D-D1EB5941A785}"/>
              </a:ext>
            </a:extLst>
          </p:cNvPr>
          <p:cNvSpPr txBox="1"/>
          <p:nvPr/>
        </p:nvSpPr>
        <p:spPr>
          <a:xfrm>
            <a:off x="4169094" y="1717964"/>
            <a:ext cx="3853812" cy="646331"/>
          </a:xfrm>
          <a:prstGeom prst="rect">
            <a:avLst/>
          </a:prstGeom>
          <a:noFill/>
        </p:spPr>
        <p:txBody>
          <a:bodyPr wrap="none" rtlCol="0">
            <a:spAutoFit/>
          </a:bodyPr>
          <a:lstStyle/>
          <a:p>
            <a:r>
              <a:rPr lang="fr-FR" dirty="0">
                <a:highlight>
                  <a:srgbClr val="FFFF00"/>
                </a:highlight>
              </a:rPr>
              <a:t>SATURATION DANS BEAUCOUP DE PAYS</a:t>
            </a:r>
          </a:p>
          <a:p>
            <a:r>
              <a:rPr lang="fr-FR" dirty="0">
                <a:highlight>
                  <a:srgbClr val="FFFF00"/>
                </a:highlight>
              </a:rPr>
              <a:t>RETARD A COMBLER EN AFRIQUE</a:t>
            </a:r>
          </a:p>
        </p:txBody>
      </p:sp>
      <p:pic>
        <p:nvPicPr>
          <p:cNvPr id="4098" name="Picture 2" descr="Combien de pays composent la carte de l'Afrique ?">
            <a:extLst>
              <a:ext uri="{FF2B5EF4-FFF2-40B4-BE49-F238E27FC236}">
                <a16:creationId xmlns:a16="http://schemas.microsoft.com/office/drawing/2014/main" id="{56191425-E4EB-4E05-96BA-79A8D8443A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1535" y="1857471"/>
            <a:ext cx="2200275"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426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6D4D83-86A6-4FE7-AF46-6A7BB21B4F7E}"/>
              </a:ext>
            </a:extLst>
          </p:cNvPr>
          <p:cNvSpPr>
            <a:spLocks noGrp="1"/>
          </p:cNvSpPr>
          <p:nvPr>
            <p:ph type="title"/>
          </p:nvPr>
        </p:nvSpPr>
        <p:spPr>
          <a:xfrm>
            <a:off x="838199" y="365125"/>
            <a:ext cx="10661073" cy="1325563"/>
          </a:xfrm>
        </p:spPr>
        <p:txBody>
          <a:bodyPr>
            <a:noAutofit/>
          </a:bodyPr>
          <a:lstStyle/>
          <a:p>
            <a:r>
              <a:rPr lang="fr-FR" sz="3600" b="1" dirty="0"/>
              <a:t>LE CONTEXTE : </a:t>
            </a:r>
            <a:r>
              <a:rPr lang="fr-FR" sz="3600" b="1" dirty="0">
                <a:highlight>
                  <a:srgbClr val="FFFF00"/>
                </a:highlight>
              </a:rPr>
              <a:t>TASSEMENT DES POSITIONS EN TÊTE DES LANGUES AVEC LE PLUS DE CONTENUS</a:t>
            </a:r>
            <a:r>
              <a:rPr lang="fr-FR" sz="3600" b="1" dirty="0"/>
              <a:t> </a:t>
            </a:r>
            <a:r>
              <a:rPr lang="fr-FR" sz="2400" b="1" dirty="0"/>
              <a:t>(SOURCE OBDILCI)</a:t>
            </a:r>
            <a:endParaRPr lang="fr-FR" sz="3600" b="1" dirty="0"/>
          </a:p>
        </p:txBody>
      </p:sp>
      <p:pic>
        <p:nvPicPr>
          <p:cNvPr id="1026" name="Picture 2" descr="Contenu Internet par langue">
            <a:extLst>
              <a:ext uri="{FF2B5EF4-FFF2-40B4-BE49-F238E27FC236}">
                <a16:creationId xmlns:a16="http://schemas.microsoft.com/office/drawing/2014/main" id="{B0CC5F0E-CD27-4A47-B728-18AF8063D08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8144" y="1825625"/>
            <a:ext cx="7735712" cy="4351338"/>
          </a:xfrm>
          <a:prstGeom prst="rect">
            <a:avLst/>
          </a:prstGeom>
          <a:noFill/>
          <a:extLst>
            <a:ext uri="{909E8E84-426E-40DD-AFC4-6F175D3DCCD1}">
              <a14:hiddenFill xmlns:a14="http://schemas.microsoft.com/office/drawing/2010/main">
                <a:solidFill>
                  <a:srgbClr val="FFFFFF"/>
                </a:solidFill>
              </a14:hiddenFill>
            </a:ext>
          </a:extLst>
        </p:spPr>
      </p:pic>
      <p:sp>
        <p:nvSpPr>
          <p:cNvPr id="9" name="Ellipse 8">
            <a:extLst>
              <a:ext uri="{FF2B5EF4-FFF2-40B4-BE49-F238E27FC236}">
                <a16:creationId xmlns:a16="http://schemas.microsoft.com/office/drawing/2014/main" id="{DB5FBAE6-37CE-4587-86D7-0FE5301F8A68}"/>
              </a:ext>
            </a:extLst>
          </p:cNvPr>
          <p:cNvSpPr/>
          <p:nvPr/>
        </p:nvSpPr>
        <p:spPr>
          <a:xfrm>
            <a:off x="9659007" y="2564524"/>
            <a:ext cx="609600" cy="504497"/>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1</a:t>
            </a:r>
          </a:p>
        </p:txBody>
      </p:sp>
      <p:cxnSp>
        <p:nvCxnSpPr>
          <p:cNvPr id="11" name="Connecteur droit avec flèche 10">
            <a:extLst>
              <a:ext uri="{FF2B5EF4-FFF2-40B4-BE49-F238E27FC236}">
                <a16:creationId xmlns:a16="http://schemas.microsoft.com/office/drawing/2014/main" id="{5151F047-A2F3-4B32-9DAA-323FA3981D2A}"/>
              </a:ext>
            </a:extLst>
          </p:cNvPr>
          <p:cNvCxnSpPr>
            <a:stCxn id="9" idx="2"/>
          </p:cNvCxnSpPr>
          <p:nvPr/>
        </p:nvCxnSpPr>
        <p:spPr>
          <a:xfrm flipH="1" flipV="1">
            <a:off x="8340436" y="2706255"/>
            <a:ext cx="1318571" cy="1105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3DD24F18-197A-4A2D-9C4D-A4A1D5FA36AE}"/>
              </a:ext>
            </a:extLst>
          </p:cNvPr>
          <p:cNvCxnSpPr>
            <a:stCxn id="9" idx="3"/>
          </p:cNvCxnSpPr>
          <p:nvPr/>
        </p:nvCxnSpPr>
        <p:spPr>
          <a:xfrm flipH="1">
            <a:off x="9134764" y="2995139"/>
            <a:ext cx="613517" cy="5605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a16="http://schemas.microsoft.com/office/drawing/2014/main" id="{38FC83E6-545B-4BD8-A3F7-8B48CE33C765}"/>
              </a:ext>
            </a:extLst>
          </p:cNvPr>
          <p:cNvSpPr/>
          <p:nvPr/>
        </p:nvSpPr>
        <p:spPr>
          <a:xfrm>
            <a:off x="8336678" y="6168542"/>
            <a:ext cx="609600" cy="504497"/>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3</a:t>
            </a:r>
          </a:p>
        </p:txBody>
      </p:sp>
      <p:cxnSp>
        <p:nvCxnSpPr>
          <p:cNvPr id="16" name="Connecteur droit avec flèche 15">
            <a:extLst>
              <a:ext uri="{FF2B5EF4-FFF2-40B4-BE49-F238E27FC236}">
                <a16:creationId xmlns:a16="http://schemas.microsoft.com/office/drawing/2014/main" id="{C073DD66-32DB-4210-B469-2C55129ACCF4}"/>
              </a:ext>
            </a:extLst>
          </p:cNvPr>
          <p:cNvCxnSpPr>
            <a:cxnSpLocks/>
          </p:cNvCxnSpPr>
          <p:nvPr/>
        </p:nvCxnSpPr>
        <p:spPr>
          <a:xfrm flipH="1" flipV="1">
            <a:off x="7823200" y="5883565"/>
            <a:ext cx="711200" cy="272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Ellipse 18">
            <a:extLst>
              <a:ext uri="{FF2B5EF4-FFF2-40B4-BE49-F238E27FC236}">
                <a16:creationId xmlns:a16="http://schemas.microsoft.com/office/drawing/2014/main" id="{3B17F2EF-AB31-42F9-94FA-45DDB66CEF05}"/>
              </a:ext>
            </a:extLst>
          </p:cNvPr>
          <p:cNvSpPr/>
          <p:nvPr/>
        </p:nvSpPr>
        <p:spPr>
          <a:xfrm>
            <a:off x="1812717" y="6023164"/>
            <a:ext cx="609600" cy="504497"/>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4</a:t>
            </a:r>
          </a:p>
        </p:txBody>
      </p:sp>
      <p:cxnSp>
        <p:nvCxnSpPr>
          <p:cNvPr id="20" name="Connecteur droit avec flèche 19">
            <a:extLst>
              <a:ext uri="{FF2B5EF4-FFF2-40B4-BE49-F238E27FC236}">
                <a16:creationId xmlns:a16="http://schemas.microsoft.com/office/drawing/2014/main" id="{1BCA221F-BDEB-4366-89D2-FADD4BFE9AC7}"/>
              </a:ext>
            </a:extLst>
          </p:cNvPr>
          <p:cNvCxnSpPr>
            <a:stCxn id="19" idx="6"/>
          </p:cNvCxnSpPr>
          <p:nvPr/>
        </p:nvCxnSpPr>
        <p:spPr>
          <a:xfrm flipV="1">
            <a:off x="2422317" y="6023164"/>
            <a:ext cx="3313465" cy="2522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71FA0335-56CA-4A21-8D58-B4871AB262D8}"/>
              </a:ext>
            </a:extLst>
          </p:cNvPr>
          <p:cNvCxnSpPr>
            <a:cxnSpLocks/>
            <a:stCxn id="19" idx="6"/>
          </p:cNvCxnSpPr>
          <p:nvPr/>
        </p:nvCxnSpPr>
        <p:spPr>
          <a:xfrm flipV="1">
            <a:off x="2422317" y="5957455"/>
            <a:ext cx="2436010" cy="3179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3B9E3980-8699-4943-B332-7B4B87BC0907}"/>
              </a:ext>
            </a:extLst>
          </p:cNvPr>
          <p:cNvCxnSpPr>
            <a:stCxn id="19" idx="6"/>
          </p:cNvCxnSpPr>
          <p:nvPr/>
        </p:nvCxnSpPr>
        <p:spPr>
          <a:xfrm flipV="1">
            <a:off x="2422317" y="5883565"/>
            <a:ext cx="1586265" cy="3918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6F2DF7E3-5F24-4589-91A7-6E8DA930DFF0}"/>
              </a:ext>
            </a:extLst>
          </p:cNvPr>
          <p:cNvCxnSpPr>
            <a:stCxn id="19" idx="6"/>
          </p:cNvCxnSpPr>
          <p:nvPr/>
        </p:nvCxnSpPr>
        <p:spPr>
          <a:xfrm flipV="1">
            <a:off x="2422317" y="5597236"/>
            <a:ext cx="1207574" cy="6781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19A188EA-3581-4552-B56E-157A6EF574B6}"/>
              </a:ext>
            </a:extLst>
          </p:cNvPr>
          <p:cNvCxnSpPr>
            <a:stCxn id="19" idx="6"/>
          </p:cNvCxnSpPr>
          <p:nvPr/>
        </p:nvCxnSpPr>
        <p:spPr>
          <a:xfrm flipV="1">
            <a:off x="2422317" y="5384800"/>
            <a:ext cx="791938" cy="8906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3452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6D4D83-86A6-4FE7-AF46-6A7BB21B4F7E}"/>
              </a:ext>
            </a:extLst>
          </p:cNvPr>
          <p:cNvSpPr>
            <a:spLocks noGrp="1"/>
          </p:cNvSpPr>
          <p:nvPr>
            <p:ph type="title"/>
          </p:nvPr>
        </p:nvSpPr>
        <p:spPr/>
        <p:txBody>
          <a:bodyPr>
            <a:noAutofit/>
          </a:bodyPr>
          <a:lstStyle/>
          <a:p>
            <a:r>
              <a:rPr lang="fr-FR" sz="3200" b="1" dirty="0"/>
              <a:t>LE CONTEXTE : </a:t>
            </a:r>
            <a:r>
              <a:rPr lang="fr-FR" sz="3200" b="1" dirty="0">
                <a:highlight>
                  <a:srgbClr val="FFFF00"/>
                </a:highlight>
              </a:rPr>
              <a:t>TASSEMENT DES POSITIONS EN TERMES DE CONNECTIVITÉ </a:t>
            </a:r>
            <a:r>
              <a:rPr lang="fr-FR" sz="3200" b="1" dirty="0"/>
              <a:t>(</a:t>
            </a:r>
            <a:r>
              <a:rPr lang="fr-FR" sz="2000" b="1" dirty="0"/>
              <a:t>SOURCE ÉLABORATION OBDILCI A PARTIR DE UIT ET ETHNOLOGUE</a:t>
            </a:r>
            <a:r>
              <a:rPr lang="fr-FR" sz="3200" b="1" dirty="0"/>
              <a:t>)</a:t>
            </a:r>
          </a:p>
        </p:txBody>
      </p:sp>
      <p:graphicFrame>
        <p:nvGraphicFramePr>
          <p:cNvPr id="6" name="Espace réservé du contenu 5">
            <a:extLst>
              <a:ext uri="{FF2B5EF4-FFF2-40B4-BE49-F238E27FC236}">
                <a16:creationId xmlns:a16="http://schemas.microsoft.com/office/drawing/2014/main" id="{FD81C212-EC9F-4FC7-989F-4EAAD4881B2D}"/>
              </a:ext>
            </a:extLst>
          </p:cNvPr>
          <p:cNvGraphicFramePr>
            <a:graphicFrameLocks noGrp="1"/>
          </p:cNvGraphicFramePr>
          <p:nvPr>
            <p:ph idx="1"/>
          </p:nvPr>
        </p:nvGraphicFramePr>
        <p:xfrm>
          <a:off x="110358" y="1797269"/>
          <a:ext cx="11971283" cy="4792720"/>
        </p:xfrm>
        <a:graphic>
          <a:graphicData uri="http://schemas.openxmlformats.org/drawingml/2006/table">
            <a:tbl>
              <a:tblPr firstRow="1" firstCol="1" bandRow="1">
                <a:tableStyleId>{5C22544A-7EE6-4342-B048-85BDC9FD1C3A}</a:tableStyleId>
              </a:tblPr>
              <a:tblGrid>
                <a:gridCol w="1073818">
                  <a:extLst>
                    <a:ext uri="{9D8B030D-6E8A-4147-A177-3AD203B41FA5}">
                      <a16:colId xmlns:a16="http://schemas.microsoft.com/office/drawing/2014/main" val="3465603241"/>
                    </a:ext>
                  </a:extLst>
                </a:gridCol>
                <a:gridCol w="899937">
                  <a:extLst>
                    <a:ext uri="{9D8B030D-6E8A-4147-A177-3AD203B41FA5}">
                      <a16:colId xmlns:a16="http://schemas.microsoft.com/office/drawing/2014/main" val="3842262947"/>
                    </a:ext>
                  </a:extLst>
                </a:gridCol>
                <a:gridCol w="1592808">
                  <a:extLst>
                    <a:ext uri="{9D8B030D-6E8A-4147-A177-3AD203B41FA5}">
                      <a16:colId xmlns:a16="http://schemas.microsoft.com/office/drawing/2014/main" val="1511609354"/>
                    </a:ext>
                  </a:extLst>
                </a:gridCol>
                <a:gridCol w="1152131">
                  <a:extLst>
                    <a:ext uri="{9D8B030D-6E8A-4147-A177-3AD203B41FA5}">
                      <a16:colId xmlns:a16="http://schemas.microsoft.com/office/drawing/2014/main" val="2109304986"/>
                    </a:ext>
                  </a:extLst>
                </a:gridCol>
                <a:gridCol w="749948">
                  <a:extLst>
                    <a:ext uri="{9D8B030D-6E8A-4147-A177-3AD203B41FA5}">
                      <a16:colId xmlns:a16="http://schemas.microsoft.com/office/drawing/2014/main" val="827949859"/>
                    </a:ext>
                  </a:extLst>
                </a:gridCol>
                <a:gridCol w="749948">
                  <a:extLst>
                    <a:ext uri="{9D8B030D-6E8A-4147-A177-3AD203B41FA5}">
                      <a16:colId xmlns:a16="http://schemas.microsoft.com/office/drawing/2014/main" val="2821497802"/>
                    </a:ext>
                  </a:extLst>
                </a:gridCol>
                <a:gridCol w="756584">
                  <a:extLst>
                    <a:ext uri="{9D8B030D-6E8A-4147-A177-3AD203B41FA5}">
                      <a16:colId xmlns:a16="http://schemas.microsoft.com/office/drawing/2014/main" val="218322192"/>
                    </a:ext>
                  </a:extLst>
                </a:gridCol>
                <a:gridCol w="1125585">
                  <a:extLst>
                    <a:ext uri="{9D8B030D-6E8A-4147-A177-3AD203B41FA5}">
                      <a16:colId xmlns:a16="http://schemas.microsoft.com/office/drawing/2014/main" val="767145531"/>
                    </a:ext>
                  </a:extLst>
                </a:gridCol>
                <a:gridCol w="937101">
                  <a:extLst>
                    <a:ext uri="{9D8B030D-6E8A-4147-A177-3AD203B41FA5}">
                      <a16:colId xmlns:a16="http://schemas.microsoft.com/office/drawing/2014/main" val="2483911522"/>
                    </a:ext>
                  </a:extLst>
                </a:gridCol>
                <a:gridCol w="943739">
                  <a:extLst>
                    <a:ext uri="{9D8B030D-6E8A-4147-A177-3AD203B41FA5}">
                      <a16:colId xmlns:a16="http://schemas.microsoft.com/office/drawing/2014/main" val="2264150681"/>
                    </a:ext>
                  </a:extLst>
                </a:gridCol>
                <a:gridCol w="1132221">
                  <a:extLst>
                    <a:ext uri="{9D8B030D-6E8A-4147-A177-3AD203B41FA5}">
                      <a16:colId xmlns:a16="http://schemas.microsoft.com/office/drawing/2014/main" val="3671705078"/>
                    </a:ext>
                  </a:extLst>
                </a:gridCol>
                <a:gridCol w="857463">
                  <a:extLst>
                    <a:ext uri="{9D8B030D-6E8A-4147-A177-3AD203B41FA5}">
                      <a16:colId xmlns:a16="http://schemas.microsoft.com/office/drawing/2014/main" val="2617333330"/>
                    </a:ext>
                  </a:extLst>
                </a:gridCol>
              </a:tblGrid>
              <a:tr h="599090">
                <a:tc>
                  <a:txBody>
                    <a:bodyPr/>
                    <a:lstStyle/>
                    <a:p>
                      <a:pPr>
                        <a:lnSpc>
                          <a:spcPct val="107000"/>
                        </a:lnSpc>
                        <a:spcAft>
                          <a:spcPts val="0"/>
                        </a:spcAft>
                      </a:pPr>
                      <a:r>
                        <a:rPr lang="fr-FR" sz="2000">
                          <a:effectLst/>
                        </a:rPr>
                        <a:t>Version</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fr-FR" sz="2000">
                          <a:effectLst/>
                        </a:rPr>
                        <a:t>Actual.</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fr-FR" sz="2000">
                          <a:effectLst/>
                        </a:rPr>
                        <a:t>Date</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dirty="0">
                          <a:solidFill>
                            <a:schemeClr val="tx1"/>
                          </a:solidFill>
                          <a:effectLst/>
                        </a:rPr>
                        <a:t>Français</a:t>
                      </a:r>
                      <a:endParaRPr lang="fr-FR" sz="3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2000" dirty="0">
                          <a:solidFill>
                            <a:schemeClr val="bg1"/>
                          </a:solidFill>
                          <a:effectLst/>
                        </a:rPr>
                        <a:t>Hindi</a:t>
                      </a:r>
                      <a:endParaRPr lang="fr-FR"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a:effectLst/>
                        </a:rPr>
                        <a:t>Russe</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a:effectLst/>
                        </a:rPr>
                        <a:t>Arabe</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a:effectLst/>
                        </a:rPr>
                        <a:t>Portugais</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a:effectLst/>
                        </a:rPr>
                        <a:t>Anglais</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a:effectLst/>
                        </a:rPr>
                        <a:t>Chinois</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a:effectLst/>
                        </a:rPr>
                        <a:t>Espagnol</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a:solidFill>
                            <a:schemeClr val="tx1"/>
                          </a:solidFill>
                          <a:effectLst/>
                        </a:rPr>
                        <a:t>Monde</a:t>
                      </a:r>
                      <a:endParaRPr lang="fr-FR" sz="3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4">
                        <a:lumMod val="20000"/>
                        <a:lumOff val="80000"/>
                      </a:schemeClr>
                    </a:solidFill>
                  </a:tcPr>
                </a:tc>
                <a:extLst>
                  <a:ext uri="{0D108BD9-81ED-4DB2-BD59-A6C34878D82A}">
                    <a16:rowId xmlns:a16="http://schemas.microsoft.com/office/drawing/2014/main" val="1284255894"/>
                  </a:ext>
                </a:extLst>
              </a:tr>
              <a:tr h="599090">
                <a:tc>
                  <a:txBody>
                    <a:bodyPr/>
                    <a:lstStyle/>
                    <a:p>
                      <a:pPr>
                        <a:lnSpc>
                          <a:spcPct val="107000"/>
                        </a:lnSpc>
                        <a:spcAft>
                          <a:spcPts val="0"/>
                        </a:spcAft>
                      </a:pPr>
                      <a:r>
                        <a:rPr lang="fr-FR" sz="2000">
                          <a:effectLst/>
                        </a:rPr>
                        <a:t>V3.1</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fr-FR" sz="2000">
                          <a:effectLst/>
                        </a:rPr>
                        <a:t>LES 3.</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fr-FR" sz="2000">
                          <a:effectLst/>
                        </a:rPr>
                        <a:t>Février 22</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dirty="0">
                          <a:effectLst/>
                        </a:rPr>
                        <a:t>66,89</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2000">
                          <a:effectLst/>
                        </a:rPr>
                        <a:t>43,18</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a:effectLst/>
                        </a:rPr>
                        <a:t>81,96</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a:effectLst/>
                        </a:rPr>
                        <a:t>65,05</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a:effectLst/>
                        </a:rPr>
                        <a:t>74,35</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a:effectLst/>
                        </a:rPr>
                        <a:t>66,83</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a:effectLst/>
                        </a:rPr>
                        <a:t>71,43</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a:effectLst/>
                        </a:rPr>
                        <a:t>75,57</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a:solidFill>
                            <a:schemeClr val="tx1"/>
                          </a:solidFill>
                          <a:effectLst/>
                        </a:rPr>
                        <a:t>58,71</a:t>
                      </a:r>
                      <a:endParaRPr lang="fr-FR" sz="3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4">
                        <a:lumMod val="20000"/>
                        <a:lumOff val="80000"/>
                      </a:schemeClr>
                    </a:solidFill>
                  </a:tcPr>
                </a:tc>
                <a:extLst>
                  <a:ext uri="{0D108BD9-81ED-4DB2-BD59-A6C34878D82A}">
                    <a16:rowId xmlns:a16="http://schemas.microsoft.com/office/drawing/2014/main" val="3682608368"/>
                  </a:ext>
                </a:extLst>
              </a:tr>
              <a:tr h="599090">
                <a:tc>
                  <a:txBody>
                    <a:bodyPr/>
                    <a:lstStyle/>
                    <a:p>
                      <a:pPr>
                        <a:lnSpc>
                          <a:spcPct val="107000"/>
                        </a:lnSpc>
                        <a:spcAft>
                          <a:spcPts val="0"/>
                        </a:spcAft>
                      </a:pPr>
                      <a:r>
                        <a:rPr lang="fr-FR" sz="2000">
                          <a:effectLst/>
                        </a:rPr>
                        <a:t>V3.c</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fr-FR" sz="2000">
                          <a:effectLst/>
                        </a:rPr>
                        <a:t>UIT</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fr-FR" sz="2000">
                          <a:effectLst/>
                        </a:rPr>
                        <a:t>Août 22</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dirty="0">
                          <a:effectLst/>
                        </a:rPr>
                        <a:t>65,80</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2000">
                          <a:effectLst/>
                        </a:rPr>
                        <a:t>41,16</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a:effectLst/>
                        </a:rPr>
                        <a:t>80,32</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dirty="0">
                          <a:effectLst/>
                        </a:rPr>
                        <a:t>63,99</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a:effectLst/>
                        </a:rPr>
                        <a:t>68,43</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a:effectLst/>
                        </a:rPr>
                        <a:t>64,86</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a:effectLst/>
                        </a:rPr>
                        <a:t>71,38</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a:effectLst/>
                        </a:rPr>
                        <a:t>73,72</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a:solidFill>
                            <a:schemeClr val="tx1"/>
                          </a:solidFill>
                          <a:effectLst/>
                        </a:rPr>
                        <a:t>62,07</a:t>
                      </a:r>
                      <a:endParaRPr lang="fr-FR" sz="3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4">
                        <a:lumMod val="20000"/>
                        <a:lumOff val="80000"/>
                      </a:schemeClr>
                    </a:solidFill>
                  </a:tcPr>
                </a:tc>
                <a:extLst>
                  <a:ext uri="{0D108BD9-81ED-4DB2-BD59-A6C34878D82A}">
                    <a16:rowId xmlns:a16="http://schemas.microsoft.com/office/drawing/2014/main" val="1473509841"/>
                  </a:ext>
                </a:extLst>
              </a:tr>
              <a:tr h="599090">
                <a:tc>
                  <a:txBody>
                    <a:bodyPr/>
                    <a:lstStyle/>
                    <a:p>
                      <a:pPr>
                        <a:lnSpc>
                          <a:spcPct val="107000"/>
                        </a:lnSpc>
                        <a:spcAft>
                          <a:spcPts val="0"/>
                        </a:spcAft>
                      </a:pPr>
                      <a:r>
                        <a:rPr lang="fr-FR" sz="2000">
                          <a:effectLst/>
                        </a:rPr>
                        <a:t>V3.2</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fr-FR" sz="2000">
                          <a:effectLst/>
                        </a:rPr>
                        <a:t>UIT</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fr-FR" sz="2000">
                          <a:effectLst/>
                        </a:rPr>
                        <a:t>Avril 23</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dirty="0">
                          <a:effectLst/>
                        </a:rPr>
                        <a:t>70,74</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2000">
                          <a:effectLst/>
                        </a:rPr>
                        <a:t>46,51</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a:effectLst/>
                        </a:rPr>
                        <a:t>85,53</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a:effectLst/>
                        </a:rPr>
                        <a:t>65,01</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a:effectLst/>
                        </a:rPr>
                        <a:t>74,09</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a:effectLst/>
                        </a:rPr>
                        <a:t>70,10</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a:effectLst/>
                        </a:rPr>
                        <a:t>73,83</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a:effectLst/>
                        </a:rPr>
                        <a:t>78,57</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a:solidFill>
                            <a:schemeClr val="tx1"/>
                          </a:solidFill>
                          <a:effectLst/>
                        </a:rPr>
                        <a:t>62,05</a:t>
                      </a:r>
                      <a:endParaRPr lang="fr-FR" sz="3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4">
                        <a:lumMod val="20000"/>
                        <a:lumOff val="80000"/>
                      </a:schemeClr>
                    </a:solidFill>
                  </a:tcPr>
                </a:tc>
                <a:extLst>
                  <a:ext uri="{0D108BD9-81ED-4DB2-BD59-A6C34878D82A}">
                    <a16:rowId xmlns:a16="http://schemas.microsoft.com/office/drawing/2014/main" val="2589799199"/>
                  </a:ext>
                </a:extLst>
              </a:tr>
              <a:tr h="599090">
                <a:tc>
                  <a:txBody>
                    <a:bodyPr/>
                    <a:lstStyle/>
                    <a:p>
                      <a:pPr>
                        <a:lnSpc>
                          <a:spcPct val="107000"/>
                        </a:lnSpc>
                        <a:spcAft>
                          <a:spcPts val="0"/>
                        </a:spcAft>
                      </a:pPr>
                      <a:r>
                        <a:rPr lang="fr-FR" sz="2000">
                          <a:effectLst/>
                        </a:rPr>
                        <a:t>V4</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fr-FR" sz="2000">
                          <a:effectLst/>
                        </a:rPr>
                        <a:t>LES 3</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fr-FR" sz="2000">
                          <a:effectLst/>
                        </a:rPr>
                        <a:t>Mai 23</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dirty="0">
                          <a:effectLst/>
                        </a:rPr>
                        <a:t>65,52</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2000">
                          <a:effectLst/>
                        </a:rPr>
                        <a:t>46,72</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a:effectLst/>
                        </a:rPr>
                        <a:t>85,52</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a:effectLst/>
                        </a:rPr>
                        <a:t>68,39</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a:effectLst/>
                        </a:rPr>
                        <a:t>73,71</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a:effectLst/>
                        </a:rPr>
                        <a:t>68,78</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a:effectLst/>
                        </a:rPr>
                        <a:t>73,84</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a:effectLst/>
                        </a:rPr>
                        <a:t>78,31</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a:solidFill>
                            <a:schemeClr val="tx1"/>
                          </a:solidFill>
                          <a:effectLst/>
                        </a:rPr>
                        <a:t>61,63</a:t>
                      </a:r>
                      <a:endParaRPr lang="fr-FR" sz="3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4">
                        <a:lumMod val="20000"/>
                        <a:lumOff val="80000"/>
                      </a:schemeClr>
                    </a:solidFill>
                  </a:tcPr>
                </a:tc>
                <a:extLst>
                  <a:ext uri="{0D108BD9-81ED-4DB2-BD59-A6C34878D82A}">
                    <a16:rowId xmlns:a16="http://schemas.microsoft.com/office/drawing/2014/main" val="1611089125"/>
                  </a:ext>
                </a:extLst>
              </a:tr>
              <a:tr h="599090">
                <a:tc>
                  <a:txBody>
                    <a:bodyPr/>
                    <a:lstStyle/>
                    <a:p>
                      <a:pPr>
                        <a:lnSpc>
                          <a:spcPct val="107000"/>
                        </a:lnSpc>
                        <a:spcAft>
                          <a:spcPts val="0"/>
                        </a:spcAft>
                      </a:pPr>
                      <a:r>
                        <a:rPr lang="fr-FR" sz="2000">
                          <a:effectLst/>
                        </a:rPr>
                        <a:t>V5.1</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fr-FR" sz="2000">
                          <a:effectLst/>
                        </a:rPr>
                        <a:t>ETHN.</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fr-FR" sz="2000">
                          <a:effectLst/>
                        </a:rPr>
                        <a:t>Juin 24</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dirty="0">
                          <a:effectLst/>
                        </a:rPr>
                        <a:t>66,58</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2000">
                          <a:effectLst/>
                        </a:rPr>
                        <a:t>48,48</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a:effectLst/>
                        </a:rPr>
                        <a:t>87,42</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a:effectLst/>
                        </a:rPr>
                        <a:t>67,81</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a:effectLst/>
                        </a:rPr>
                        <a:t>74,42</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a:effectLst/>
                        </a:rPr>
                        <a:t>70,86</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a:effectLst/>
                        </a:rPr>
                        <a:t>76,27</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a:effectLst/>
                        </a:rPr>
                        <a:t>80,46</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a:solidFill>
                            <a:schemeClr val="tx1"/>
                          </a:solidFill>
                          <a:effectLst/>
                        </a:rPr>
                        <a:t>63,41</a:t>
                      </a:r>
                      <a:endParaRPr lang="fr-FR" sz="3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4">
                        <a:lumMod val="20000"/>
                        <a:lumOff val="80000"/>
                      </a:schemeClr>
                    </a:solidFill>
                  </a:tcPr>
                </a:tc>
                <a:extLst>
                  <a:ext uri="{0D108BD9-81ED-4DB2-BD59-A6C34878D82A}">
                    <a16:rowId xmlns:a16="http://schemas.microsoft.com/office/drawing/2014/main" val="178321400"/>
                  </a:ext>
                </a:extLst>
              </a:tr>
              <a:tr h="599090">
                <a:tc>
                  <a:txBody>
                    <a:bodyPr/>
                    <a:lstStyle/>
                    <a:p>
                      <a:pPr>
                        <a:lnSpc>
                          <a:spcPct val="107000"/>
                        </a:lnSpc>
                        <a:spcAft>
                          <a:spcPts val="0"/>
                        </a:spcAft>
                      </a:pPr>
                      <a:r>
                        <a:rPr lang="fr-FR" sz="2000">
                          <a:effectLst/>
                        </a:rPr>
                        <a:t>V5.2</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fr-FR" sz="2000">
                          <a:effectLst/>
                        </a:rPr>
                        <a:t>UIT</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fr-FR" sz="2000">
                          <a:effectLst/>
                        </a:rPr>
                        <a:t>Novembre 24</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dirty="0">
                          <a:effectLst/>
                        </a:rPr>
                        <a:t>67,15</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2000">
                          <a:effectLst/>
                        </a:rPr>
                        <a:t>48,48</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a:effectLst/>
                        </a:rPr>
                        <a:t>88,80</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a:effectLst/>
                        </a:rPr>
                        <a:t>68,01</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a:effectLst/>
                        </a:rPr>
                        <a:t>77,41</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a:effectLst/>
                        </a:rPr>
                        <a:t>71,19</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a:effectLst/>
                        </a:rPr>
                        <a:t>78,22</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a:effectLst/>
                        </a:rPr>
                        <a:t>81,55</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a:solidFill>
                            <a:schemeClr val="tx1"/>
                          </a:solidFill>
                          <a:effectLst/>
                        </a:rPr>
                        <a:t>64,19</a:t>
                      </a:r>
                      <a:endParaRPr lang="fr-FR" sz="3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4">
                        <a:lumMod val="20000"/>
                        <a:lumOff val="80000"/>
                      </a:schemeClr>
                    </a:solidFill>
                  </a:tcPr>
                </a:tc>
                <a:extLst>
                  <a:ext uri="{0D108BD9-81ED-4DB2-BD59-A6C34878D82A}">
                    <a16:rowId xmlns:a16="http://schemas.microsoft.com/office/drawing/2014/main" val="3370808955"/>
                  </a:ext>
                </a:extLst>
              </a:tr>
              <a:tr h="599090">
                <a:tc>
                  <a:txBody>
                    <a:bodyPr/>
                    <a:lstStyle/>
                    <a:p>
                      <a:pPr>
                        <a:lnSpc>
                          <a:spcPct val="107000"/>
                        </a:lnSpc>
                        <a:spcAft>
                          <a:spcPts val="0"/>
                        </a:spcAft>
                      </a:pPr>
                      <a:r>
                        <a:rPr lang="fr-FR" sz="2000">
                          <a:effectLst/>
                        </a:rPr>
                        <a:t>V6 </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fr-FR" sz="2000">
                          <a:effectLst/>
                        </a:rPr>
                        <a:t>UIT</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fr-FR" sz="2000">
                          <a:effectLst/>
                        </a:rPr>
                        <a:t>Juin 25</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dirty="0">
                          <a:effectLst/>
                        </a:rPr>
                        <a:t>67,75</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lumMod val="20000"/>
                        <a:lumOff val="80000"/>
                      </a:schemeClr>
                    </a:solidFill>
                  </a:tcPr>
                </a:tc>
                <a:tc>
                  <a:txBody>
                    <a:bodyPr/>
                    <a:lstStyle/>
                    <a:p>
                      <a:pPr algn="ctr">
                        <a:lnSpc>
                          <a:spcPct val="107000"/>
                        </a:lnSpc>
                        <a:spcAft>
                          <a:spcPts val="0"/>
                        </a:spcAft>
                      </a:pPr>
                      <a:r>
                        <a:rPr lang="fr-FR" sz="2000">
                          <a:effectLst/>
                        </a:rPr>
                        <a:t>48,48</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a:effectLst/>
                        </a:rPr>
                        <a:t>89,53</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a:effectLst/>
                        </a:rPr>
                        <a:t>68,79</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a:effectLst/>
                        </a:rPr>
                        <a:t>77,76</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a:effectLst/>
                        </a:rPr>
                        <a:t>70,66</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a:effectLst/>
                        </a:rPr>
                        <a:t>78,23</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a:effectLst/>
                        </a:rPr>
                        <a:t>81,90</a:t>
                      </a:r>
                      <a:endParaRPr lang="fr-FR" sz="3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dirty="0">
                          <a:solidFill>
                            <a:schemeClr val="tx1"/>
                          </a:solidFill>
                          <a:effectLst/>
                        </a:rPr>
                        <a:t>64,47</a:t>
                      </a:r>
                      <a:endParaRPr lang="fr-FR" sz="3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4">
                        <a:lumMod val="20000"/>
                        <a:lumOff val="80000"/>
                      </a:schemeClr>
                    </a:solidFill>
                  </a:tcPr>
                </a:tc>
                <a:extLst>
                  <a:ext uri="{0D108BD9-81ED-4DB2-BD59-A6C34878D82A}">
                    <a16:rowId xmlns:a16="http://schemas.microsoft.com/office/drawing/2014/main" val="1563918379"/>
                  </a:ext>
                </a:extLst>
              </a:tr>
            </a:tbl>
          </a:graphicData>
        </a:graphic>
      </p:graphicFrame>
    </p:spTree>
    <p:extLst>
      <p:ext uri="{BB962C8B-B14F-4D97-AF65-F5344CB8AC3E}">
        <p14:creationId xmlns:p14="http://schemas.microsoft.com/office/powerpoint/2010/main" val="10982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D5365D81-246E-4C63-AAE1-936AED84678E}"/>
              </a:ext>
            </a:extLst>
          </p:cNvPr>
          <p:cNvPicPr/>
          <p:nvPr/>
        </p:nvPicPr>
        <p:blipFill>
          <a:blip r:embed="rId2"/>
          <a:stretch>
            <a:fillRect/>
          </a:stretch>
        </p:blipFill>
        <p:spPr>
          <a:xfrm>
            <a:off x="471054" y="1817052"/>
            <a:ext cx="11222181" cy="4713057"/>
          </a:xfrm>
          <a:prstGeom prst="rect">
            <a:avLst/>
          </a:prstGeom>
        </p:spPr>
      </p:pic>
      <p:sp>
        <p:nvSpPr>
          <p:cNvPr id="3" name="ZoneTexte 2">
            <a:extLst>
              <a:ext uri="{FF2B5EF4-FFF2-40B4-BE49-F238E27FC236}">
                <a16:creationId xmlns:a16="http://schemas.microsoft.com/office/drawing/2014/main" id="{6895A577-3EC7-45E7-A20A-75E676AA59D6}"/>
              </a:ext>
            </a:extLst>
          </p:cNvPr>
          <p:cNvSpPr txBox="1"/>
          <p:nvPr/>
        </p:nvSpPr>
        <p:spPr>
          <a:xfrm>
            <a:off x="2901282" y="596869"/>
            <a:ext cx="8144345" cy="584775"/>
          </a:xfrm>
          <a:prstGeom prst="rect">
            <a:avLst/>
          </a:prstGeom>
          <a:noFill/>
        </p:spPr>
        <p:txBody>
          <a:bodyPr wrap="none" rtlCol="0">
            <a:spAutoFit/>
          </a:bodyPr>
          <a:lstStyle/>
          <a:p>
            <a:r>
              <a:rPr lang="fr-FR" sz="3200" b="1" dirty="0"/>
              <a:t>CYBER-GÉOGRAPHIE DES LANGUES </a:t>
            </a:r>
            <a:r>
              <a:rPr lang="fr-FR" b="1" dirty="0"/>
              <a:t>(SOURCE OBDILCI)</a:t>
            </a:r>
            <a:endParaRPr lang="fr-FR" sz="3200" b="1" dirty="0"/>
          </a:p>
        </p:txBody>
      </p:sp>
      <p:sp>
        <p:nvSpPr>
          <p:cNvPr id="4" name="Flèche : bas 3">
            <a:extLst>
              <a:ext uri="{FF2B5EF4-FFF2-40B4-BE49-F238E27FC236}">
                <a16:creationId xmlns:a16="http://schemas.microsoft.com/office/drawing/2014/main" id="{05FCAE70-1AB2-46AC-94A4-148596FE09A7}"/>
              </a:ext>
            </a:extLst>
          </p:cNvPr>
          <p:cNvSpPr/>
          <p:nvPr/>
        </p:nvSpPr>
        <p:spPr>
          <a:xfrm rot="18675003">
            <a:off x="2713593" y="646254"/>
            <a:ext cx="293012" cy="1357792"/>
          </a:xfrm>
          <a:prstGeom prst="downArrow">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a:extLst>
              <a:ext uri="{FF2B5EF4-FFF2-40B4-BE49-F238E27FC236}">
                <a16:creationId xmlns:a16="http://schemas.microsoft.com/office/drawing/2014/main" id="{C328C309-5664-410F-AB63-021344D1A938}"/>
              </a:ext>
            </a:extLst>
          </p:cNvPr>
          <p:cNvSpPr/>
          <p:nvPr/>
        </p:nvSpPr>
        <p:spPr>
          <a:xfrm>
            <a:off x="6317673" y="2706255"/>
            <a:ext cx="886691" cy="489527"/>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a:extLst>
              <a:ext uri="{FF2B5EF4-FFF2-40B4-BE49-F238E27FC236}">
                <a16:creationId xmlns:a16="http://schemas.microsoft.com/office/drawing/2014/main" id="{3C4CA236-C2EA-42D3-BC64-74E9F0BBF76C}"/>
              </a:ext>
            </a:extLst>
          </p:cNvPr>
          <p:cNvSpPr/>
          <p:nvPr/>
        </p:nvSpPr>
        <p:spPr>
          <a:xfrm>
            <a:off x="7569201" y="2706255"/>
            <a:ext cx="886691" cy="489527"/>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218" name="Picture 2" descr="90 000+ Balance Stock Illustrations, graphiques vectoriels libre de droits  et Clip Art - iStock | Équilibre, Poids, Balance justice">
            <a:extLst>
              <a:ext uri="{FF2B5EF4-FFF2-40B4-BE49-F238E27FC236}">
                <a16:creationId xmlns:a16="http://schemas.microsoft.com/office/drawing/2014/main" id="{EFDB04B4-CB1D-442B-8C25-7EF57A5852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3455" y="1124180"/>
            <a:ext cx="692872" cy="69287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necteur droit avec flèche 7">
            <a:extLst>
              <a:ext uri="{FF2B5EF4-FFF2-40B4-BE49-F238E27FC236}">
                <a16:creationId xmlns:a16="http://schemas.microsoft.com/office/drawing/2014/main" id="{ACF59CD3-3BA8-4702-B01E-3E78C658E699}"/>
              </a:ext>
            </a:extLst>
          </p:cNvPr>
          <p:cNvCxnSpPr>
            <a:cxnSpLocks/>
          </p:cNvCxnSpPr>
          <p:nvPr/>
        </p:nvCxnSpPr>
        <p:spPr>
          <a:xfrm flipH="1">
            <a:off x="7048500" y="1644073"/>
            <a:ext cx="271391" cy="11118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9C0077BA-146B-489A-8DB5-7B56EAAC6487}"/>
              </a:ext>
            </a:extLst>
          </p:cNvPr>
          <p:cNvCxnSpPr>
            <a:cxnSpLocks/>
            <a:endCxn id="6" idx="0"/>
          </p:cNvCxnSpPr>
          <p:nvPr/>
        </p:nvCxnSpPr>
        <p:spPr>
          <a:xfrm>
            <a:off x="7319891" y="1640377"/>
            <a:ext cx="692656" cy="10658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386248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50841</TotalTime>
  <Words>4623</Words>
  <Application>Microsoft Office PowerPoint</Application>
  <PresentationFormat>Grand écran</PresentationFormat>
  <Paragraphs>1012</Paragraphs>
  <Slides>42</Slides>
  <Notes>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42</vt:i4>
      </vt:variant>
    </vt:vector>
  </HeadingPairs>
  <TitlesOfParts>
    <vt:vector size="49" baseType="lpstr">
      <vt:lpstr>Abadi</vt:lpstr>
      <vt:lpstr>Arial</vt:lpstr>
      <vt:lpstr>Calibri</vt:lpstr>
      <vt:lpstr>Calibri Light</vt:lpstr>
      <vt:lpstr>Times New Roman</vt:lpstr>
      <vt:lpstr>Wingdings</vt:lpstr>
      <vt:lpstr>Thème Office</vt:lpstr>
      <vt:lpstr>SÉMINAIRE CONSEIL SCIENTIFIQUE OBSERVATOIRE OIF  PARIS – 30 JANVIER 2026</vt:lpstr>
      <vt:lpstr>Présentation PowerPoint</vt:lpstr>
      <vt:lpstr>Présentation PowerPoint</vt:lpstr>
      <vt:lpstr>1) CONTRIBUTION RAPPORT 2026 LE FRANÇAIS DANS LE MONDE LE FRANÇAIS DANS L’INTERNET</vt:lpstr>
      <vt:lpstr>LE CONTEXTE : FLÉCHISSEMENT DE LA CROISSANCE EN TERMES DE PERSONNES CONNECTÉES (SOURCE UIT)</vt:lpstr>
      <vt:lpstr>Présentation PowerPoint</vt:lpstr>
      <vt:lpstr>LE CONTEXTE : TASSEMENT DES POSITIONS EN TÊTE DES LANGUES AVEC LE PLUS DE CONTENUS (SOURCE OBDILCI)</vt:lpstr>
      <vt:lpstr>LE CONTEXTE : TASSEMENT DES POSITIONS EN TERMES DE CONNECTIVITÉ (SOURCE ÉLABORATION OBDILCI A PARTIR DE UIT ET ETHNOLOGUE)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RÉUNION PRÉPARATOIRE A L’ATELIER FRANCOPHONE MULTI-ACTEURS POUR DES  MODÈLES DE LANGAGE  OUVERTS, INCLUSIFS ET ANCRÉS DANS LA DIVERSITÉ LINGUISTIQUE ET CULTURELLE.  NEW YORK - 16 DÉCEMBRE 2025 DE 13H30 À 15H</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Daniel Pimienta</dc:creator>
  <cp:lastModifiedBy>Daniel Pimienta</cp:lastModifiedBy>
  <cp:revision>64</cp:revision>
  <dcterms:created xsi:type="dcterms:W3CDTF">2025-12-12T09:46:46Z</dcterms:created>
  <dcterms:modified xsi:type="dcterms:W3CDTF">2026-01-29T16:50:24Z</dcterms:modified>
</cp:coreProperties>
</file>