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9" r:id="rId2"/>
    <p:sldId id="256" r:id="rId3"/>
    <p:sldId id="511" r:id="rId4"/>
    <p:sldId id="510" r:id="rId5"/>
    <p:sldId id="513" r:id="rId6"/>
    <p:sldId id="512" r:id="rId7"/>
    <p:sldId id="517" r:id="rId8"/>
    <p:sldId id="516" r:id="rId9"/>
    <p:sldId id="519" r:id="rId10"/>
    <p:sldId id="518" r:id="rId11"/>
    <p:sldId id="520" r:id="rId12"/>
    <p:sldId id="521" r:id="rId13"/>
    <p:sldId id="515" r:id="rId14"/>
    <p:sldId id="522" r:id="rId15"/>
    <p:sldId id="523" r:id="rId16"/>
    <p:sldId id="524" r:id="rId17"/>
    <p:sldId id="525" r:id="rId18"/>
    <p:sldId id="526" r:id="rId19"/>
    <p:sldId id="527" r:id="rId20"/>
    <p:sldId id="530" r:id="rId21"/>
    <p:sldId id="528" r:id="rId22"/>
    <p:sldId id="529" r:id="rId23"/>
    <p:sldId id="531" r:id="rId24"/>
  </p:sldIdLst>
  <p:sldSz cx="12192000" cy="6858000"/>
  <p:notesSz cx="6858000" cy="9144000"/>
  <p:defaultTextStyle>
    <a:defPPr>
      <a:defRPr lang="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\Proyectos\Lenguas-Culturas\LC2025\MULTIL\MULTI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\Proyectos\Lenguas-Culturas\LC2025\MULTIL\MULTI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"/>
              <a:t>Nombre </a:t>
            </a:r>
            <a:r>
              <a:rPr lang="fr" baseline="0"/>
              <a:t>de pays par tranche de multilinguisme</a:t>
            </a:r>
            <a:endParaRPr lang="en-US"/>
          </a:p>
        </c:rich>
      </c:tx>
      <c:layout>
        <c:manualLayout>
          <c:xMode val="edge"/>
          <c:yMode val="edge"/>
          <c:x val="0.13012399708242156"/>
          <c:y val="4.5528455284552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Histog!$A$9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03-45FE-95A6-E030E53A6F31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03-45FE-95A6-E030E53A6F31}"/>
              </c:ext>
            </c:extLst>
          </c:dPt>
          <c:cat>
            <c:strRef>
              <c:f>Histog!$B$8:$Z$8</c:f>
              <c:strCache>
                <c:ptCount val="25"/>
                <c:pt idx="0">
                  <c:v>&gt; 60%</c:v>
                </c:pt>
                <c:pt idx="1">
                  <c:v>&gt; 50%</c:v>
                </c:pt>
                <c:pt idx="2">
                  <c:v>&gt;40%</c:v>
                </c:pt>
                <c:pt idx="3">
                  <c:v>&gt; 30%</c:v>
                </c:pt>
                <c:pt idx="4">
                  <c:v>&gt; 20%</c:v>
                </c:pt>
                <c:pt idx="5">
                  <c:v>&gt; 19%</c:v>
                </c:pt>
                <c:pt idx="6">
                  <c:v>&gt; 18%</c:v>
                </c:pt>
                <c:pt idx="7">
                  <c:v>&gt; 17%</c:v>
                </c:pt>
                <c:pt idx="8">
                  <c:v>&gt; 16%</c:v>
                </c:pt>
                <c:pt idx="9">
                  <c:v>&gt; 15%</c:v>
                </c:pt>
                <c:pt idx="10">
                  <c:v>&gt; 14%</c:v>
                </c:pt>
                <c:pt idx="11">
                  <c:v>&gt; 13%</c:v>
                </c:pt>
                <c:pt idx="12">
                  <c:v>&gt; 12%</c:v>
                </c:pt>
                <c:pt idx="13">
                  <c:v>&gt; 11%</c:v>
                </c:pt>
                <c:pt idx="14">
                  <c:v>&gt; 10%</c:v>
                </c:pt>
                <c:pt idx="15">
                  <c:v>&gt; 9%</c:v>
                </c:pt>
                <c:pt idx="16">
                  <c:v>&gt; 8%</c:v>
                </c:pt>
                <c:pt idx="17">
                  <c:v>&gt; 7%</c:v>
                </c:pt>
                <c:pt idx="18">
                  <c:v>&gt; 6%</c:v>
                </c:pt>
                <c:pt idx="19">
                  <c:v>&gt; 5%</c:v>
                </c:pt>
                <c:pt idx="20">
                  <c:v>&gt; 4%</c:v>
                </c:pt>
                <c:pt idx="21">
                  <c:v>&gt; 3%</c:v>
                </c:pt>
                <c:pt idx="22">
                  <c:v>&gt; 2%</c:v>
                </c:pt>
                <c:pt idx="23">
                  <c:v>&gt;1%</c:v>
                </c:pt>
                <c:pt idx="24">
                  <c:v>&gt; 0%</c:v>
                </c:pt>
              </c:strCache>
            </c:strRef>
          </c:cat>
          <c:val>
            <c:numRef>
              <c:f>Histog!$B$9:$Z$9</c:f>
              <c:numCache>
                <c:formatCode>General</c:formatCode>
                <c:ptCount val="25"/>
                <c:pt idx="0">
                  <c:v>5</c:v>
                </c:pt>
                <c:pt idx="1">
                  <c:v>17</c:v>
                </c:pt>
                <c:pt idx="2">
                  <c:v>29</c:v>
                </c:pt>
                <c:pt idx="3">
                  <c:v>45</c:v>
                </c:pt>
                <c:pt idx="4">
                  <c:v>80</c:v>
                </c:pt>
                <c:pt idx="5">
                  <c:v>87</c:v>
                </c:pt>
                <c:pt idx="6">
                  <c:v>90</c:v>
                </c:pt>
                <c:pt idx="7">
                  <c:v>94</c:v>
                </c:pt>
                <c:pt idx="8">
                  <c:v>101</c:v>
                </c:pt>
                <c:pt idx="9">
                  <c:v>106</c:v>
                </c:pt>
                <c:pt idx="10">
                  <c:v>119</c:v>
                </c:pt>
                <c:pt idx="11">
                  <c:v>134</c:v>
                </c:pt>
                <c:pt idx="12">
                  <c:v>138</c:v>
                </c:pt>
                <c:pt idx="13">
                  <c:v>143</c:v>
                </c:pt>
                <c:pt idx="14">
                  <c:v>153</c:v>
                </c:pt>
                <c:pt idx="15">
                  <c:v>157</c:v>
                </c:pt>
                <c:pt idx="16">
                  <c:v>169</c:v>
                </c:pt>
                <c:pt idx="17">
                  <c:v>175</c:v>
                </c:pt>
                <c:pt idx="18">
                  <c:v>182</c:v>
                </c:pt>
                <c:pt idx="19">
                  <c:v>190</c:v>
                </c:pt>
                <c:pt idx="20">
                  <c:v>197</c:v>
                </c:pt>
                <c:pt idx="21">
                  <c:v>208</c:v>
                </c:pt>
                <c:pt idx="22">
                  <c:v>210</c:v>
                </c:pt>
                <c:pt idx="23">
                  <c:v>211</c:v>
                </c:pt>
                <c:pt idx="24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03-45FE-95A6-E030E53A6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2989520"/>
        <c:axId val="815324560"/>
      </c:barChart>
      <c:catAx>
        <c:axId val="87298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5324560"/>
        <c:crosses val="autoZero"/>
        <c:auto val="1"/>
        <c:lblAlgn val="ctr"/>
        <c:lblOffset val="100"/>
        <c:noMultiLvlLbl val="0"/>
      </c:catAx>
      <c:valAx>
        <c:axId val="81532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298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"/>
              <a:t>% Population par tranche de multilinguisme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Histog!$A$28</c:f>
              <c:strCache>
                <c:ptCount val="1"/>
                <c:pt idx="0">
                  <c:v>%Pop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2B-43FF-BEF8-F56A92BC1A2A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2B-43FF-BEF8-F56A92BC1A2A}"/>
              </c:ext>
            </c:extLst>
          </c:dPt>
          <c:cat>
            <c:strRef>
              <c:f>Histog!$B$27:$Z$27</c:f>
              <c:strCache>
                <c:ptCount val="25"/>
                <c:pt idx="0">
                  <c:v>&gt; 60%</c:v>
                </c:pt>
                <c:pt idx="1">
                  <c:v>&gt; 50%</c:v>
                </c:pt>
                <c:pt idx="2">
                  <c:v>&gt;40%</c:v>
                </c:pt>
                <c:pt idx="3">
                  <c:v>&gt; 30%</c:v>
                </c:pt>
                <c:pt idx="4">
                  <c:v>&gt; 20%</c:v>
                </c:pt>
                <c:pt idx="5">
                  <c:v>&gt; 19%</c:v>
                </c:pt>
                <c:pt idx="6">
                  <c:v>&gt; 18%</c:v>
                </c:pt>
                <c:pt idx="7">
                  <c:v>&gt; 17%</c:v>
                </c:pt>
                <c:pt idx="8">
                  <c:v>&gt; 16%</c:v>
                </c:pt>
                <c:pt idx="9">
                  <c:v>&gt; 15%</c:v>
                </c:pt>
                <c:pt idx="10">
                  <c:v>&gt; 14%</c:v>
                </c:pt>
                <c:pt idx="11">
                  <c:v>&gt; 13%</c:v>
                </c:pt>
                <c:pt idx="12">
                  <c:v>&gt; 12%</c:v>
                </c:pt>
                <c:pt idx="13">
                  <c:v>&gt; 11%</c:v>
                </c:pt>
                <c:pt idx="14">
                  <c:v>&gt; 10%</c:v>
                </c:pt>
                <c:pt idx="15">
                  <c:v>&gt; 9%</c:v>
                </c:pt>
                <c:pt idx="16">
                  <c:v>&gt; 8%</c:v>
                </c:pt>
                <c:pt idx="17">
                  <c:v>&gt; 7%</c:v>
                </c:pt>
                <c:pt idx="18">
                  <c:v>&gt; 6%</c:v>
                </c:pt>
                <c:pt idx="19">
                  <c:v>&gt; 5%</c:v>
                </c:pt>
                <c:pt idx="20">
                  <c:v>&gt; 4%</c:v>
                </c:pt>
                <c:pt idx="21">
                  <c:v>&gt; 3%</c:v>
                </c:pt>
                <c:pt idx="22">
                  <c:v>&gt; 2%</c:v>
                </c:pt>
                <c:pt idx="23">
                  <c:v>&gt;1%</c:v>
                </c:pt>
                <c:pt idx="24">
                  <c:v>&gt; 0%</c:v>
                </c:pt>
              </c:strCache>
            </c:strRef>
          </c:cat>
          <c:val>
            <c:numRef>
              <c:f>Histog!$B$28:$Z$28</c:f>
              <c:numCache>
                <c:formatCode>0.0%</c:formatCode>
                <c:ptCount val="25"/>
                <c:pt idx="0">
                  <c:v>8.480321075522804E-3</c:v>
                </c:pt>
                <c:pt idx="1">
                  <c:v>2.3970734636888671E-2</c:v>
                </c:pt>
                <c:pt idx="2">
                  <c:v>5.3945809213154131E-2</c:v>
                </c:pt>
                <c:pt idx="3">
                  <c:v>7.8274599130266756E-2</c:v>
                </c:pt>
                <c:pt idx="4">
                  <c:v>0.16280388788625785</c:v>
                </c:pt>
                <c:pt idx="5">
                  <c:v>0.17321579983633284</c:v>
                </c:pt>
                <c:pt idx="6">
                  <c:v>0.17870632981697246</c:v>
                </c:pt>
                <c:pt idx="7">
                  <c:v>0.18621789934369246</c:v>
                </c:pt>
                <c:pt idx="8">
                  <c:v>0.21218511652895516</c:v>
                </c:pt>
                <c:pt idx="9">
                  <c:v>0.23003273099063792</c:v>
                </c:pt>
                <c:pt idx="10">
                  <c:v>0.25221378652643633</c:v>
                </c:pt>
                <c:pt idx="11">
                  <c:v>0.29113986114671314</c:v>
                </c:pt>
                <c:pt idx="12">
                  <c:v>0.29706977505262366</c:v>
                </c:pt>
                <c:pt idx="13">
                  <c:v>0.31490905910506589</c:v>
                </c:pt>
                <c:pt idx="14">
                  <c:v>0.33450817651883374</c:v>
                </c:pt>
                <c:pt idx="15">
                  <c:v>0.35082236705657893</c:v>
                </c:pt>
                <c:pt idx="16">
                  <c:v>0.3827899645906816</c:v>
                </c:pt>
                <c:pt idx="17">
                  <c:v>0.38368326287713217</c:v>
                </c:pt>
                <c:pt idx="18">
                  <c:v>0.46140112068827582</c:v>
                </c:pt>
                <c:pt idx="19">
                  <c:v>0.56540479550171752</c:v>
                </c:pt>
                <c:pt idx="20">
                  <c:v>0.76269470476958778</c:v>
                </c:pt>
                <c:pt idx="21">
                  <c:v>0.85146265183693548</c:v>
                </c:pt>
                <c:pt idx="22">
                  <c:v>0.9989688944609697</c:v>
                </c:pt>
                <c:pt idx="23">
                  <c:v>0.99989727056615341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2B-43FF-BEF8-F56A92BC1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697920"/>
        <c:axId val="789829664"/>
      </c:barChart>
      <c:catAx>
        <c:axId val="31869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9829664"/>
        <c:crosses val="autoZero"/>
        <c:auto val="1"/>
        <c:lblAlgn val="ctr"/>
        <c:lblOffset val="100"/>
        <c:noMultiLvlLbl val="0"/>
      </c:catAx>
      <c:valAx>
        <c:axId val="78982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869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B41F0-2CCA-4281-ABC9-EB33338DD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5E1695-4EEA-4021-A7BA-2AF92C309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FD99BB-6723-4558-BB55-33EDCE56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3E0A-B1B7-4C26-A3CF-F74D447CD38D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CABEAF-D503-4B59-91B0-D78438CB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841173-8C86-4CC4-85A3-F758A71C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99-A12E-468C-AF81-D014497594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0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EF878-7578-40A0-A318-DC8D2B29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711309-5382-4540-934F-D88ADA2FD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6E00EC-504D-493D-8ED3-8F5AE0FF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3E0A-B1B7-4C26-A3CF-F74D447CD38D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10C102-79C6-43D2-8389-F18F355BE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37630-16D0-435A-B623-4C5CE541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99-A12E-468C-AF81-D014497594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75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17E6663-191B-4245-A39C-DC034948F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B0C5E1-E902-48FE-960A-0AE6B4265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136AE8-A68F-4B5E-B6CE-3FE14203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3E0A-B1B7-4C26-A3CF-F74D447CD38D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1B75D5-1867-4BB4-9AEE-BDCA30B8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BB1CE5-7DFB-4683-8269-858B0922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99-A12E-468C-AF81-D014497594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74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1BD578-58E2-4213-8CAE-36C8C32C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E536FC-DA8C-462B-B89A-FDF347A92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83EDFA-9BA7-4E9F-8F7A-B2883C6D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3E0A-B1B7-4C26-A3CF-F74D447CD38D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3CC281-8D31-4D5C-902A-10FF0952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DDADDD-7875-45F9-81D6-E42155A3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99-A12E-468C-AF81-D014497594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81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EFCA4-8C9C-491B-8240-ADCADF5A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A4298-BCA1-406E-A4C6-2D7113964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C90CFC-F667-480C-B39D-8F9A26CB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3E0A-B1B7-4C26-A3CF-F74D447CD38D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3E8BFF-FF5D-4A88-B995-03B9814D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469655-AAFD-4761-BA41-6B87FF68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99-A12E-468C-AF81-D014497594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85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EECF2-8534-44B2-9D89-EC6455703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C967D7-3C58-4338-A95F-DE525997D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3FCA74-DDDD-4D93-93EA-E55AF7A39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023008-7504-43A0-8174-484CDF740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3E0A-B1B7-4C26-A3CF-F74D447CD38D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393D46-8508-4A9B-A399-EE055C34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D4C84A-5D8E-4F11-B21E-B27317B0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99-A12E-468C-AF81-D014497594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6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80DEF-69CA-4899-B88B-BF57394C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483AEF-D0F9-48F7-91E6-A2069B467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7EC256-3EF6-41D9-B9EB-EABE6663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49A05E-10F3-4FAB-B742-B4BEE6EAC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6D9A22-128C-49EF-B428-858513666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6268E62-CF40-48DD-8625-F518B8E2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3E0A-B1B7-4C26-A3CF-F74D447CD38D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C327A2-03E0-42CD-8218-824551AE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A656EE9-1AE4-4075-9834-FED3FA6F4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99-A12E-468C-AF81-D014497594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57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80818-FEC4-4179-AC84-68522F86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D8D208-3FFB-47DF-9606-0D121B58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3E0A-B1B7-4C26-A3CF-F74D447CD38D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153635-0FB6-4826-B9E9-542403DC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A1A004-3288-4E48-BF66-3A0F1F49D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99-A12E-468C-AF81-D014497594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62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C1A245D-445E-4D87-8EC2-BD84E596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3E0A-B1B7-4C26-A3CF-F74D447CD38D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DF4FD4-E0A5-47CC-B709-48879515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806E93-3C03-423E-87C7-571BBD7B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99-A12E-468C-AF81-D014497594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92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24E20E-E39E-47BD-BE7F-BA4AD925C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8A672E-020A-41F4-A33B-E39A6C95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BCF49C-A912-4CC3-BB49-2D6E7FEBB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EF99B1-C1DA-4344-94D6-B61E432F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3E0A-B1B7-4C26-A3CF-F74D447CD38D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33E689-40FC-43C2-A6DF-37179ED4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E4C9BE-27D6-47BC-8CE9-3BA02F5A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99-A12E-468C-AF81-D014497594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64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3C22A-4E33-4C84-BED4-AE117656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27D1352-5F56-4670-B952-BC82CEC0F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A4E194-95ED-4546-B9F8-99CCFB58F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7CCD56-7743-4FEE-9E12-DC6C0E3F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3E0A-B1B7-4C26-A3CF-F74D447CD38D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F174AC-6B47-4498-9900-49F43D14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E8C017-394F-4CBD-B627-9E615AF6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99-A12E-468C-AF81-D014497594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9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8D5BF1-87C0-4F28-9C7A-59BEB169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D7CEA2-A92E-48F9-A1CE-EBC41CD3B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CC4A14-5668-48EB-8A6F-BB5596874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D3E0A-B1B7-4C26-A3CF-F74D447CD38D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F0228A-FB13-4CC5-ACE8-C97FA0A84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3CF4A5-DDAC-462C-A753-0371B90C0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50399-A12E-468C-AF81-D014497594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72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imienta@funredes.or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bdilci.org/wp-content/uploads/2025/02/WebMultilingualismReport1.pdf" TargetMode="External"/><Relationship Id="rId3" Type="http://schemas.openxmlformats.org/officeDocument/2006/relationships/hyperlink" Target="https://www.obdilci.org/wp-content/uploads/2025/09/TECHNICAL-REPORT-DATAP6.pdf" TargetMode="External"/><Relationship Id="rId7" Type="http://schemas.openxmlformats.org/officeDocument/2006/relationships/hyperlink" Target="https://www.obdilci.org/wp-content/uploads/2025/03/WebMultilingualismReport2.pdf" TargetMode="External"/><Relationship Id="rId2" Type="http://schemas.openxmlformats.org/officeDocument/2006/relationships/hyperlink" Target="https://www.obdilci.org/projects/other/mlrepor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bdilci.org/wp-content/uploads/2025/05/WebMulti3.pdf" TargetMode="External"/><Relationship Id="rId5" Type="http://schemas.openxmlformats.org/officeDocument/2006/relationships/hyperlink" Target="https://www.obdilci.org/wp-content/uploads/2025/06/WebMulti4.pdf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www.obdilci.org/wp-content/uploads/2025/08/TECHNICAL-REPORT-DATAP5.pdf" TargetMode="External"/><Relationship Id="rId9" Type="http://schemas.openxmlformats.org/officeDocument/2006/relationships/hyperlink" Target="https://www.obdilci.org/wp-content/uploads/2025/09/RapportMultiL1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5A318A-D6B1-4D92-A4CF-692775FBC8AD}"/>
              </a:ext>
            </a:extLst>
          </p:cNvPr>
          <p:cNvSpPr/>
          <p:nvPr/>
        </p:nvSpPr>
        <p:spPr>
          <a:xfrm>
            <a:off x="157018" y="5765954"/>
            <a:ext cx="4685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" b="1" dirty="0">
                <a:solidFill>
                  <a:srgbClr val="546069"/>
                </a:solidFill>
                <a:latin typeface="system-ui"/>
              </a:rPr>
              <a:t>Daniel Pimienta </a:t>
            </a:r>
            <a:r>
              <a:rPr lang="fr" b="1" dirty="0">
                <a:solidFill>
                  <a:srgbClr val="546069"/>
                </a:solidFill>
                <a:latin typeface="system-ui"/>
                <a:hlinkClick r:id="rId2"/>
              </a:rPr>
              <a:t>pimienta@funredes.org</a:t>
            </a:r>
            <a:endParaRPr lang="es-ES" b="1" dirty="0">
              <a:solidFill>
                <a:srgbClr val="546069"/>
              </a:solidFill>
              <a:latin typeface="system-ui"/>
            </a:endParaRPr>
          </a:p>
          <a:p>
            <a:r>
              <a:rPr lang="fr" b="1" dirty="0">
                <a:solidFill>
                  <a:srgbClr val="546069"/>
                </a:solidFill>
                <a:latin typeface="system-ui"/>
              </a:rPr>
              <a:t>Président de l'Observatoire de la diversité linguistique et culturelle </a:t>
            </a:r>
            <a:r>
              <a:rPr lang="fr-FR" b="1" dirty="0">
                <a:solidFill>
                  <a:srgbClr val="546069"/>
                </a:solidFill>
                <a:latin typeface="system-ui"/>
              </a:rPr>
              <a:t>dans l’</a:t>
            </a:r>
            <a:r>
              <a:rPr lang="fr" b="1" dirty="0">
                <a:solidFill>
                  <a:srgbClr val="546069"/>
                </a:solidFill>
                <a:latin typeface="system-ui"/>
              </a:rPr>
              <a:t>Internet.</a:t>
            </a:r>
            <a:endParaRPr lang="es-ES" sz="2400" b="1" dirty="0">
              <a:solidFill>
                <a:srgbClr val="546069"/>
              </a:solidFill>
              <a:latin typeface="system-ui"/>
            </a:endParaRPr>
          </a:p>
        </p:txBody>
      </p:sp>
      <p:pic>
        <p:nvPicPr>
          <p:cNvPr id="5" name="Gráfico 7">
            <a:extLst>
              <a:ext uri="{FF2B5EF4-FFF2-40B4-BE49-F238E27FC236}">
                <a16:creationId xmlns:a16="http://schemas.microsoft.com/office/drawing/2014/main" id="{81C02445-6EE7-4605-AC3B-838F92E43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2292" y="5150701"/>
            <a:ext cx="3992814" cy="17072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BB30D1-CB9A-4AD7-9370-788DAA88E621}"/>
              </a:ext>
            </a:extLst>
          </p:cNvPr>
          <p:cNvSpPr/>
          <p:nvPr/>
        </p:nvSpPr>
        <p:spPr>
          <a:xfrm>
            <a:off x="980536" y="3301932"/>
            <a:ext cx="10795828" cy="18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</a:pPr>
            <a:r>
              <a:rPr lang="fr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 1 : Multilinguisme : dimension stratégique dans la formulation des politiques </a:t>
            </a:r>
            <a:r>
              <a:rPr lang="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linguistiques</a:t>
            </a:r>
          </a:p>
          <a:p>
            <a:pPr indent="450215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</a:pPr>
            <a:r>
              <a:rPr lang="fr" sz="1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SESSION </a:t>
            </a:r>
            <a:r>
              <a:rPr lang="fr" sz="16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Multilinguisme et Web</a:t>
            </a:r>
          </a:p>
          <a:p>
            <a:pPr indent="450215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</a:pPr>
            <a:r>
              <a:rPr lang="fr" sz="2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PARTIE 5.1.2 : Multilinguisme 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l’</a:t>
            </a:r>
            <a:r>
              <a:rPr lang="fr" sz="2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 : </a:t>
            </a:r>
            <a:r>
              <a:rPr lang="fr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état de l'art et </a:t>
            </a:r>
            <a:r>
              <a:rPr lang="fr" sz="2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perspectives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654D224-F4D9-4E4C-A710-977F9CB7D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0"/>
            <a:ext cx="3703783" cy="38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A11D09B-4937-40AC-AD54-ECDC5BA89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0424"/>
              </p:ext>
            </p:extLst>
          </p:nvPr>
        </p:nvGraphicFramePr>
        <p:xfrm>
          <a:off x="1108366" y="1326548"/>
          <a:ext cx="2031998" cy="394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125">
                  <a:extLst>
                    <a:ext uri="{9D8B030D-6E8A-4147-A177-3AD203B41FA5}">
                      <a16:colId xmlns:a16="http://schemas.microsoft.com/office/drawing/2014/main" val="663662297"/>
                    </a:ext>
                  </a:extLst>
                </a:gridCol>
                <a:gridCol w="822036">
                  <a:extLst>
                    <a:ext uri="{9D8B030D-6E8A-4147-A177-3AD203B41FA5}">
                      <a16:colId xmlns:a16="http://schemas.microsoft.com/office/drawing/2014/main" val="544022570"/>
                    </a:ext>
                  </a:extLst>
                </a:gridCol>
                <a:gridCol w="618837">
                  <a:extLst>
                    <a:ext uri="{9D8B030D-6E8A-4147-A177-3AD203B41FA5}">
                      <a16:colId xmlns:a16="http://schemas.microsoft.com/office/drawing/2014/main" val="22764237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gTLD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MULTIL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643710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TOUS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54 606 539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10 87%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63335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 err="1">
                          <a:solidFill>
                            <a:srgbClr val="00B0F0"/>
                          </a:solidFill>
                          <a:effectLst/>
                        </a:rPr>
                        <a:t>Eus</a:t>
                      </a:r>
                      <a:endParaRPr lang="fr-FR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00B0F0"/>
                          </a:solidFill>
                          <a:effectLst/>
                        </a:rPr>
                        <a:t>5 870</a:t>
                      </a:r>
                      <a:endParaRPr lang="fr-FR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00B0F0"/>
                          </a:solidFill>
                          <a:effectLst/>
                        </a:rPr>
                        <a:t>104 90%</a:t>
                      </a:r>
                      <a:endParaRPr lang="fr-FR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937890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00B0F0"/>
                          </a:solidFill>
                          <a:effectLst/>
                        </a:rPr>
                        <a:t>Cymru</a:t>
                      </a:r>
                      <a:endParaRPr lang="fr-FR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rgbClr val="00B0F0"/>
                          </a:solidFill>
                          <a:effectLst/>
                        </a:rPr>
                        <a:t>1 854</a:t>
                      </a:r>
                      <a:endParaRPr lang="fr-FR" sz="110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00B0F0"/>
                          </a:solidFill>
                          <a:effectLst/>
                        </a:rPr>
                        <a:t>65 53%</a:t>
                      </a:r>
                      <a:endParaRPr lang="fr-FR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481248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B0F0"/>
                          </a:solidFill>
                          <a:effectLst/>
                        </a:rPr>
                        <a:t>Gal</a:t>
                      </a:r>
                      <a:endParaRPr lang="fr-FR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rgbClr val="00B0F0"/>
                          </a:solidFill>
                          <a:effectLst/>
                        </a:rPr>
                        <a:t>2 645</a:t>
                      </a:r>
                      <a:endParaRPr lang="fr-FR" sz="110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00B0F0"/>
                          </a:solidFill>
                          <a:effectLst/>
                        </a:rPr>
                        <a:t>60 11%</a:t>
                      </a:r>
                      <a:endParaRPr lang="fr-FR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054617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00B0F0"/>
                          </a:solidFill>
                          <a:effectLst/>
                        </a:rPr>
                        <a:t>Cat</a:t>
                      </a:r>
                      <a:endParaRPr lang="fr-FR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rgbClr val="00B0F0"/>
                          </a:solidFill>
                          <a:effectLst/>
                        </a:rPr>
                        <a:t>34 400</a:t>
                      </a:r>
                      <a:endParaRPr lang="fr-FR" sz="110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00B0F0"/>
                          </a:solidFill>
                          <a:effectLst/>
                        </a:rPr>
                        <a:t>51 58%</a:t>
                      </a:r>
                      <a:endParaRPr lang="fr-FR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240457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 err="1">
                          <a:solidFill>
                            <a:srgbClr val="00B0F0"/>
                          </a:solidFill>
                          <a:effectLst/>
                        </a:rPr>
                        <a:t>Krd</a:t>
                      </a:r>
                      <a:endParaRPr lang="fr-FR" sz="11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rgbClr val="00B0F0"/>
                          </a:solidFill>
                          <a:effectLst/>
                        </a:rPr>
                        <a:t>341</a:t>
                      </a:r>
                      <a:endParaRPr lang="fr-FR" sz="11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rgbClr val="00B0F0"/>
                          </a:solidFill>
                          <a:effectLst/>
                        </a:rPr>
                        <a:t>30 79%</a:t>
                      </a:r>
                      <a:endParaRPr lang="fr-FR" sz="11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383383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00B0F0"/>
                          </a:solidFill>
                          <a:effectLst/>
                        </a:rPr>
                        <a:t>Eu</a:t>
                      </a:r>
                      <a:endParaRPr lang="fr-FR" sz="11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rgbClr val="00B0F0"/>
                          </a:solidFill>
                          <a:effectLst/>
                        </a:rPr>
                        <a:t>551 298</a:t>
                      </a:r>
                      <a:endParaRPr lang="fr-FR" sz="11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rgbClr val="00B0F0"/>
                          </a:solidFill>
                          <a:effectLst/>
                        </a:rPr>
                        <a:t>30 50%</a:t>
                      </a:r>
                      <a:endParaRPr lang="fr-FR" sz="11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550825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0070C0"/>
                          </a:solidFill>
                          <a:effectLst/>
                        </a:rPr>
                        <a:t>Wales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>
                          <a:solidFill>
                            <a:srgbClr val="0070C0"/>
                          </a:solidFill>
                          <a:effectLst/>
                        </a:rPr>
                        <a:t>2 743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rgbClr val="0070C0"/>
                          </a:solidFill>
                          <a:effectLst/>
                        </a:rPr>
                        <a:t>28 16%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880284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rgbClr val="0070C0"/>
                          </a:solidFill>
                          <a:effectLst/>
                        </a:rPr>
                        <a:t>Corse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>
                          <a:solidFill>
                            <a:srgbClr val="0070C0"/>
                          </a:solidFill>
                          <a:effectLst/>
                        </a:rPr>
                        <a:t>830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rgbClr val="0070C0"/>
                          </a:solidFill>
                          <a:effectLst/>
                        </a:rPr>
                        <a:t>25 30%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15481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>
                          <a:solidFill>
                            <a:srgbClr val="0070C0"/>
                          </a:solidFill>
                          <a:effectLst/>
                        </a:rPr>
                        <a:t>Alsace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>
                          <a:solidFill>
                            <a:srgbClr val="0070C0"/>
                          </a:solidFill>
                          <a:effectLst/>
                        </a:rPr>
                        <a:t>616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rgbClr val="0070C0"/>
                          </a:solidFill>
                          <a:effectLst/>
                        </a:rPr>
                        <a:t>25 16%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731181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 err="1">
                          <a:solidFill>
                            <a:schemeClr val="tx1"/>
                          </a:solidFill>
                          <a:effectLst/>
                        </a:rPr>
                        <a:t>Bzh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4 870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17 86%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014088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Shop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550 109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17 56%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293125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>
                          <a:solidFill>
                            <a:schemeClr val="tx1"/>
                          </a:solidFill>
                          <a:effectLst/>
                        </a:rPr>
                        <a:t>Frl</a:t>
                      </a:r>
                      <a:endParaRPr lang="fr-F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1 288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16 69%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822576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fr" sz="11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fr-FR" sz="1100" b="0" dirty="0" err="1">
                          <a:solidFill>
                            <a:schemeClr val="tx1"/>
                          </a:solidFill>
                          <a:effectLst/>
                        </a:rPr>
                        <a:t>ish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428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14 60%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10348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 err="1">
                          <a:solidFill>
                            <a:schemeClr val="tx1"/>
                          </a:solidFill>
                          <a:effectLst/>
                        </a:rPr>
                        <a:t>Lat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13 071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14 19%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645818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effectLst/>
                        </a:rPr>
                        <a:t>Asi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31 928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13 19%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66825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effectLst/>
                        </a:rPr>
                        <a:t>Art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84 054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12 41%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71496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effectLst/>
                        </a:rPr>
                        <a:t>Studio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41 766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11 68%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932634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App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124 475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11 26%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22197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Com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43 485 229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11 07%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014655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World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37 798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11 05%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37084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 err="1">
                          <a:solidFill>
                            <a:schemeClr val="tx1"/>
                          </a:solidFill>
                          <a:effectLst/>
                        </a:rPr>
                        <a:t>Lol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25 231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10 90%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475665"/>
                  </a:ext>
                </a:extLst>
              </a:tr>
            </a:tbl>
          </a:graphicData>
        </a:graphic>
      </p:graphicFrame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41B14A2-E07E-4D40-8AD0-5282A12540BC}"/>
              </a:ext>
            </a:extLst>
          </p:cNvPr>
          <p:cNvSpPr/>
          <p:nvPr/>
        </p:nvSpPr>
        <p:spPr>
          <a:xfrm rot="10800000">
            <a:off x="10855337" y="1438794"/>
            <a:ext cx="948906" cy="152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2552B089-7B92-4605-8824-83BE4861819D}"/>
              </a:ext>
            </a:extLst>
          </p:cNvPr>
          <p:cNvSpPr/>
          <p:nvPr/>
        </p:nvSpPr>
        <p:spPr>
          <a:xfrm rot="10800000">
            <a:off x="10919992" y="2270066"/>
            <a:ext cx="948906" cy="152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FFD7AA58-C9E0-43CC-80BC-A174E24A009B}"/>
              </a:ext>
            </a:extLst>
          </p:cNvPr>
          <p:cNvSpPr/>
          <p:nvPr/>
        </p:nvSpPr>
        <p:spPr>
          <a:xfrm rot="10800000">
            <a:off x="3290756" y="4791593"/>
            <a:ext cx="948906" cy="152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8609E901-7FB0-45CC-B14A-B6B0D48A2B12}"/>
              </a:ext>
            </a:extLst>
          </p:cNvPr>
          <p:cNvSpPr/>
          <p:nvPr/>
        </p:nvSpPr>
        <p:spPr>
          <a:xfrm rot="10800000">
            <a:off x="3330141" y="3429000"/>
            <a:ext cx="948906" cy="152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04DA1FF8-C908-449F-8A7D-4374F21793C7}"/>
              </a:ext>
            </a:extLst>
          </p:cNvPr>
          <p:cNvSpPr/>
          <p:nvPr/>
        </p:nvSpPr>
        <p:spPr>
          <a:xfrm rot="10800000">
            <a:off x="3330141" y="2595679"/>
            <a:ext cx="948906" cy="152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2FAD02-F485-4FAC-9058-854B8958A79E}"/>
              </a:ext>
            </a:extLst>
          </p:cNvPr>
          <p:cNvSpPr txBox="1"/>
          <p:nvPr/>
        </p:nvSpPr>
        <p:spPr>
          <a:xfrm>
            <a:off x="1429201" y="38739"/>
            <a:ext cx="7375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2800" b="1" dirty="0"/>
              <a:t>TLD GÉNÉRIQUES </a:t>
            </a:r>
            <a:r>
              <a:rPr lang="fr-FR" sz="2800" b="1" dirty="0"/>
              <a:t>VS. </a:t>
            </a:r>
            <a:r>
              <a:rPr lang="fr" sz="2800" b="1" dirty="0"/>
              <a:t>MULTILINGUISME </a:t>
            </a:r>
            <a:r>
              <a:rPr lang="fr-FR" sz="2800" b="1" dirty="0"/>
              <a:t>DU </a:t>
            </a:r>
            <a:r>
              <a:rPr lang="fr" sz="2800" b="1" dirty="0"/>
              <a:t>WEB</a:t>
            </a:r>
          </a:p>
        </p:txBody>
      </p:sp>
      <p:pic>
        <p:nvPicPr>
          <p:cNvPr id="4098" name="Picture 2" descr="The EBU's application to administrate Top Level Domain (TLD) names  .eurovision and .radio | EBU">
            <a:extLst>
              <a:ext uri="{FF2B5EF4-FFF2-40B4-BE49-F238E27FC236}">
                <a16:creationId xmlns:a16="http://schemas.microsoft.com/office/drawing/2014/main" id="{AB8130F3-965F-4EB4-8FA9-76AB96A8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62" y="2154825"/>
            <a:ext cx="4402961" cy="27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E49A6F26-D8F5-4D00-B399-DE2D8BECB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17405"/>
              </p:ext>
            </p:extLst>
          </p:nvPr>
        </p:nvGraphicFramePr>
        <p:xfrm>
          <a:off x="8799816" y="561959"/>
          <a:ext cx="1962983" cy="6077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108">
                  <a:extLst>
                    <a:ext uri="{9D8B030D-6E8A-4147-A177-3AD203B41FA5}">
                      <a16:colId xmlns:a16="http://schemas.microsoft.com/office/drawing/2014/main" val="3246797452"/>
                    </a:ext>
                  </a:extLst>
                </a:gridCol>
                <a:gridCol w="607108">
                  <a:extLst>
                    <a:ext uri="{9D8B030D-6E8A-4147-A177-3AD203B41FA5}">
                      <a16:colId xmlns:a16="http://schemas.microsoft.com/office/drawing/2014/main" val="1664603806"/>
                    </a:ext>
                  </a:extLst>
                </a:gridCol>
                <a:gridCol w="748767">
                  <a:extLst>
                    <a:ext uri="{9D8B030D-6E8A-4147-A177-3AD203B41FA5}">
                      <a16:colId xmlns:a16="http://schemas.microsoft.com/office/drawing/2014/main" val="149293047"/>
                    </a:ext>
                  </a:extLst>
                </a:gridCol>
              </a:tblGrid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gTLD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MULTIL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76935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One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31 585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10 63%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08900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Store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299 481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10 56%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18956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Pro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155 367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10 51%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142661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Tech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90 129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9 95%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40004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Org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2 939 856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9 79%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179324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2 312 718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9 42%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21639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Click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55 041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9 32%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02167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Biz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165 922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9 11%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481913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Cloud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36 497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8 69%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13197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427 165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8 47%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42002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Edu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19 060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8 45%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35934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Africa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12 467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8 06%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03158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Info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503 361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8 03%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065206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Today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14 223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7 59%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25206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Live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82 478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7 51%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222379"/>
                  </a:ext>
                </a:extLst>
              </a:tr>
              <a:tr h="6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Club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86 602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7 49%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16349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Cyou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20 159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7 45%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928908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Space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69 864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6 95%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49037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Dev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98 565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6 83%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713098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Website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45 073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6 64%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342733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Site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363 696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6 30%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513941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Fun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62 012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5 56%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249853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Life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75 180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5 13%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821168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Vip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90 916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5 10%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342004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Сайт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5 00%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67171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C00000"/>
                          </a:solidFill>
                          <a:effectLst/>
                        </a:rPr>
                        <a:t>Scot</a:t>
                      </a:r>
                      <a:endParaRPr lang="fr-FR" sz="1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C00000"/>
                          </a:solidFill>
                          <a:effectLst/>
                        </a:rPr>
                        <a:t>3 273</a:t>
                      </a:r>
                      <a:endParaRPr lang="fr-FR" sz="1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effectLst/>
                        </a:rPr>
                        <a:t>4 81%</a:t>
                      </a:r>
                      <a:endParaRPr lang="fr-FR" sz="1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70969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err="1">
                          <a:solidFill>
                            <a:srgbClr val="C00000"/>
                          </a:solidFill>
                          <a:effectLst/>
                        </a:rPr>
                        <a:t>Icu</a:t>
                      </a:r>
                      <a:endParaRPr lang="fr-FR" sz="1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effectLst/>
                        </a:rPr>
                        <a:t>36 269</a:t>
                      </a:r>
                      <a:endParaRPr lang="fr-FR" sz="1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effectLst/>
                        </a:rPr>
                        <a:t>4 78%</a:t>
                      </a:r>
                      <a:endParaRPr lang="fr-FR" sz="1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250821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err="1">
                          <a:solidFill>
                            <a:srgbClr val="C00000"/>
                          </a:solidFill>
                          <a:effectLst/>
                        </a:rPr>
                        <a:t>Xyz</a:t>
                      </a:r>
                      <a:endParaRPr lang="fr-FR" sz="1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effectLst/>
                        </a:rPr>
                        <a:t>393 086</a:t>
                      </a:r>
                      <a:endParaRPr lang="fr-FR" sz="1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effectLst/>
                        </a:rPr>
                        <a:t>4 78%</a:t>
                      </a:r>
                      <a:endParaRPr lang="fr-FR" sz="1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389399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0000"/>
                          </a:solidFill>
                          <a:effectLst/>
                        </a:rPr>
                        <a:t>Buzz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0000"/>
                          </a:solidFill>
                          <a:effectLst/>
                        </a:rPr>
                        <a:t>42 313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0000"/>
                          </a:solidFill>
                          <a:effectLst/>
                        </a:rPr>
                        <a:t>3 73%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347866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0000"/>
                          </a:solidFill>
                          <a:effectLst/>
                        </a:rPr>
                        <a:t>Top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0000"/>
                          </a:solidFill>
                          <a:effectLst/>
                        </a:rPr>
                        <a:t>596 174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0000"/>
                          </a:solidFill>
                          <a:effectLst/>
                        </a:rPr>
                        <a:t>3 32%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565146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err="1">
                          <a:solidFill>
                            <a:srgbClr val="FF0000"/>
                          </a:solidFill>
                          <a:effectLst/>
                        </a:rPr>
                        <a:t>Рф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0000"/>
                          </a:solidFill>
                          <a:effectLst/>
                        </a:rPr>
                        <a:t>179 060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0000"/>
                          </a:solidFill>
                          <a:effectLst/>
                        </a:rPr>
                        <a:t>3 18%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61422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0000"/>
                          </a:solidFill>
                          <a:effectLst/>
                        </a:rPr>
                        <a:t>Blog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0000"/>
                          </a:solidFill>
                          <a:effectLst/>
                        </a:rPr>
                        <a:t>118 938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0000"/>
                          </a:solidFill>
                          <a:effectLst/>
                        </a:rPr>
                        <a:t>2 56%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39075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0000"/>
                          </a:solidFill>
                          <a:effectLst/>
                        </a:rPr>
                        <a:t>Link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0000"/>
                          </a:solidFill>
                          <a:effectLst/>
                        </a:rPr>
                        <a:t>59 296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0000"/>
                          </a:solidFill>
                          <a:effectLst/>
                        </a:rPr>
                        <a:t>2 29%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93859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Shiksha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177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1 41%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018133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rgbClr val="FF0000"/>
                          </a:solidFill>
                          <a:effectLst/>
                        </a:rPr>
                        <a:t>Mobi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FF0000"/>
                          </a:solidFill>
                          <a:effectLst/>
                        </a:rPr>
                        <a:t>70 033</a:t>
                      </a:r>
                      <a:endParaRPr lang="fr-FR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1 24%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695505"/>
                  </a:ext>
                </a:extLst>
              </a:tr>
              <a:tr h="7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FF0000"/>
                          </a:solidFill>
                          <a:effectLst/>
                        </a:rPr>
                        <a:t>Онлайн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FF0000"/>
                          </a:solidFill>
                          <a:effectLst/>
                        </a:rPr>
                        <a:t>427</a:t>
                      </a:r>
                      <a:endParaRPr lang="fr-FR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1 17%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0371"/>
                  </a:ext>
                </a:extLst>
              </a:tr>
              <a:tr h="128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Mil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195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0 00%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054763"/>
                  </a:ext>
                </a:extLst>
              </a:tr>
              <a:tr h="34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solidFill>
                            <a:srgbClr val="FF0000"/>
                          </a:solidFill>
                          <a:effectLst/>
                        </a:rPr>
                        <a:t>みんな</a:t>
                      </a:r>
                      <a:endParaRPr lang="fr-FR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FF0000"/>
                          </a:solidFill>
                          <a:effectLst/>
                        </a:rPr>
                        <a:t>106</a:t>
                      </a:r>
                      <a:endParaRPr lang="fr-FR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0 00%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66" marR="1686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97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13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9BA6E39-EE16-4090-B6CF-461A98D2F660}"/>
              </a:ext>
            </a:extLst>
          </p:cNvPr>
          <p:cNvSpPr txBox="1"/>
          <p:nvPr/>
        </p:nvSpPr>
        <p:spPr>
          <a:xfrm>
            <a:off x="4414982" y="363741"/>
            <a:ext cx="6438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2800" b="1" dirty="0"/>
              <a:t>VILLES </a:t>
            </a:r>
            <a:r>
              <a:rPr lang="fr-FR" sz="2800" b="1" dirty="0"/>
              <a:t>VERSUS</a:t>
            </a:r>
            <a:r>
              <a:rPr lang="fr" sz="2800" b="1" dirty="0"/>
              <a:t> MULTILINGUISME </a:t>
            </a:r>
            <a:r>
              <a:rPr lang="fr-FR" sz="2800" b="1" dirty="0"/>
              <a:t>DU </a:t>
            </a:r>
            <a:r>
              <a:rPr lang="fr" sz="2800" b="1" dirty="0"/>
              <a:t>WEB</a:t>
            </a:r>
          </a:p>
        </p:txBody>
      </p:sp>
      <p:pic>
        <p:nvPicPr>
          <p:cNvPr id="5122" name="Picture 2" descr="National League of Cities Reveals Top 10 Issues That Matter to Cities in  2017 - National League of Cities">
            <a:extLst>
              <a:ext uri="{FF2B5EF4-FFF2-40B4-BE49-F238E27FC236}">
                <a16:creationId xmlns:a16="http://schemas.microsoft.com/office/drawing/2014/main" id="{1467C010-5BD8-45C0-8BF8-DDF252E83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982" y="2114370"/>
            <a:ext cx="6907782" cy="27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6BF9D52-3F70-4634-A02F-04A90C98D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52838"/>
              </p:ext>
            </p:extLst>
          </p:nvPr>
        </p:nvGraphicFramePr>
        <p:xfrm>
          <a:off x="193964" y="363741"/>
          <a:ext cx="3398982" cy="637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213">
                  <a:extLst>
                    <a:ext uri="{9D8B030D-6E8A-4147-A177-3AD203B41FA5}">
                      <a16:colId xmlns:a16="http://schemas.microsoft.com/office/drawing/2014/main" val="3252323456"/>
                    </a:ext>
                  </a:extLst>
                </a:gridCol>
                <a:gridCol w="679707">
                  <a:extLst>
                    <a:ext uri="{9D8B030D-6E8A-4147-A177-3AD203B41FA5}">
                      <a16:colId xmlns:a16="http://schemas.microsoft.com/office/drawing/2014/main" val="3301131059"/>
                    </a:ext>
                  </a:extLst>
                </a:gridCol>
                <a:gridCol w="599698">
                  <a:extLst>
                    <a:ext uri="{9D8B030D-6E8A-4147-A177-3AD203B41FA5}">
                      <a16:colId xmlns:a16="http://schemas.microsoft.com/office/drawing/2014/main" val="1679624818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1002176835"/>
                    </a:ext>
                  </a:extLst>
                </a:gridCol>
                <a:gridCol w="628073">
                  <a:extLst>
                    <a:ext uri="{9D8B030D-6E8A-4147-A177-3AD203B41FA5}">
                      <a16:colId xmlns:a16="http://schemas.microsoft.com/office/drawing/2014/main" val="3615453433"/>
                    </a:ext>
                  </a:extLst>
                </a:gridCol>
              </a:tblGrid>
              <a:tr h="47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</a:t>
                      </a:r>
                    </a:p>
                  </a:txBody>
                  <a:tcPr marL="25723" marR="25723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</a:t>
                      </a:r>
                    </a:p>
                  </a:txBody>
                  <a:tcPr marL="25723" marR="25723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GTLD</a:t>
                      </a:r>
                    </a:p>
                  </a:txBody>
                  <a:tcPr marL="25723" marR="25723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GTLD</a:t>
                      </a:r>
                    </a:p>
                  </a:txBody>
                  <a:tcPr marL="25723" marR="25723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550161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CITY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MULTIL%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MULTIL%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304163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Montreal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26 396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86 52%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  <a:endParaRPr lang="fr-FR" sz="90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  <a:endParaRPr lang="fr-FR" sz="90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578709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Kiev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22 947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86 08%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  <a:endParaRPr lang="fr-FR" sz="90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  <a:endParaRPr lang="fr-FR" sz="90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763457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Barcelona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50 243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73 88%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711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59 77%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94866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Brussels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B0F0"/>
                          </a:solidFill>
                          <a:effectLst/>
                        </a:rPr>
                        <a:t>15 749</a:t>
                      </a:r>
                      <a:endParaRPr lang="fr-FR" sz="90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69 67%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1 519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79 00%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397863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Hamburg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B0F0"/>
                          </a:solidFill>
                          <a:effectLst/>
                        </a:rPr>
                        <a:t>177 825</a:t>
                      </a:r>
                      <a:endParaRPr lang="fr-FR" sz="90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</a:rPr>
                        <a:t>64 40%</a:t>
                      </a:r>
                      <a:endParaRPr lang="fr-FR" sz="9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B0F0"/>
                          </a:solidFill>
                          <a:effectLst/>
                        </a:rPr>
                        <a:t>2 155</a:t>
                      </a:r>
                      <a:endParaRPr lang="fr-FR" sz="90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12 53%</a:t>
                      </a:r>
                      <a:endParaRPr lang="fr-F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83889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B0F0"/>
                          </a:solidFill>
                          <a:effectLst/>
                        </a:rPr>
                        <a:t>Lisbon</a:t>
                      </a:r>
                      <a:endParaRPr lang="fr-FR" sz="9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B0F0"/>
                          </a:solidFill>
                          <a:effectLst/>
                        </a:rPr>
                        <a:t>20 031</a:t>
                      </a:r>
                      <a:endParaRPr lang="fr-FR" sz="9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B0F0"/>
                          </a:solidFill>
                          <a:effectLst/>
                        </a:rPr>
                        <a:t>56 29%</a:t>
                      </a:r>
                      <a:endParaRPr lang="fr-FR" sz="9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431982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B0F0"/>
                          </a:solidFill>
                          <a:effectLst/>
                        </a:rPr>
                        <a:t>Athens</a:t>
                      </a:r>
                      <a:endParaRPr lang="fr-FR" sz="900" b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B0F0"/>
                          </a:solidFill>
                          <a:effectLst/>
                        </a:rPr>
                        <a:t>23 742</a:t>
                      </a:r>
                      <a:endParaRPr lang="fr-FR" sz="9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B0F0"/>
                          </a:solidFill>
                          <a:effectLst/>
                        </a:rPr>
                        <a:t>51 92%</a:t>
                      </a:r>
                      <a:endParaRPr lang="fr-FR" sz="9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566678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70C0"/>
                          </a:solidFill>
                          <a:effectLst/>
                        </a:rPr>
                        <a:t>Milano</a:t>
                      </a:r>
                      <a:endParaRPr lang="fr-FR" sz="9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70C0"/>
                          </a:solidFill>
                          <a:effectLst/>
                        </a:rPr>
                        <a:t>64 452</a:t>
                      </a:r>
                      <a:endParaRPr lang="fr-FR" sz="9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70C0"/>
                          </a:solidFill>
                          <a:effectLst/>
                        </a:rPr>
                        <a:t>44 50%</a:t>
                      </a:r>
                      <a:endParaRPr lang="fr-FR" sz="9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910323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70C0"/>
                          </a:solidFill>
                          <a:effectLst/>
                        </a:rPr>
                        <a:t>Zurich</a:t>
                      </a:r>
                      <a:endParaRPr lang="fr-FR" sz="9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70C0"/>
                          </a:solidFill>
                          <a:effectLst/>
                        </a:rPr>
                        <a:t>44 051</a:t>
                      </a:r>
                      <a:endParaRPr lang="fr-FR" sz="9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70C0"/>
                          </a:solidFill>
                          <a:effectLst/>
                        </a:rPr>
                        <a:t>43 86%</a:t>
                      </a:r>
                      <a:endParaRPr lang="fr-FR" sz="9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87398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70C0"/>
                          </a:solidFill>
                          <a:effectLst/>
                        </a:rPr>
                        <a:t>Amsterdam</a:t>
                      </a:r>
                      <a:endParaRPr lang="fr-FR" sz="9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70C0"/>
                          </a:solidFill>
                          <a:effectLst/>
                        </a:rPr>
                        <a:t>54 167</a:t>
                      </a:r>
                      <a:endParaRPr lang="fr-FR" sz="9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41 15</a:t>
                      </a:r>
                      <a:r>
                        <a:rPr lang="en-US" sz="1000" b="0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fr-FR" sz="9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1 810</a:t>
                      </a:r>
                      <a:endParaRPr lang="fr-FR" sz="10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31 49%</a:t>
                      </a:r>
                      <a:endParaRPr lang="fr-FR" sz="10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95223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Paris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2060"/>
                          </a:solidFill>
                          <a:effectLst/>
                        </a:rPr>
                        <a:t>142 970</a:t>
                      </a:r>
                      <a:endParaRPr lang="fr-FR" sz="9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38 06%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2060"/>
                          </a:solidFill>
                          <a:effectLst/>
                        </a:rPr>
                        <a:t>3 950</a:t>
                      </a:r>
                      <a:endParaRPr lang="fr-FR" sz="9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31 77%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99585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Madrid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2060"/>
                          </a:solidFill>
                          <a:effectLst/>
                        </a:rPr>
                        <a:t>95 843</a:t>
                      </a:r>
                      <a:endParaRPr lang="fr-FR" sz="9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37 98%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2060"/>
                          </a:solidFill>
                          <a:effectLst/>
                        </a:rPr>
                        <a:t>502</a:t>
                      </a:r>
                      <a:endParaRPr lang="fr-FR" sz="9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22 41%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09069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Roma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2060"/>
                          </a:solidFill>
                          <a:effectLst/>
                        </a:rPr>
                        <a:t>78 228</a:t>
                      </a:r>
                      <a:endParaRPr lang="fr-FR" sz="9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35 00%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527888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Budapest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2060"/>
                          </a:solidFill>
                          <a:effectLst/>
                        </a:rPr>
                        <a:t>63 333</a:t>
                      </a:r>
                      <a:endParaRPr lang="fr-FR" sz="9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32 87%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642784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Stockholm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2060"/>
                          </a:solidFill>
                          <a:effectLst/>
                        </a:rPr>
                        <a:t>32 310</a:t>
                      </a:r>
                      <a:endParaRPr lang="fr-FR" sz="9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31 34%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0 00%</a:t>
                      </a:r>
                      <a:endParaRPr lang="fr-F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168869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Wien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101 019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31 11%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2 791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14 69%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96043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2060"/>
                          </a:solidFill>
                          <a:effectLst/>
                        </a:rPr>
                        <a:t>Melbourne</a:t>
                      </a:r>
                      <a:endParaRPr lang="fr-FR" sz="9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21 845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  <a:effectLst/>
                        </a:rPr>
                        <a:t>31 00%</a:t>
                      </a:r>
                      <a:endParaRPr lang="fr-FR" sz="9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697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3 59%</a:t>
                      </a:r>
                      <a:endParaRPr lang="fr-F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074612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Warszawa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95 641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29 08%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700210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Roubaix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97 459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27 22%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13077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München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131 874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26 87%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71493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Oslo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22 068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25 29%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531713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Berlin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251 270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23 60%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8 107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23 28%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94731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Marseille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16 568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22 26%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026015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Koln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72 319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20 17%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2 337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C00000"/>
                          </a:solidFill>
                          <a:effectLst/>
                        </a:rPr>
                        <a:t>8 02%</a:t>
                      </a:r>
                      <a:endParaRPr lang="fr-FR" sz="9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235548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Miami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58 550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19 82%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1 436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C00000"/>
                          </a:solidFill>
                          <a:effectLst/>
                        </a:rPr>
                        <a:t>9 05%</a:t>
                      </a:r>
                      <a:endParaRPr lang="fr-FR" sz="9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1618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Kuala Lumpur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25 321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19 32%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017590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Mexico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50 493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17 30%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86629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Singapore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70 818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16 00%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73501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Buenos Aires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15 619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15 75%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605292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Rio de Janeiro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16 062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14 68%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179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20 95%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27754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Sao Paulo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73 374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13 69%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517639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Toronto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36 152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13 48%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563528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London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234 785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11 13%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5 893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4 84%</a:t>
                      </a:r>
                      <a:endParaRPr lang="fr-F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256601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C00000"/>
                          </a:solidFill>
                          <a:effectLst/>
                        </a:rPr>
                        <a:t>San Francisco</a:t>
                      </a:r>
                      <a:endParaRPr lang="fr-FR" sz="9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C00000"/>
                          </a:solidFill>
                          <a:effectLst/>
                        </a:rPr>
                        <a:t>73 795</a:t>
                      </a:r>
                      <a:endParaRPr lang="fr-FR" sz="900" b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C00000"/>
                          </a:solidFill>
                          <a:effectLst/>
                        </a:rPr>
                        <a:t>8 58%</a:t>
                      </a:r>
                      <a:endParaRPr lang="fr-FR" sz="9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721803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dirty="0" err="1">
                          <a:solidFill>
                            <a:srgbClr val="C00000"/>
                          </a:solidFill>
                          <a:effectLst/>
                        </a:rPr>
                        <a:t>東京都</a:t>
                      </a:r>
                      <a:r>
                        <a:rPr lang="en-US" sz="1000" b="0" dirty="0">
                          <a:solidFill>
                            <a:srgbClr val="C00000"/>
                          </a:solidFill>
                          <a:effectLst/>
                        </a:rPr>
                        <a:t> (Tokyo)</a:t>
                      </a:r>
                      <a:endParaRPr lang="fr-FR" sz="9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C00000"/>
                          </a:solidFill>
                          <a:effectLst/>
                        </a:rPr>
                        <a:t>256 891</a:t>
                      </a:r>
                      <a:endParaRPr lang="fr-FR" sz="900" b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C00000"/>
                          </a:solidFill>
                          <a:effectLst/>
                        </a:rPr>
                        <a:t>8 09%</a:t>
                      </a:r>
                      <a:endParaRPr lang="fr-FR" sz="9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C00000"/>
                          </a:solidFill>
                          <a:effectLst/>
                        </a:rPr>
                        <a:t>24 662</a:t>
                      </a:r>
                      <a:endParaRPr lang="fr-FR" sz="900" b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6 32</a:t>
                      </a:r>
                      <a:r>
                        <a:rPr lang="en-US" sz="1000" b="1" dirty="0">
                          <a:solidFill>
                            <a:srgbClr val="C00000"/>
                          </a:solidFill>
                          <a:effectLst/>
                        </a:rPr>
                        <a:t>%</a:t>
                      </a:r>
                      <a:endParaRPr lang="fr-FR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62438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C00000"/>
                          </a:solidFill>
                          <a:effectLst/>
                        </a:rPr>
                        <a:t>Moscow</a:t>
                      </a:r>
                      <a:endParaRPr lang="fr-FR" sz="9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C00000"/>
                          </a:solidFill>
                          <a:effectLst/>
                        </a:rPr>
                        <a:t>144 052</a:t>
                      </a:r>
                      <a:endParaRPr lang="fr-FR" sz="9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C00000"/>
                          </a:solidFill>
                          <a:effectLst/>
                        </a:rPr>
                        <a:t>8 09%</a:t>
                      </a:r>
                      <a:endParaRPr lang="fr-FR" sz="9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C00000"/>
                          </a:solidFill>
                          <a:effectLst/>
                        </a:rPr>
                        <a:t>4 251</a:t>
                      </a:r>
                      <a:endParaRPr lang="fr-FR" sz="9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6 70%</a:t>
                      </a:r>
                      <a:endParaRPr lang="fr-F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190746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C00000"/>
                          </a:solidFill>
                          <a:effectLst/>
                        </a:rPr>
                        <a:t>Houston</a:t>
                      </a:r>
                      <a:endParaRPr lang="fr-FR" sz="9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C00000"/>
                          </a:solidFill>
                          <a:effectLst/>
                        </a:rPr>
                        <a:t>75 575</a:t>
                      </a:r>
                      <a:endParaRPr lang="fr-FR" sz="9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C00000"/>
                          </a:solidFill>
                          <a:effectLst/>
                        </a:rPr>
                        <a:t>8 08%</a:t>
                      </a:r>
                      <a:endParaRPr lang="fr-FR" sz="9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950639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New York</a:t>
                      </a:r>
                      <a:endParaRPr lang="fr-F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164 834</a:t>
                      </a:r>
                      <a:endParaRPr lang="fr-F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7 35%</a:t>
                      </a:r>
                      <a:endParaRPr lang="fr-F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419599"/>
                  </a:ext>
                </a:extLst>
              </a:tr>
              <a:tr h="11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Los Angeles</a:t>
                      </a:r>
                      <a:endParaRPr lang="fr-F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68 524</a:t>
                      </a:r>
                      <a:endParaRPr lang="fr-F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7 09%</a:t>
                      </a:r>
                      <a:endParaRPr lang="fr-F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23" marR="2572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334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34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49A5169-4838-43B5-8844-ABBA9E652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34292"/>
              </p:ext>
            </p:extLst>
          </p:nvPr>
        </p:nvGraphicFramePr>
        <p:xfrm>
          <a:off x="823999" y="1716214"/>
          <a:ext cx="2676583" cy="3065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9528">
                  <a:extLst>
                    <a:ext uri="{9D8B030D-6E8A-4147-A177-3AD203B41FA5}">
                      <a16:colId xmlns:a16="http://schemas.microsoft.com/office/drawing/2014/main" val="862059594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785350901"/>
                    </a:ext>
                  </a:extLst>
                </a:gridCol>
                <a:gridCol w="646546">
                  <a:extLst>
                    <a:ext uri="{9D8B030D-6E8A-4147-A177-3AD203B41FA5}">
                      <a16:colId xmlns:a16="http://schemas.microsoft.com/office/drawing/2014/main" val="413573279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GROUPE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MULTIL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9859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ccTLD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31 498 261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C00000"/>
                          </a:solidFill>
                          <a:effectLst/>
                        </a:rPr>
                        <a:t>14 73%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3506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gTLD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49 571 411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10 88%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2831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Nouveau gTLD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5 521 510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0070C0"/>
                          </a:solidFill>
                          <a:effectLst/>
                        </a:rPr>
                        <a:t>8 92%</a:t>
                      </a:r>
                      <a:endParaRPr lang="fr-FR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86219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 err="1">
                          <a:solidFill>
                            <a:schemeClr val="tx1"/>
                          </a:solidFill>
                          <a:effectLst/>
                        </a:rPr>
                        <a:t>sTLD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200 022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C00000"/>
                          </a:solidFill>
                          <a:effectLst/>
                        </a:rPr>
                        <a:t>15 24%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7582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2806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IDN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87 199 527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12 12%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20078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9702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Entreprise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60 839 086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C00000"/>
                          </a:solidFill>
                          <a:effectLst/>
                        </a:rPr>
                        <a:t>15 63%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64688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Non</a:t>
                      </a: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 Entreprise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21 532 154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rgbClr val="00B0F0"/>
                          </a:solidFill>
                          <a:effectLst/>
                        </a:rPr>
                        <a:t>3 65%</a:t>
                      </a:r>
                      <a:endParaRPr lang="fr-FR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382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674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B2C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26 589 834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C00000"/>
                          </a:solidFill>
                          <a:effectLst/>
                        </a:rPr>
                        <a:t>16 93%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1945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B2B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8 971 766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18 22%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0251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43645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Boutique en ligne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9 761 547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rgbClr val="FF0000"/>
                          </a:solidFill>
                          <a:effectLst/>
                        </a:rPr>
                        <a:t>25 25%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82449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Pas de boutique en ligne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77 437 980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10 46%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54546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54D32AD-042B-4D8B-ACB3-E43EBEEF8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03021"/>
              </p:ext>
            </p:extLst>
          </p:nvPr>
        </p:nvGraphicFramePr>
        <p:xfrm>
          <a:off x="7930544" y="2574067"/>
          <a:ext cx="2876844" cy="2408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386">
                  <a:extLst>
                    <a:ext uri="{9D8B030D-6E8A-4147-A177-3AD203B41FA5}">
                      <a16:colId xmlns:a16="http://schemas.microsoft.com/office/drawing/2014/main" val="3983876100"/>
                    </a:ext>
                  </a:extLst>
                </a:gridCol>
                <a:gridCol w="807881">
                  <a:extLst>
                    <a:ext uri="{9D8B030D-6E8A-4147-A177-3AD203B41FA5}">
                      <a16:colId xmlns:a16="http://schemas.microsoft.com/office/drawing/2014/main" val="3885232500"/>
                    </a:ext>
                  </a:extLst>
                </a:gridCol>
                <a:gridCol w="991577">
                  <a:extLst>
                    <a:ext uri="{9D8B030D-6E8A-4147-A177-3AD203B41FA5}">
                      <a16:colId xmlns:a16="http://schemas.microsoft.com/office/drawing/2014/main" val="283040101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ÉCONOMIQUE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IMPACT</a:t>
                      </a: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MULTIPLE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7264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EI</a:t>
                      </a: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 &gt; 90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rgbClr val="FF0000"/>
                          </a:solidFill>
                          <a:effectLst/>
                        </a:rPr>
                        <a:t>45 45%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5629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80 &lt;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EI</a:t>
                      </a: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 &lt; 90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1 111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b="1" dirty="0">
                          <a:solidFill>
                            <a:srgbClr val="FF0000"/>
                          </a:solidFill>
                          <a:effectLst/>
                        </a:rPr>
                        <a:t>76 51%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4202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70 &lt;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EI</a:t>
                      </a: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 &lt; 80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7 270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b="1" dirty="0">
                          <a:solidFill>
                            <a:srgbClr val="FF0000"/>
                          </a:solidFill>
                          <a:effectLst/>
                        </a:rPr>
                        <a:t>64 75%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683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60 &lt;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EI</a:t>
                      </a: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 &lt; 70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40 895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b="1" dirty="0">
                          <a:solidFill>
                            <a:srgbClr val="FF0000"/>
                          </a:solidFill>
                          <a:effectLst/>
                        </a:rPr>
                        <a:t>56 66%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4244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50 &lt;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EI</a:t>
                      </a: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 &lt; 60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165 685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rgbClr val="FF0000"/>
                          </a:solidFill>
                          <a:effectLst/>
                        </a:rPr>
                        <a:t>39 78%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5653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40 &lt;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EI</a:t>
                      </a: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 &lt; 50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903 613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rgbClr val="FF0000"/>
                          </a:solidFill>
                          <a:effectLst/>
                        </a:rPr>
                        <a:t>37 44%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952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30 &lt;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EI</a:t>
                      </a: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 &lt; 40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4 026 546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rgbClr val="C00000"/>
                          </a:solidFill>
                          <a:effectLst/>
                        </a:rPr>
                        <a:t>26 39%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154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20 &lt;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EI</a:t>
                      </a: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 &lt; 30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17 424 223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rgbClr val="C00000"/>
                          </a:solidFill>
                          <a:effectLst/>
                        </a:rPr>
                        <a:t>17 22%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8308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10 &lt;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EI</a:t>
                      </a: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 &lt; 20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51 084 470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rgbClr val="0070C0"/>
                          </a:solidFill>
                          <a:effectLst/>
                        </a:rPr>
                        <a:t>9 18%</a:t>
                      </a:r>
                      <a:endParaRPr lang="fr-FR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977"/>
                  </a:ext>
                </a:extLst>
              </a:tr>
              <a:tr h="84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EI &lt; 10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4 927 618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b="1" dirty="0">
                          <a:solidFill>
                            <a:srgbClr val="00B0F0"/>
                          </a:solidFill>
                          <a:effectLst/>
                        </a:rPr>
                        <a:t>2 21%</a:t>
                      </a:r>
                      <a:endParaRPr lang="fr-FR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59520"/>
                  </a:ext>
                </a:extLst>
              </a:tr>
              <a:tr h="84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TOTAL/MOY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78 581 541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11 83%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6421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9A3B2AB-2290-4A37-A711-B7CD645735C7}"/>
              </a:ext>
            </a:extLst>
          </p:cNvPr>
          <p:cNvSpPr txBox="1"/>
          <p:nvPr/>
        </p:nvSpPr>
        <p:spPr>
          <a:xfrm>
            <a:off x="563419" y="406400"/>
            <a:ext cx="10349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2800" b="1" dirty="0"/>
              <a:t>TLD, E -COMMERCE ET IMPACT ÉCONOMIQUE </a:t>
            </a:r>
            <a:r>
              <a:rPr lang="fr-FR" sz="2800" b="1" dirty="0"/>
              <a:t>VS. MULTILINGUISME</a:t>
            </a:r>
            <a:r>
              <a:rPr lang="fr" sz="2800" b="1" dirty="0"/>
              <a:t> </a:t>
            </a:r>
          </a:p>
        </p:txBody>
      </p:sp>
      <p:pic>
        <p:nvPicPr>
          <p:cNvPr id="7172" name="Picture 4" descr="Economic Impact Studies – UFI The Global Association of the Exhibition  Industry">
            <a:extLst>
              <a:ext uri="{FF2B5EF4-FFF2-40B4-BE49-F238E27FC236}">
                <a16:creationId xmlns:a16="http://schemas.microsoft.com/office/drawing/2014/main" id="{CD819ABE-EF2F-4868-BE83-5FD001548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42" y="5398408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ebsite development - Article - What is e-commerce?">
            <a:extLst>
              <a:ext uri="{FF2B5EF4-FFF2-40B4-BE49-F238E27FC236}">
                <a16:creationId xmlns:a16="http://schemas.microsoft.com/office/drawing/2014/main" id="{4DD346AD-BFC3-4C9B-9825-C89FD2BAD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4" y="4815897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3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29543B-57E3-414A-B0B7-17301C3AE589}"/>
              </a:ext>
            </a:extLst>
          </p:cNvPr>
          <p:cNvSpPr/>
          <p:nvPr/>
        </p:nvSpPr>
        <p:spPr>
          <a:xfrm>
            <a:off x="519958" y="948690"/>
            <a:ext cx="9204385" cy="590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>
                <a:solidFill>
                  <a:srgbClr val="00B0F0"/>
                </a:solidFill>
                <a:latin typeface="Times New Roman" panose="02020603050405020304" pitchFamily="18" charset="0"/>
              </a:rPr>
              <a:t>Un multilinguisme Web élevé est corrélé à : </a:t>
            </a:r>
            <a:r>
              <a:rPr lang="fr" dirty="0">
                <a:solidFill>
                  <a:srgbClr val="00B0F0"/>
                </a:solidFill>
                <a:latin typeface="Times New Roman" panose="02020603050405020304" pitchFamily="18" charset="0"/>
              </a:rPr>
              <a:t>commerce électronique, forte empreinte économique, pays européens, pays arabes.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Un faible multilinguisme sur le Web est corrélé aux </a:t>
            </a:r>
            <a:r>
              <a:rPr lang="fr" dirty="0">
                <a:solidFill>
                  <a:srgbClr val="FF0000"/>
                </a:solidFill>
                <a:latin typeface="Times New Roman" panose="02020603050405020304" pitchFamily="18" charset="0"/>
              </a:rPr>
              <a:t>pays anglophones et à certains pays asiatiques (Chine, Corée du Sud, Inde, Japon, Indonésie).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Faible multilinguisme sur le Web dans </a:t>
            </a:r>
            <a:r>
              <a:rPr lang="fr" dirty="0">
                <a:solidFill>
                  <a:srgbClr val="FF0000"/>
                </a:solidFill>
                <a:latin typeface="Times New Roman" panose="02020603050405020304" pitchFamily="18" charset="0"/>
              </a:rPr>
              <a:t>48 % des pays représentant 76 % des locuteurs</a:t>
            </a:r>
            <a:r>
              <a:rPr lang="fr" dirty="0">
                <a:solidFill>
                  <a:srgbClr val="434346"/>
                </a:solidFill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>
                <a:solidFill>
                  <a:srgbClr val="00B0F0"/>
                </a:solidFill>
                <a:latin typeface="Times New Roman" panose="02020603050405020304" pitchFamily="18" charset="0"/>
              </a:rPr>
              <a:t>Gagnants linguistiques : </a:t>
            </a:r>
            <a:r>
              <a:rPr lang="fr" dirty="0">
                <a:solidFill>
                  <a:srgbClr val="00B0F0"/>
                </a:solidFill>
                <a:latin typeface="Times New Roman" panose="02020603050405020304" pitchFamily="18" charset="0"/>
              </a:rPr>
              <a:t>basque, ukrainien, letton, catalan, estonien et grec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Les perdants linguistiques : </a:t>
            </a:r>
            <a:r>
              <a:rPr lang="fr" dirty="0">
                <a:solidFill>
                  <a:srgbClr val="FF0000"/>
                </a:solidFill>
                <a:latin typeface="Times New Roman" panose="02020603050405020304" pitchFamily="18" charset="0"/>
              </a:rPr>
              <a:t>le chinois, le coréen et le japonais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>
                <a:solidFill>
                  <a:srgbClr val="00B0F0"/>
                </a:solidFill>
                <a:latin typeface="Times New Roman" panose="02020603050405020304" pitchFamily="18" charset="0"/>
              </a:rPr>
              <a:t>Gagnants des domaines nationaux : </a:t>
            </a:r>
            <a:r>
              <a:rPr lang="fr" dirty="0">
                <a:solidFill>
                  <a:srgbClr val="00B0F0"/>
                </a:solidFill>
                <a:latin typeface="Times New Roman" panose="02020603050405020304" pitchFamily="18" charset="0"/>
              </a:rPr>
              <a:t>Monaco, Moldavie, Koweït, Ukraine et Mauritanie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Perdants d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es</a:t>
            </a:r>
            <a:r>
              <a:rPr lang="f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domaine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f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nationa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ux</a:t>
            </a:r>
            <a:r>
              <a:rPr lang="f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 : </a:t>
            </a:r>
            <a:r>
              <a:rPr lang="fr" dirty="0">
                <a:solidFill>
                  <a:srgbClr val="FF0000"/>
                </a:solidFill>
                <a:latin typeface="Times New Roman" panose="02020603050405020304" pitchFamily="18" charset="0"/>
              </a:rPr>
              <a:t>Zimbabwe, Chine, Afrique du Sud, Corée du Sud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B0F0"/>
                </a:solidFill>
                <a:latin typeface="Times New Roman" panose="02020603050405020304" pitchFamily="18" charset="0"/>
              </a:rPr>
              <a:t>Gagnants</a:t>
            </a:r>
            <a:r>
              <a:rPr lang="fr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des domaines urbains : </a:t>
            </a:r>
            <a:r>
              <a:rPr lang="fr" dirty="0">
                <a:solidFill>
                  <a:srgbClr val="00B0F0"/>
                </a:solidFill>
                <a:latin typeface="Times New Roman" panose="02020603050405020304" pitchFamily="18" charset="0"/>
              </a:rPr>
              <a:t>Montréal Kiev Barcelone Bruxelles Hambourg Lisbonne</a:t>
            </a:r>
            <a:r>
              <a:rPr lang="fr" dirty="0">
                <a:solidFill>
                  <a:srgbClr val="434346"/>
                </a:solidFill>
                <a:latin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Perdants du domaine municipal : </a:t>
            </a:r>
            <a:r>
              <a:rPr lang="fr" dirty="0">
                <a:solidFill>
                  <a:srgbClr val="FF0000"/>
                </a:solidFill>
                <a:latin typeface="Times New Roman" panose="02020603050405020304" pitchFamily="18" charset="0"/>
              </a:rPr>
              <a:t>Los Angeles, New York, Houston, Moscou, Tokyo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>
                <a:solidFill>
                  <a:srgbClr val="00B0F0"/>
                </a:solidFill>
                <a:latin typeface="Times New Roman" panose="02020603050405020304" pitchFamily="18" charset="0"/>
              </a:rPr>
              <a:t>Gagnants des TLD : </a:t>
            </a:r>
            <a:r>
              <a:rPr lang="fr" dirty="0">
                <a:solidFill>
                  <a:srgbClr val="00B0F0"/>
                </a:solidFill>
                <a:latin typeface="Times New Roman" panose="02020603050405020304" pitchFamily="18" charset="0"/>
              </a:rPr>
              <a:t>la plupart des gTLD linguistiques et géographiques, ccTLDs, sites orientés vers les entreprises</a:t>
            </a:r>
            <a:r>
              <a:rPr lang="fr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Les perdants des TLD : </a:t>
            </a:r>
            <a:r>
              <a:rPr lang="fr" dirty="0">
                <a:solidFill>
                  <a:srgbClr val="FF0000"/>
                </a:solidFill>
                <a:latin typeface="Times New Roman" panose="02020603050405020304" pitchFamily="18" charset="0"/>
              </a:rPr>
              <a:t>le reste des sites gTLD,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</a:rPr>
              <a:t>sites non orientés vers les affaires</a:t>
            </a:r>
          </a:p>
          <a:p>
            <a:r>
              <a:rPr lang="fr" dirty="0">
                <a:solidFill>
                  <a:srgbClr val="434346"/>
                </a:solidFill>
                <a:latin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Singularité : </a:t>
            </a:r>
            <a:r>
              <a:rPr lang="f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Luxembourg très élevé mais Luxembourgeois très faible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Singularité : </a:t>
            </a:r>
            <a:r>
              <a:rPr lang="f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le portugais est bas malgré le Portugal élevé car le Brésil est très bas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Singularité : </a:t>
            </a:r>
            <a:r>
              <a:rPr lang="f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l'Amérique du Nord est faible malgré un Canada moyen car les États-Unis sont très faibles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9D5742-0C2C-4940-AF2C-AAA62ADA53F7}"/>
              </a:ext>
            </a:extLst>
          </p:cNvPr>
          <p:cNvSpPr txBox="1"/>
          <p:nvPr/>
        </p:nvSpPr>
        <p:spPr>
          <a:xfrm>
            <a:off x="4166558" y="363719"/>
            <a:ext cx="292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3200" b="1" dirty="0"/>
              <a:t>PRINCIPALES CONCLUSIONS</a:t>
            </a:r>
          </a:p>
        </p:txBody>
      </p:sp>
      <p:pic>
        <p:nvPicPr>
          <p:cNvPr id="6148" name="Picture 4" descr="Finding Findings - 600 Commerce600 Commerce">
            <a:extLst>
              <a:ext uri="{FF2B5EF4-FFF2-40B4-BE49-F238E27FC236}">
                <a16:creationId xmlns:a16="http://schemas.microsoft.com/office/drawing/2014/main" id="{0D312108-C084-4DBB-A20A-A9749BF33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642" y="83838"/>
            <a:ext cx="2701358" cy="135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1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11B752E-485B-4597-85F0-709764B8C107}"/>
              </a:ext>
            </a:extLst>
          </p:cNvPr>
          <p:cNvSpPr txBox="1"/>
          <p:nvPr/>
        </p:nvSpPr>
        <p:spPr>
          <a:xfrm>
            <a:off x="3354020" y="520111"/>
            <a:ext cx="5145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2800" b="1" dirty="0"/>
              <a:t>MULTILINGUISME </a:t>
            </a:r>
            <a:r>
              <a:rPr lang="fr-FR" sz="2800" b="1" dirty="0"/>
              <a:t>DE </a:t>
            </a:r>
            <a:r>
              <a:rPr lang="fr" sz="2800" b="1" dirty="0"/>
              <a:t>WIKIMEDIA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4F49825-DF50-416D-B6DB-E21C70726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73787"/>
              </p:ext>
            </p:extLst>
          </p:nvPr>
        </p:nvGraphicFramePr>
        <p:xfrm>
          <a:off x="492500" y="1832274"/>
          <a:ext cx="4374775" cy="3511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3927">
                  <a:extLst>
                    <a:ext uri="{9D8B030D-6E8A-4147-A177-3AD203B41FA5}">
                      <a16:colId xmlns:a16="http://schemas.microsoft.com/office/drawing/2014/main" val="3403075592"/>
                    </a:ext>
                  </a:extLst>
                </a:gridCol>
                <a:gridCol w="3000848">
                  <a:extLst>
                    <a:ext uri="{9D8B030D-6E8A-4147-A177-3AD203B41FA5}">
                      <a16:colId xmlns:a16="http://schemas.microsoft.com/office/drawing/2014/main" val="14148214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ÉLÉMENT WIKIMEDIA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THÈME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44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Wikipédia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Encyclopédie en libre accès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72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WikiBooks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Livres éducatifs en libre accès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88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WikiSource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Bibliothèque en libre accès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094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WikiQuote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Citations en libre accès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960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WikiVersité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Ressources éducatives en libre accès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397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Wiktionnaire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Dictionnaire en libre accès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983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WikiNews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Dépôt d'actualités en libre accès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17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WikiVoyage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Guides de voyage en libre accès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378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b="0" dirty="0" err="1">
                          <a:solidFill>
                            <a:schemeClr val="tx1"/>
                          </a:solidFill>
                          <a:effectLst/>
                        </a:rPr>
                        <a:t>WikiCommons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Photos et autres médias en libre accès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746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b="0" dirty="0" err="1">
                          <a:solidFill>
                            <a:schemeClr val="tx1"/>
                          </a:solidFill>
                          <a:effectLst/>
                        </a:rPr>
                        <a:t>WikiData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Bases de données en libre accès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76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b="0" dirty="0" err="1">
                          <a:solidFill>
                            <a:schemeClr val="tx1"/>
                          </a:solidFill>
                          <a:effectLst/>
                        </a:rPr>
                        <a:t>WikiSpecies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Base de données d'espèces en libre accès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947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Fonctions Wiki</a:t>
                      </a: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 de fonctions en libre accès</a:t>
                      </a: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244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b="0" dirty="0" err="1">
                          <a:solidFill>
                            <a:schemeClr val="tx1"/>
                          </a:solidFill>
                          <a:effectLst/>
                        </a:rPr>
                        <a:t>MédiaWiki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Base de logiciels en libre accès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3337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624AC86-E80E-474C-BC68-EAFA6FDB9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42553"/>
              </p:ext>
            </p:extLst>
          </p:nvPr>
        </p:nvGraphicFramePr>
        <p:xfrm>
          <a:off x="8411642" y="2139289"/>
          <a:ext cx="3287858" cy="2817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3929">
                  <a:extLst>
                    <a:ext uri="{9D8B030D-6E8A-4147-A177-3AD203B41FA5}">
                      <a16:colId xmlns:a16="http://schemas.microsoft.com/office/drawing/2014/main" val="1281272462"/>
                    </a:ext>
                  </a:extLst>
                </a:gridCol>
                <a:gridCol w="1643929">
                  <a:extLst>
                    <a:ext uri="{9D8B030D-6E8A-4147-A177-3AD203B41FA5}">
                      <a16:colId xmlns:a16="http://schemas.microsoft.com/office/drawing/2014/main" val="1369432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 dirty="0">
                          <a:solidFill>
                            <a:schemeClr val="tx1"/>
                          </a:solidFill>
                          <a:effectLst/>
                        </a:rPr>
                        <a:t>WIKIMEDIA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 dirty="0">
                          <a:solidFill>
                            <a:schemeClr val="tx1"/>
                          </a:solidFill>
                          <a:effectLst/>
                        </a:rPr>
                        <a:t>NOMBRE DE LANGUES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510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>
                          <a:solidFill>
                            <a:schemeClr val="tx1"/>
                          </a:solidFill>
                          <a:effectLst/>
                        </a:rPr>
                        <a:t>Wikipédia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 dirty="0">
                          <a:solidFill>
                            <a:schemeClr val="tx1"/>
                          </a:solidFill>
                          <a:effectLst/>
                        </a:rPr>
                        <a:t>343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76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>
                          <a:solidFill>
                            <a:schemeClr val="tx1"/>
                          </a:solidFill>
                          <a:effectLst/>
                        </a:rPr>
                        <a:t>Wiktionnaire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 dirty="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31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>
                          <a:solidFill>
                            <a:schemeClr val="tx1"/>
                          </a:solidFill>
                          <a:effectLst/>
                        </a:rPr>
                        <a:t>WikiSource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587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>
                          <a:solidFill>
                            <a:schemeClr val="tx1"/>
                          </a:solidFill>
                          <a:effectLst/>
                        </a:rPr>
                        <a:t>WikiBooks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15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>
                          <a:solidFill>
                            <a:schemeClr val="tx1"/>
                          </a:solidFill>
                          <a:effectLst/>
                        </a:rPr>
                        <a:t>WikiQuote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623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>
                          <a:solidFill>
                            <a:schemeClr val="tx1"/>
                          </a:solidFill>
                          <a:effectLst/>
                        </a:rPr>
                        <a:t>WikiNews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83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>
                          <a:solidFill>
                            <a:schemeClr val="tx1"/>
                          </a:solidFill>
                          <a:effectLst/>
                        </a:rPr>
                        <a:t>WikiVersité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089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>
                          <a:solidFill>
                            <a:schemeClr val="tx1"/>
                          </a:solidFill>
                          <a:effectLst/>
                        </a:rPr>
                        <a:t>WikiVoyage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8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96619"/>
                  </a:ext>
                </a:extLst>
              </a:tr>
            </a:tbl>
          </a:graphicData>
        </a:graphic>
      </p:graphicFrame>
      <p:pic>
        <p:nvPicPr>
          <p:cNvPr id="6" name="Picture 6" descr="Fichier:Wikimedia logo text RGB.svg — Wikipédia">
            <a:extLst>
              <a:ext uri="{FF2B5EF4-FFF2-40B4-BE49-F238E27FC236}">
                <a16:creationId xmlns:a16="http://schemas.microsoft.com/office/drawing/2014/main" id="{A29A87F4-B75C-41C9-8DBA-28E240FB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79" y="2109158"/>
            <a:ext cx="2872958" cy="26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29005B9-0986-4C2C-92F6-0967857E561E}"/>
              </a:ext>
            </a:extLst>
          </p:cNvPr>
          <p:cNvSpPr txBox="1"/>
          <p:nvPr/>
        </p:nvSpPr>
        <p:spPr>
          <a:xfrm>
            <a:off x="612474" y="5805577"/>
            <a:ext cx="85986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" dirty="0"/>
              <a:t>Source des statistiques linguistiques : https://meta.wikimedia.org/wiki/List_of_Wikipedias</a:t>
            </a:r>
          </a:p>
          <a:p>
            <a:r>
              <a:rPr lang="fr" dirty="0"/>
              <a:t>   https://meta.wikimedia.org/wiki/Wikiquote 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4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00C2A87-41AD-478C-A361-DC15B717B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491680"/>
              </p:ext>
            </p:extLst>
          </p:nvPr>
        </p:nvGraphicFramePr>
        <p:xfrm>
          <a:off x="117429" y="149860"/>
          <a:ext cx="4345033" cy="6558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4425">
                  <a:extLst>
                    <a:ext uri="{9D8B030D-6E8A-4147-A177-3AD203B41FA5}">
                      <a16:colId xmlns:a16="http://schemas.microsoft.com/office/drawing/2014/main" val="3673425545"/>
                    </a:ext>
                  </a:extLst>
                </a:gridCol>
                <a:gridCol w="966062">
                  <a:extLst>
                    <a:ext uri="{9D8B030D-6E8A-4147-A177-3AD203B41FA5}">
                      <a16:colId xmlns:a16="http://schemas.microsoft.com/office/drawing/2014/main" val="3951485003"/>
                    </a:ext>
                  </a:extLst>
                </a:gridCol>
                <a:gridCol w="821785">
                  <a:extLst>
                    <a:ext uri="{9D8B030D-6E8A-4147-A177-3AD203B41FA5}">
                      <a16:colId xmlns:a16="http://schemas.microsoft.com/office/drawing/2014/main" val="1764877945"/>
                    </a:ext>
                  </a:extLst>
                </a:gridCol>
                <a:gridCol w="926690">
                  <a:extLst>
                    <a:ext uri="{9D8B030D-6E8A-4147-A177-3AD203B41FA5}">
                      <a16:colId xmlns:a16="http://schemas.microsoft.com/office/drawing/2014/main" val="3236707480"/>
                    </a:ext>
                  </a:extLst>
                </a:gridCol>
                <a:gridCol w="516071">
                  <a:extLst>
                    <a:ext uri="{9D8B030D-6E8A-4147-A177-3AD203B41FA5}">
                      <a16:colId xmlns:a16="http://schemas.microsoft.com/office/drawing/2014/main" val="3045268021"/>
                    </a:ext>
                  </a:extLst>
                </a:gridCol>
              </a:tblGrid>
              <a:tr h="120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Langue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FACTEUR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%FACTEUR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PRÉS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</a:rPr>
                        <a:t>ENCE</a:t>
                      </a: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 REL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</a:rPr>
                        <a:t>ATIVE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2025 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</a:rPr>
                        <a:t>vs.</a:t>
                      </a: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 2021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847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568712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31,22%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0,46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609113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403385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22,14%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4.07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851738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156651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8,60%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2.27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3975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81056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4,45%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2,89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652753"/>
                  </a:ext>
                </a:extLst>
              </a:tr>
              <a:tr h="100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Serbe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78748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4,32%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7.01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3214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66442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3,65%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0,87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46669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Norvégien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54597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3,00%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12.09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397170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37007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2,03%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8,67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781262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Gallois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33512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1,84%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51,48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62288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Vietnamien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29174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1,60%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1,50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728719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28766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1,58%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3,99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94910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27164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1,49%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19,74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004539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26938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1,48%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1.19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-11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9417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22484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1,23%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10,71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733612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Tchèque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21782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1,20%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4,67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217798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Ukrainien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16906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0,93%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3,57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497814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rgbClr val="FF0000"/>
                          </a:solidFill>
                          <a:effectLst/>
                        </a:rPr>
                        <a:t>Espéranto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16709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0,92%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37,41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918963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Estonien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15798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0,87%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25,45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127832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Basque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15231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0,84%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43,26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742738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Serbo-croate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14846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0,81%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2.36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827148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Catalan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12406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0,68%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8.38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244750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Persan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12318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0,68%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1,33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08694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Danois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10669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0,59%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5.34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069820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Hongrois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7832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0,43%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4.51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-11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5380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5915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0,32%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0,81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803104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Arménien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5830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0,32%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8.46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92972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Coréen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5735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0,31%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0,89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425912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Islandais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5563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0,31%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18,61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561323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Macédonien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4039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0,22%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9,38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4584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Letton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2992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0,16%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6,80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484380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FF0000"/>
                          </a:solidFill>
                          <a:effectLst/>
                        </a:rPr>
                        <a:t>Breton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2960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0,16%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43,25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165843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Turc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2904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0,16%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0,72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658765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2528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0,14%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0,37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-12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609353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Slovène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2187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0,12%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8,59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55388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Lituanien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1986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0,11%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8.04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452415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1863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0,10%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0,44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-14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793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Arabe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1806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0,10%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0,38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-9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1" marR="3531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4258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3B17F53-F096-495D-9A27-A21977455422}"/>
              </a:ext>
            </a:extLst>
          </p:cNvPr>
          <p:cNvSpPr txBox="1"/>
          <p:nvPr/>
        </p:nvSpPr>
        <p:spPr>
          <a:xfrm>
            <a:off x="4840028" y="126521"/>
            <a:ext cx="5201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" sz="2000" b="1" dirty="0"/>
              <a:t>CLASSEMENT WIKIPEDIA À L'AIDE D'UNE FORMULE POUR LE RENDRE INDÉPENDANT DU NOMBRE DE </a:t>
            </a:r>
            <a:r>
              <a:rPr lang="fr-FR" sz="2000" b="1" dirty="0"/>
              <a:t>LOCUTEURS</a:t>
            </a:r>
            <a:r>
              <a:rPr lang="fr" sz="2000" b="1" dirty="0"/>
              <a:t> ET RÉDUIRE LES COPIES À FAIBLE TAUX DE MISE À JOUR</a:t>
            </a:r>
          </a:p>
        </p:txBody>
      </p:sp>
      <p:pic>
        <p:nvPicPr>
          <p:cNvPr id="9218" name="Picture 2" descr="Wikipedia - Wikipedia, la enciclopedia libre">
            <a:extLst>
              <a:ext uri="{FF2B5EF4-FFF2-40B4-BE49-F238E27FC236}">
                <a16:creationId xmlns:a16="http://schemas.microsoft.com/office/drawing/2014/main" id="{B839826A-4226-4206-ABA0-39109915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88" y="1690767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5861F7-0820-4412-977C-F380EC39E17A}"/>
              </a:ext>
            </a:extLst>
          </p:cNvPr>
          <p:cNvSpPr/>
          <p:nvPr/>
        </p:nvSpPr>
        <p:spPr>
          <a:xfrm>
            <a:off x="4629150" y="3979449"/>
            <a:ext cx="4649074" cy="606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Facteur = Articles x Éditions x Éditeurs x Éditeurs actifs x Profondeur / (locuteurs L1+L2)²</a:t>
            </a:r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747F32F-DBD5-4D1B-B706-C51AB9655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506607"/>
              </p:ext>
            </p:extLst>
          </p:nvPr>
        </p:nvGraphicFramePr>
        <p:xfrm>
          <a:off x="10470058" y="447801"/>
          <a:ext cx="1604513" cy="6040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1419">
                  <a:extLst>
                    <a:ext uri="{9D8B030D-6E8A-4147-A177-3AD203B41FA5}">
                      <a16:colId xmlns:a16="http://schemas.microsoft.com/office/drawing/2014/main" val="2424190568"/>
                    </a:ext>
                  </a:extLst>
                </a:gridCol>
                <a:gridCol w="683094">
                  <a:extLst>
                    <a:ext uri="{9D8B030D-6E8A-4147-A177-3AD203B41FA5}">
                      <a16:colId xmlns:a16="http://schemas.microsoft.com/office/drawing/2014/main" val="270875320"/>
                    </a:ext>
                  </a:extLst>
                </a:gridCol>
              </a:tblGrid>
              <a:tr h="171558">
                <a:tc>
                  <a:txBody>
                    <a:bodyPr/>
                    <a:lstStyle/>
                    <a:p>
                      <a:pPr algn="ctr" fontAlgn="ctr"/>
                      <a:r>
                        <a:rPr lang="fr" sz="1600" b="1" u="none" strike="noStrike" dirty="0" err="1">
                          <a:effectLst/>
                        </a:rPr>
                        <a:t>Langue</a:t>
                      </a:r>
                      <a:endParaRPr lang="fr-FR" sz="16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" sz="1600" b="1" u="none" strike="noStrike" dirty="0">
                          <a:effectLst/>
                        </a:rPr>
                        <a:t>Articles</a:t>
                      </a:r>
                      <a:endParaRPr lang="fr-FR" sz="16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2207093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Anglais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7 042 461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171847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Cebuano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6 116 183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36657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Allemand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3 043 035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014143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Français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2 703 580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342554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Suédois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2 615 004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00860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Néerlandais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2 194 947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452585"/>
                  </a:ext>
                </a:extLst>
              </a:tr>
              <a:tr h="158088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Russe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2 059 922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902188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Espagnol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2 055 799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439411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Italien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1 931 384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523899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Polonais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1 666 455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156065"/>
                  </a:ext>
                </a:extLst>
              </a:tr>
              <a:tr h="171558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Égyptien arabe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1 628 639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765841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Chinois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1 495 506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773163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Japonais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1 470 351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503740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Ukrainien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1 388 448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396459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Vietnamien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1 295 892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55057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Arabe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1 276 591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190931"/>
                  </a:ext>
                </a:extLst>
              </a:tr>
              <a:tr h="59165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Waray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1 266 757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247681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Portugais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1 152 989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348781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Persan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1 050 644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102262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Catalan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779 651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23641"/>
                  </a:ext>
                </a:extLst>
              </a:tr>
              <a:tr h="171558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Indonésien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739 512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67462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Coréen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719 155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00967"/>
                  </a:ext>
                </a:extLst>
              </a:tr>
              <a:tr h="171558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Serbe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709 869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75206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Norvégien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654 777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34001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Turc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644 720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342596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Tchétchène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602 280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988050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Finlandais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600 670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30551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Tchèque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575 291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54235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Hongrois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560 062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90260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Roumain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516 052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118"/>
                  </a:ext>
                </a:extLst>
              </a:tr>
              <a:tr h="171558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Tatar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503 011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94628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BASQUE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470 210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01618"/>
                  </a:ext>
                </a:extLst>
              </a:tr>
              <a:tr h="171341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Serbo-croate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461 006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026163"/>
                  </a:ext>
                </a:extLst>
              </a:tr>
              <a:tr h="171558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Minnan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433 765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302306"/>
                  </a:ext>
                </a:extLst>
              </a:tr>
              <a:tr h="171558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Malais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431 853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87786"/>
                  </a:ext>
                </a:extLst>
              </a:tr>
              <a:tr h="149823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effectLst/>
                        </a:rPr>
                        <a:t>Hébreu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381 191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97921"/>
                  </a:ext>
                </a:extLst>
              </a:tr>
              <a:tr h="87729">
                <a:tc>
                  <a:txBody>
                    <a:bodyPr/>
                    <a:lstStyle/>
                    <a:p>
                      <a:pPr algn="l" fontAlgn="b"/>
                      <a:r>
                        <a:rPr lang="f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Espéranto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000" b="1" u="none" strike="noStrike" dirty="0">
                          <a:effectLst/>
                        </a:rPr>
                        <a:t>374 145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0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251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2CB9A34-76A3-4843-A713-FF9E4FCE4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210417"/>
              </p:ext>
            </p:extLst>
          </p:nvPr>
        </p:nvGraphicFramePr>
        <p:xfrm>
          <a:off x="204788" y="471475"/>
          <a:ext cx="3552825" cy="6296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7872">
                  <a:extLst>
                    <a:ext uri="{9D8B030D-6E8A-4147-A177-3AD203B41FA5}">
                      <a16:colId xmlns:a16="http://schemas.microsoft.com/office/drawing/2014/main" val="545888588"/>
                    </a:ext>
                  </a:extLst>
                </a:gridCol>
                <a:gridCol w="1246804">
                  <a:extLst>
                    <a:ext uri="{9D8B030D-6E8A-4147-A177-3AD203B41FA5}">
                      <a16:colId xmlns:a16="http://schemas.microsoft.com/office/drawing/2014/main" val="933451367"/>
                    </a:ext>
                  </a:extLst>
                </a:gridCol>
                <a:gridCol w="928149">
                  <a:extLst>
                    <a:ext uri="{9D8B030D-6E8A-4147-A177-3AD203B41FA5}">
                      <a16:colId xmlns:a16="http://schemas.microsoft.com/office/drawing/2014/main" val="1077876045"/>
                    </a:ext>
                  </a:extLst>
                </a:gridCol>
              </a:tblGrid>
              <a:tr h="145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Langue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Editions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Croissance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252329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1 302 182 355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84065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257 156 802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400654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227 811 660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52441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168 619 075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53822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147 675 475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961888"/>
                  </a:ext>
                </a:extLst>
              </a:tr>
              <a:tr h="188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146 037 380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94524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105 894 111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68791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88 507 247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58376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77 229 592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90741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Vietnamien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73 731 126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955056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Arabe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71 674 448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622485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70 522 312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24451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69 606 069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83746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57 823 399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768621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Ukrainien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45 910 269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56154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Serbo-croate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42 470 875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05110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Persan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42 372 774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621706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41 611 774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404552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Coréen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40 421 763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82795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Turc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35 808 840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0502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Catalan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35 783 856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568845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rgbClr val="FF0000"/>
                          </a:solidFill>
                          <a:effectLst/>
                        </a:rPr>
                        <a:t>Cebuano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35 781 802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26877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Serbe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30 328 108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44288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Hongrois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28 285 736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972653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Indonésien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27 672 844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904106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Norvégien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25 260 574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11462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Tchèque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25 117 375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241694"/>
                  </a:ext>
                </a:extLst>
              </a:tr>
              <a:tr h="15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23 448 107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3" marR="358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72016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E9AB2AC-63CF-46F9-9EC5-911D1FB4A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75859"/>
              </p:ext>
            </p:extLst>
          </p:nvPr>
        </p:nvGraphicFramePr>
        <p:xfrm>
          <a:off x="9558460" y="151161"/>
          <a:ext cx="2336473" cy="6555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396">
                  <a:extLst>
                    <a:ext uri="{9D8B030D-6E8A-4147-A177-3AD203B41FA5}">
                      <a16:colId xmlns:a16="http://schemas.microsoft.com/office/drawing/2014/main" val="331253268"/>
                    </a:ext>
                  </a:extLst>
                </a:gridCol>
                <a:gridCol w="962077">
                  <a:extLst>
                    <a:ext uri="{9D8B030D-6E8A-4147-A177-3AD203B41FA5}">
                      <a16:colId xmlns:a16="http://schemas.microsoft.com/office/drawing/2014/main" val="1603564333"/>
                    </a:ext>
                  </a:extLst>
                </a:gridCol>
              </a:tblGrid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LANGUE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édition/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article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81224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184 9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24570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109 2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261885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Serbo-croate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92 1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65551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84 5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25400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84 3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26974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82 0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40825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75 6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2818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72 0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242215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71 7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7367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Thaïlandais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71 0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1400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61 2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73774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59 2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2506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Vietnamien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56 9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1750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Coréen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56 2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1496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Arabe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56 1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8580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Turc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55 5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85785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Hongrois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50 5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95137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rgbClr val="FF0000"/>
                          </a:solidFill>
                          <a:effectLst/>
                        </a:rPr>
                        <a:t>Gallois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49 8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1039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rgbClr val="FF0000"/>
                          </a:solidFill>
                          <a:effectLst/>
                        </a:rPr>
                        <a:t>Malayalam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49 4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41851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rgbClr val="FF0000"/>
                          </a:solidFill>
                          <a:effectLst/>
                        </a:rPr>
                        <a:t>Bengali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48 2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97045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46 3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01183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Catalan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45 9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17979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Grec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43 7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89603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Tchèque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43 7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27189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Serbe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42 7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13564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Bulgare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41 4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15674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Persan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40 3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89059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rgbClr val="FF0000"/>
                          </a:solidFill>
                          <a:effectLst/>
                        </a:rPr>
                        <a:t>Luxembourgeois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40 1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1" marR="3890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6239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8885F78-52C8-4B4D-A88B-8ED8CDA90115}"/>
              </a:ext>
            </a:extLst>
          </p:cNvPr>
          <p:cNvSpPr txBox="1"/>
          <p:nvPr/>
        </p:nvSpPr>
        <p:spPr>
          <a:xfrm>
            <a:off x="3757613" y="209527"/>
            <a:ext cx="539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2400" b="1" dirty="0"/>
              <a:t>CLASSEMENTS WIKIPEDIA PAR </a:t>
            </a:r>
            <a:r>
              <a:rPr lang="fr-FR" sz="2400" b="1" dirty="0"/>
              <a:t>ÉDITION</a:t>
            </a:r>
            <a:endParaRPr lang="fr" sz="2400" b="1" dirty="0"/>
          </a:p>
        </p:txBody>
      </p:sp>
      <p:pic>
        <p:nvPicPr>
          <p:cNvPr id="10242" name="Picture 2" descr="Wikipedia - Wikipedia, la enciclopedia libre">
            <a:extLst>
              <a:ext uri="{FF2B5EF4-FFF2-40B4-BE49-F238E27FC236}">
                <a16:creationId xmlns:a16="http://schemas.microsoft.com/office/drawing/2014/main" id="{801E356F-FE67-4F76-9421-CA019010F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988" y="2215281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71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40F364C-41E1-485C-9396-78A6DBFB3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17828"/>
              </p:ext>
            </p:extLst>
          </p:nvPr>
        </p:nvGraphicFramePr>
        <p:xfrm>
          <a:off x="0" y="-21401"/>
          <a:ext cx="2102716" cy="6835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975">
                  <a:extLst>
                    <a:ext uri="{9D8B030D-6E8A-4147-A177-3AD203B41FA5}">
                      <a16:colId xmlns:a16="http://schemas.microsoft.com/office/drawing/2014/main" val="4176542955"/>
                    </a:ext>
                  </a:extLst>
                </a:gridCol>
                <a:gridCol w="696967">
                  <a:extLst>
                    <a:ext uri="{9D8B030D-6E8A-4147-A177-3AD203B41FA5}">
                      <a16:colId xmlns:a16="http://schemas.microsoft.com/office/drawing/2014/main" val="3202018027"/>
                    </a:ext>
                  </a:extLst>
                </a:gridCol>
                <a:gridCol w="519774">
                  <a:extLst>
                    <a:ext uri="{9D8B030D-6E8A-4147-A177-3AD203B41FA5}">
                      <a16:colId xmlns:a16="http://schemas.microsoft.com/office/drawing/2014/main" val="2535108968"/>
                    </a:ext>
                  </a:extLst>
                </a:gridCol>
              </a:tblGrid>
              <a:tr h="242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Langue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Utilis.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actifs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Cr.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217393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107458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365422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38598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44393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38502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8031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28667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300871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17522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532813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11768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91001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Persan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11164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16866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10848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704006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8337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674150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8164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366424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7782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50858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Coréen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7729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790866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7687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-7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98320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Arabe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7628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33952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Indonésien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6843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5482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6642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-7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43336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Ukrainien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6586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625204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Turc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5459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62644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Tchèque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4577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767929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Vietnamien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3047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80037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  <a:effectLst/>
                        </a:rPr>
                        <a:t>Arakanais </a:t>
                      </a: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(*)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2278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108218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Serbe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2155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43133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Norvégien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2105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125927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1751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475392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Danois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1718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367765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Hindi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1666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892061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1358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049134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Anglais simple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1336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509755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Hongrois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1273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193229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Thaïlandais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1268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592947"/>
                  </a:ext>
                </a:extLst>
              </a:tr>
              <a:tr h="10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Cantonais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1027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12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  <a:effectLst/>
                        </a:rPr>
                        <a:t>Bengali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1008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875351"/>
                  </a:ext>
                </a:extLst>
              </a:tr>
              <a:tr h="53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Catalan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938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665369"/>
                  </a:ext>
                </a:extLst>
              </a:tr>
              <a:tr h="53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Azerbaïdjanais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902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29209"/>
                  </a:ext>
                </a:extLst>
              </a:tr>
              <a:tr h="53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Grec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836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358470"/>
                  </a:ext>
                </a:extLst>
              </a:tr>
              <a:tr h="53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Malais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626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90242"/>
                  </a:ext>
                </a:extLst>
              </a:tr>
              <a:tr h="53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Bulgare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589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750291"/>
                  </a:ext>
                </a:extLst>
              </a:tr>
              <a:tr h="53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  <a:effectLst/>
                        </a:rPr>
                        <a:t>Swahili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541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41409"/>
                  </a:ext>
                </a:extLst>
              </a:tr>
              <a:tr h="53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Slovaque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437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20393"/>
                  </a:ext>
                </a:extLst>
              </a:tr>
              <a:tr h="53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Estonien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425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695409"/>
                  </a:ext>
                </a:extLst>
              </a:tr>
              <a:tr h="53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Croate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>
                          <a:solidFill>
                            <a:schemeClr val="tx1"/>
                          </a:solidFill>
                          <a:effectLst/>
                        </a:rPr>
                        <a:t>424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5" marR="139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36902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7F3B384-C566-498E-B90A-41C5C7F62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219824"/>
              </p:ext>
            </p:extLst>
          </p:nvPr>
        </p:nvGraphicFramePr>
        <p:xfrm>
          <a:off x="10064893" y="86233"/>
          <a:ext cx="2012459" cy="6771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193">
                  <a:extLst>
                    <a:ext uri="{9D8B030D-6E8A-4147-A177-3AD203B41FA5}">
                      <a16:colId xmlns:a16="http://schemas.microsoft.com/office/drawing/2014/main" val="1452912531"/>
                    </a:ext>
                  </a:extLst>
                </a:gridCol>
                <a:gridCol w="768266">
                  <a:extLst>
                    <a:ext uri="{9D8B030D-6E8A-4147-A177-3AD203B41FA5}">
                      <a16:colId xmlns:a16="http://schemas.microsoft.com/office/drawing/2014/main" val="2364135317"/>
                    </a:ext>
                  </a:extLst>
                </a:gridCol>
              </a:tblGrid>
              <a:tr h="30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Langue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1000*Act.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/Pop.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146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0 89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954226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Islandais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0 50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82778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Estonien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0 43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929113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  <a:effectLst/>
                        </a:rPr>
                        <a:t>Breton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0 40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37912"/>
                  </a:ext>
                </a:extLst>
              </a:tr>
              <a:tr h="84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Norvégien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0 39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45453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Tchèque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0 37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90129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0 32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396138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  <a:effectLst/>
                        </a:rPr>
                        <a:t>Espéranto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0 31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649068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Danois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0 30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304467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0 29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724767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  <a:effectLst/>
                        </a:rPr>
                        <a:t>Basque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0 26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31145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0 26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459406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0 24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740101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0 23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328947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  <a:effectLst/>
                        </a:rPr>
                        <a:t>Gallois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0 23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990446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Serbe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0 21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670981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  <a:effectLst/>
                        </a:rPr>
                        <a:t>Luxembourgeois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0 18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776188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Asturien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0 17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89457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Ukrainien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0 17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973743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Letton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0 14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524021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Persan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0 14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60231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0 13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817493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Slovène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0 13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860679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0 12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804033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Macédonien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0 11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315739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Lituanien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0 11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92734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Arménien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0 11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40828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Hongrois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339200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  <a:effectLst/>
                        </a:rPr>
                        <a:t>Frison occidental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643550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Catalan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52194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12538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Coréen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0 10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61159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  <a:effectLst/>
                        </a:rPr>
                        <a:t>Silésie</a:t>
                      </a: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0 09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44193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Azerbaïdjanais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0 09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03458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Bulgare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0 07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16840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  <a:effectLst/>
                        </a:rPr>
                        <a:t>Galicien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0 07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45318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0 07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290515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  <a:effectLst/>
                        </a:rPr>
                        <a:t>Occitan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0 07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81231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  <a:effectLst/>
                        </a:rPr>
                        <a:t>Irlandais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0 07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835622"/>
                  </a:ext>
                </a:extLst>
              </a:tr>
              <a:tr h="98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Biélorusse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0 07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66827"/>
                  </a:ext>
                </a:extLst>
              </a:tr>
              <a:tr h="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Croate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0 07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1" marR="2559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085011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0F9ADB8-FC8F-48C6-AB36-520887134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96700"/>
              </p:ext>
            </p:extLst>
          </p:nvPr>
        </p:nvGraphicFramePr>
        <p:xfrm>
          <a:off x="2726459" y="208320"/>
          <a:ext cx="1484491" cy="6431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283">
                  <a:extLst>
                    <a:ext uri="{9D8B030D-6E8A-4147-A177-3AD203B41FA5}">
                      <a16:colId xmlns:a16="http://schemas.microsoft.com/office/drawing/2014/main" val="2654659064"/>
                    </a:ext>
                  </a:extLst>
                </a:gridCol>
                <a:gridCol w="676208">
                  <a:extLst>
                    <a:ext uri="{9D8B030D-6E8A-4147-A177-3AD203B41FA5}">
                      <a16:colId xmlns:a16="http://schemas.microsoft.com/office/drawing/2014/main" val="309170953"/>
                    </a:ext>
                  </a:extLst>
                </a:gridCol>
              </a:tblGrid>
              <a:tr h="259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LANGUE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Act./ U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ti.</a:t>
                      </a: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793751"/>
                  </a:ext>
                </a:extLst>
              </a:tr>
              <a:tr h="104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FF0000"/>
                          </a:solidFill>
                          <a:effectLst/>
                        </a:rPr>
                        <a:t>Occitan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13 03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385978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12 02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93051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Tamoul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10 13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52364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Coréen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8 40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45585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8 25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055484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Ukrainien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8 01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9347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Persan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7 85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532840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7 70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455539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7 27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462252"/>
                  </a:ext>
                </a:extLst>
              </a:tr>
              <a:tr h="129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6 80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65245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FF0000"/>
                          </a:solidFill>
                          <a:effectLst/>
                        </a:rPr>
                        <a:t>Swahili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6 72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06606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Tchèque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6 40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128975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5 70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713997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FF0000"/>
                          </a:solidFill>
                          <a:effectLst/>
                        </a:rPr>
                        <a:t>Haoussa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5 44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336990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Serbe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4 63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96899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4 61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35389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Indonésien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4 35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59541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FF0000"/>
                          </a:solidFill>
                          <a:effectLst/>
                        </a:rPr>
                        <a:t>Ladin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3 59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164192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Cantonais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3 39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051041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Danois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3 27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410947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Turc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3 19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143589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Norvégien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3 17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46973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Vietnamien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3 04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287106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Azerbaïdjanais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2 86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650774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Arabe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2 76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90076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Arménien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2 59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655064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Thaïlandais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2 50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18564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2 49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840591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2 38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548600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2 23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37765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FF0000"/>
                          </a:solidFill>
                          <a:effectLst/>
                        </a:rPr>
                        <a:t>Minangkabau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2 18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38128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Letton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2 18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880390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2 17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69580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Hongrois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2 14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661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Estonien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2 04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45296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2 03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69979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FF0000"/>
                          </a:solidFill>
                          <a:effectLst/>
                        </a:rPr>
                        <a:t>Bengali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2 02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614424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Hindi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1 93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27380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FF0000"/>
                          </a:solidFill>
                          <a:effectLst/>
                        </a:rPr>
                        <a:t>Central</a:t>
                      </a: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" sz="900" dirty="0">
                          <a:solidFill>
                            <a:srgbClr val="FF0000"/>
                          </a:solidFill>
                          <a:effectLst/>
                        </a:rPr>
                        <a:t>kurde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1 85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35598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FF0000"/>
                          </a:solidFill>
                          <a:effectLst/>
                        </a:rPr>
                        <a:t>Kirghize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1 84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50616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1 82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280532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Grec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1 82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032646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FF0000"/>
                          </a:solidFill>
                          <a:effectLst/>
                        </a:rPr>
                        <a:t>Pendjabi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1 80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789027"/>
                  </a:ext>
                </a:extLst>
              </a:tr>
              <a:tr h="9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Catalan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1 80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35" marR="2393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00142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C359DAC-D2B2-4542-886F-0C230BAB3CA3}"/>
              </a:ext>
            </a:extLst>
          </p:cNvPr>
          <p:cNvSpPr txBox="1"/>
          <p:nvPr/>
        </p:nvSpPr>
        <p:spPr>
          <a:xfrm>
            <a:off x="4578607" y="331069"/>
            <a:ext cx="3917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2400" b="1" dirty="0"/>
              <a:t>CLASSEMENTS WIKIPEDIA </a:t>
            </a:r>
          </a:p>
          <a:p>
            <a:r>
              <a:rPr lang="fr" sz="2400" b="1" dirty="0"/>
              <a:t>PAR UTILISATEURS ACTIFS</a:t>
            </a:r>
          </a:p>
          <a:p>
            <a:pPr algn="ctr"/>
            <a:r>
              <a:rPr lang="fr" sz="2400" b="1" dirty="0"/>
              <a:t>ET PROFONDEUR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599A1AD-1D94-4178-90A5-8FCADCCC0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35116"/>
              </p:ext>
            </p:extLst>
          </p:nvPr>
        </p:nvGraphicFramePr>
        <p:xfrm>
          <a:off x="5985164" y="1612173"/>
          <a:ext cx="1933783" cy="5139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995">
                  <a:extLst>
                    <a:ext uri="{9D8B030D-6E8A-4147-A177-3AD203B41FA5}">
                      <a16:colId xmlns:a16="http://schemas.microsoft.com/office/drawing/2014/main" val="1357265463"/>
                    </a:ext>
                  </a:extLst>
                </a:gridCol>
                <a:gridCol w="737788">
                  <a:extLst>
                    <a:ext uri="{9D8B030D-6E8A-4147-A177-3AD203B41FA5}">
                      <a16:colId xmlns:a16="http://schemas.microsoft.com/office/drawing/2014/main" val="3670205339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Langue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Profondeur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24215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1325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57370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Serbo-croate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749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9369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Vietnamien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746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17601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Thaïlandais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334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122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Ourdou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310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72000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Arabe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286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0036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Bengali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282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95516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272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7077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267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1322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Hindi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249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8691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Malayalam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218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6970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214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2952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205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34034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194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5507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193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01737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Turc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187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17818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Serbe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1440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Coréen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168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13260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48900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Cinghalais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158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39904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Persan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77845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Tagalog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68265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Indonésien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135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6145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Roumain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126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86774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Kannada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6619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59660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4" marR="3453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838281"/>
                  </a:ext>
                </a:extLst>
              </a:tr>
            </a:tbl>
          </a:graphicData>
        </a:graphic>
      </p:graphicFrame>
      <p:pic>
        <p:nvPicPr>
          <p:cNvPr id="9" name="Picture 2" descr="Wikipedia - Wikipedia, la enciclopedia libre">
            <a:extLst>
              <a:ext uri="{FF2B5EF4-FFF2-40B4-BE49-F238E27FC236}">
                <a16:creationId xmlns:a16="http://schemas.microsoft.com/office/drawing/2014/main" id="{F0EE81D3-9BE8-4778-A438-6E972D86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75" y="208320"/>
            <a:ext cx="1065182" cy="97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92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468612B-3036-4A65-8F1E-88E73C8E9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415831"/>
              </p:ext>
            </p:extLst>
          </p:nvPr>
        </p:nvGraphicFramePr>
        <p:xfrm>
          <a:off x="251493" y="904876"/>
          <a:ext cx="2559094" cy="5830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210">
                  <a:extLst>
                    <a:ext uri="{9D8B030D-6E8A-4147-A177-3AD203B41FA5}">
                      <a16:colId xmlns:a16="http://schemas.microsoft.com/office/drawing/2014/main" val="719315695"/>
                    </a:ext>
                  </a:extLst>
                </a:gridCol>
                <a:gridCol w="727684">
                  <a:extLst>
                    <a:ext uri="{9D8B030D-6E8A-4147-A177-3AD203B41FA5}">
                      <a16:colId xmlns:a16="http://schemas.microsoft.com/office/drawing/2014/main" val="365037728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901143225"/>
                    </a:ext>
                  </a:extLst>
                </a:gridCol>
              </a:tblGrid>
              <a:tr h="7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dirty="0">
                          <a:solidFill>
                            <a:schemeClr val="tx1"/>
                          </a:solidFill>
                          <a:effectLst/>
                        </a:rPr>
                        <a:t>LIVRES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MODULES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12253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98064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33 1%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877151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Vietnamien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51385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17,4%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67994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Hongrois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44491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15 0%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996963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33582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11 3%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190039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21339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7 2%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15654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19196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6 5%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263362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16887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5 7%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288479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13953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4 7%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13053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9674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3 3%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25305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9520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3 2%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144601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6925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2 3%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86139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Indonésien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5454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1 8%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71082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5030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1 7%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933371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4785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1 6%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528142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3791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1 3%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11041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Persan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3557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1 2%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34713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Azerbaïdjanais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3405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1 2%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195038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Albanais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3282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1 1%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017844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3245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1 1%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99072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Lituanien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3237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1 1%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39215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Catalan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2265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0 8%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640530"/>
                  </a:ext>
                </a:extLst>
              </a:tr>
              <a:tr h="195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Bengali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2214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0 7%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078249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Basque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2187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0 7%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245102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Thaïlandais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1600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0 5%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69778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Tchèque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1564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0 5%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228952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Danois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1338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0 5%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94353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Coréen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1314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0 4%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740781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Hindi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1273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0 4%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80423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Cinghalais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1256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0 4%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57957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Bachkir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1216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0 4%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151476"/>
                  </a:ext>
                </a:extLst>
              </a:tr>
              <a:tr h="13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1209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0 4%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3" marR="30763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38346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370CAAF-027F-4663-A693-423C183DD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85026"/>
              </p:ext>
            </p:extLst>
          </p:nvPr>
        </p:nvGraphicFramePr>
        <p:xfrm>
          <a:off x="7755867" y="554708"/>
          <a:ext cx="4052424" cy="6180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015">
                  <a:extLst>
                    <a:ext uri="{9D8B030D-6E8A-4147-A177-3AD203B41FA5}">
                      <a16:colId xmlns:a16="http://schemas.microsoft.com/office/drawing/2014/main" val="1321874772"/>
                    </a:ext>
                  </a:extLst>
                </a:gridCol>
                <a:gridCol w="800564">
                  <a:extLst>
                    <a:ext uri="{9D8B030D-6E8A-4147-A177-3AD203B41FA5}">
                      <a16:colId xmlns:a16="http://schemas.microsoft.com/office/drawing/2014/main" val="1568742856"/>
                    </a:ext>
                  </a:extLst>
                </a:gridCol>
                <a:gridCol w="1060562">
                  <a:extLst>
                    <a:ext uri="{9D8B030D-6E8A-4147-A177-3AD203B41FA5}">
                      <a16:colId xmlns:a16="http://schemas.microsoft.com/office/drawing/2014/main" val="521677950"/>
                    </a:ext>
                  </a:extLst>
                </a:gridCol>
                <a:gridCol w="832283">
                  <a:extLst>
                    <a:ext uri="{9D8B030D-6E8A-4147-A177-3AD203B41FA5}">
                      <a16:colId xmlns:a16="http://schemas.microsoft.com/office/drawing/2014/main" val="2524609183"/>
                    </a:ext>
                  </a:extLst>
                </a:gridCol>
              </a:tblGrid>
              <a:tr h="281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dirty="0">
                          <a:solidFill>
                            <a:schemeClr val="tx1"/>
                          </a:solidFill>
                          <a:effectLst/>
                        </a:rPr>
                        <a:t>CITATIONS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PAGES DE CONTENU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CROISSANCE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617787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59498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16 9%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83021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53477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15 2%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001991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30756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8 8%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70892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17405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5 0%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820689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Tchèque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14949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4 3%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200252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Estonien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13642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3,9%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45620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11959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3 4%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30719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Ukrainien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11546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3 3%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788470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10647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3 0%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69518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9802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2,8%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14354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Persan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9504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2 7%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009598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8362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2 4%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85662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7922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2 3%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03192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Serbe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5845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1 7%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31220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Turc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5815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1 7%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496545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Azerbaïdjanais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5489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1 6%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85475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rgbClr val="FF0000"/>
                          </a:solidFill>
                          <a:effectLst/>
                        </a:rPr>
                        <a:t>Espéranto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5236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1 5%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80009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Slovaque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4523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1 3%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645714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Catalan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4158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1 2%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479837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Bosniaque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4157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1 2%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724444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3972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1 1%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43096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3416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1 0%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496695"/>
                  </a:ext>
                </a:extLst>
              </a:tr>
              <a:tr h="176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Arabe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>
                          <a:solidFill>
                            <a:schemeClr val="tx1"/>
                          </a:solidFill>
                          <a:effectLst/>
                        </a:rPr>
                        <a:t>3343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1 0%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23" marR="39323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719971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09D24AA-EE4C-475C-BF68-16AB27FC5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1035"/>
              </p:ext>
            </p:extLst>
          </p:nvPr>
        </p:nvGraphicFramePr>
        <p:xfrm>
          <a:off x="3603336" y="829544"/>
          <a:ext cx="3418699" cy="5111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013885651"/>
                    </a:ext>
                  </a:extLst>
                </a:gridCol>
                <a:gridCol w="757711">
                  <a:extLst>
                    <a:ext uri="{9D8B030D-6E8A-4147-A177-3AD203B41FA5}">
                      <a16:colId xmlns:a16="http://schemas.microsoft.com/office/drawing/2014/main" val="1514602769"/>
                    </a:ext>
                  </a:extLst>
                </a:gridCol>
                <a:gridCol w="722751">
                  <a:extLst>
                    <a:ext uri="{9D8B030D-6E8A-4147-A177-3AD203B41FA5}">
                      <a16:colId xmlns:a16="http://schemas.microsoft.com/office/drawing/2014/main" val="3600941587"/>
                    </a:ext>
                  </a:extLst>
                </a:gridCol>
                <a:gridCol w="811400">
                  <a:extLst>
                    <a:ext uri="{9D8B030D-6E8A-4147-A177-3AD203B41FA5}">
                      <a16:colId xmlns:a16="http://schemas.microsoft.com/office/drawing/2014/main" val="2815022782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dirty="0">
                          <a:solidFill>
                            <a:schemeClr val="tx1"/>
                          </a:solidFill>
                          <a:effectLst/>
                        </a:rPr>
                        <a:t>SOURCES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PAGES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Cr.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825660"/>
                  </a:ext>
                </a:extLst>
              </a:tr>
              <a:tr h="206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4701364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21 79%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7178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4522270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20 96%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95453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1660283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7 69%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87498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1267380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5 87%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50197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1157138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5 36%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11460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1120843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5 19%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70339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835547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3 87%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389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651563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3 02%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57431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rgbClr val="FF0000"/>
                          </a:solidFill>
                          <a:effectLst/>
                        </a:rPr>
                        <a:t>Bengali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635952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2 95%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3097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rgbClr val="FF0000"/>
                          </a:solidFill>
                          <a:effectLst/>
                        </a:rPr>
                        <a:t>Tamoul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613238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2 84%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85256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Ukrainien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498541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2 31%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032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318212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1 47%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5542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Arabe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248653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1 15%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49752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Multilingue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236697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1 10%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6653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203049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0 94%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3422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rgbClr val="FF0000"/>
                          </a:solidFill>
                          <a:effectLst/>
                        </a:rPr>
                        <a:t>Télougou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196298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0 91%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7215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rgbClr val="FF0000"/>
                          </a:solidFill>
                          <a:effectLst/>
                        </a:rPr>
                        <a:t>Hindi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181573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0 84%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9426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rgbClr val="FF0000"/>
                          </a:solidFill>
                          <a:effectLst/>
                        </a:rPr>
                        <a:t>Sanskrit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162334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0 75%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717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161138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0 75%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5405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Arménien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146341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0 68%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3782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Norvégien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111186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0 52%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2021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Biélorusse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>
                          <a:solidFill>
                            <a:schemeClr val="tx1"/>
                          </a:solidFill>
                          <a:effectLst/>
                        </a:rPr>
                        <a:t>108653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0 50%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94181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FF034898-00C0-4875-A21A-526175944861}"/>
              </a:ext>
            </a:extLst>
          </p:cNvPr>
          <p:cNvSpPr txBox="1"/>
          <p:nvPr/>
        </p:nvSpPr>
        <p:spPr>
          <a:xfrm>
            <a:off x="1371289" y="0"/>
            <a:ext cx="103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2800" b="1" dirty="0"/>
              <a:t>MULTILINGUISME DANS WIKIBOOKS, WIKISOURCES ET WIKIQ</a:t>
            </a:r>
            <a:r>
              <a:rPr lang="fr-FR" sz="2800" b="1" dirty="0"/>
              <a:t>UO</a:t>
            </a:r>
            <a:r>
              <a:rPr lang="fr" sz="2800" b="1" dirty="0"/>
              <a:t>TES</a:t>
            </a:r>
          </a:p>
        </p:txBody>
      </p:sp>
      <p:pic>
        <p:nvPicPr>
          <p:cNvPr id="12290" name="Picture 2" descr="Wikibooks wikimedia project wikimedia foundation wikipedia wikimedia  commons, wikimedia foundation, ángulo, Inglés, texto png | PNGWing">
            <a:extLst>
              <a:ext uri="{FF2B5EF4-FFF2-40B4-BE49-F238E27FC236}">
                <a16:creationId xmlns:a16="http://schemas.microsoft.com/office/drawing/2014/main" id="{C0042A95-6C52-4EAF-9FEF-845B69848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324"/>
            <a:ext cx="1434517" cy="138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ile:Wikisource-logo-v3.png - Wikimedia Commons">
            <a:extLst>
              <a:ext uri="{FF2B5EF4-FFF2-40B4-BE49-F238E27FC236}">
                <a16:creationId xmlns:a16="http://schemas.microsoft.com/office/drawing/2014/main" id="{F3DBFE9F-4EA6-40CD-B19A-F0392BAB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9" y="5904510"/>
            <a:ext cx="1005091" cy="9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Wikiquote">
            <a:extLst>
              <a:ext uri="{FF2B5EF4-FFF2-40B4-BE49-F238E27FC236}">
                <a16:creationId xmlns:a16="http://schemas.microsoft.com/office/drawing/2014/main" id="{49729E97-9C49-4655-AA48-26403734F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67" y="5770339"/>
            <a:ext cx="9525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42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D942424-FA63-4A00-B40B-01F0E3A5F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388395"/>
              </p:ext>
            </p:extLst>
          </p:nvPr>
        </p:nvGraphicFramePr>
        <p:xfrm>
          <a:off x="1981282" y="2317606"/>
          <a:ext cx="3446395" cy="3554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8862">
                  <a:extLst>
                    <a:ext uri="{9D8B030D-6E8A-4147-A177-3AD203B41FA5}">
                      <a16:colId xmlns:a16="http://schemas.microsoft.com/office/drawing/2014/main" val="3182020462"/>
                    </a:ext>
                  </a:extLst>
                </a:gridCol>
                <a:gridCol w="890764">
                  <a:extLst>
                    <a:ext uri="{9D8B030D-6E8A-4147-A177-3AD203B41FA5}">
                      <a16:colId xmlns:a16="http://schemas.microsoft.com/office/drawing/2014/main" val="2441813095"/>
                    </a:ext>
                  </a:extLst>
                </a:gridCol>
                <a:gridCol w="792877">
                  <a:extLst>
                    <a:ext uri="{9D8B030D-6E8A-4147-A177-3AD203B41FA5}">
                      <a16:colId xmlns:a16="http://schemas.microsoft.com/office/drawing/2014/main" val="2527652291"/>
                    </a:ext>
                  </a:extLst>
                </a:gridCol>
                <a:gridCol w="633892">
                  <a:extLst>
                    <a:ext uri="{9D8B030D-6E8A-4147-A177-3AD203B41FA5}">
                      <a16:colId xmlns:a16="http://schemas.microsoft.com/office/drawing/2014/main" val="2942654066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LANGUES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MODULES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GR.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163992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75441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44 9%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80604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39375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23,5%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86359"/>
                  </a:ext>
                </a:extLst>
              </a:tr>
              <a:tr h="115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17037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10 1%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251644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7800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4 6%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553062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5359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3 2%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384439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Tchèque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4529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2 7%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91666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4420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2 6%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453739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4228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2,5%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303033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Multilingue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3421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2 0%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167700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2050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1 2%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70417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Slovène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891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0 5%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275490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Arabe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751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0 4%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7667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0 4%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68085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629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0 4%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06396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Grec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446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0 3%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960282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rgbClr val="FF0000"/>
                          </a:solidFill>
                          <a:effectLst/>
                        </a:rPr>
                        <a:t>Hindi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335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0 2%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733259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Coréen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313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0 2%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0868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208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0 1%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130863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1508848-86FD-4B81-833D-AC26669A6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80518"/>
              </p:ext>
            </p:extLst>
          </p:nvPr>
        </p:nvGraphicFramePr>
        <p:xfrm>
          <a:off x="7973672" y="2327682"/>
          <a:ext cx="2908300" cy="4052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647">
                  <a:extLst>
                    <a:ext uri="{9D8B030D-6E8A-4147-A177-3AD203B41FA5}">
                      <a16:colId xmlns:a16="http://schemas.microsoft.com/office/drawing/2014/main" val="1299345226"/>
                    </a:ext>
                  </a:extLst>
                </a:gridCol>
                <a:gridCol w="646149">
                  <a:extLst>
                    <a:ext uri="{9D8B030D-6E8A-4147-A177-3AD203B41FA5}">
                      <a16:colId xmlns:a16="http://schemas.microsoft.com/office/drawing/2014/main" val="923070357"/>
                    </a:ext>
                  </a:extLst>
                </a:gridCol>
                <a:gridCol w="676918">
                  <a:extLst>
                    <a:ext uri="{9D8B030D-6E8A-4147-A177-3AD203B41FA5}">
                      <a16:colId xmlns:a16="http://schemas.microsoft.com/office/drawing/2014/main" val="632132174"/>
                    </a:ext>
                  </a:extLst>
                </a:gridCol>
                <a:gridCol w="543586">
                  <a:extLst>
                    <a:ext uri="{9D8B030D-6E8A-4147-A177-3AD203B41FA5}">
                      <a16:colId xmlns:a16="http://schemas.microsoft.com/office/drawing/2014/main" val="1135413356"/>
                    </a:ext>
                  </a:extLst>
                </a:gridCol>
              </a:tblGrid>
              <a:tr h="280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LANGUES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ENTREES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CR.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49893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8528207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18 9%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045499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6672718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14 8%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521923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Malgache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5370032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11,9%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07143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2154371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4 8%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881491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Thaïlandais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1715993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3,8%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792110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Grec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1562253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3,5%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549680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1434141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3 2%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747137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1199696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2 7%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275821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Kurde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1004768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2 2%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73862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981360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2 2%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595585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973610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2 2%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981421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942160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2 1%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48885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Serbo-croate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924609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2 0%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396618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818257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1 8%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562850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Turc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676323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1 5%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826183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631668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1 4%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893263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Lituanien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618981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1 4%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618611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Catalan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607351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1 3%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743455"/>
                  </a:ext>
                </a:extLst>
              </a:tr>
              <a:tr h="140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581381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1 3%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955682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Hongrois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554983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1 2%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63368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500036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1 1%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38187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448711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1 0%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4" marR="374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91537"/>
                  </a:ext>
                </a:extLst>
              </a:tr>
            </a:tbl>
          </a:graphicData>
        </a:graphic>
      </p:graphicFrame>
      <p:pic>
        <p:nvPicPr>
          <p:cNvPr id="13314" name="Picture 2" descr="Wikiversity - Wikipedia">
            <a:extLst>
              <a:ext uri="{FF2B5EF4-FFF2-40B4-BE49-F238E27FC236}">
                <a16:creationId xmlns:a16="http://schemas.microsoft.com/office/drawing/2014/main" id="{5B2490DC-FA23-48AE-AD8C-A1B80AB4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46" y="122644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Wiktionary - Wikipedia">
            <a:extLst>
              <a:ext uri="{FF2B5EF4-FFF2-40B4-BE49-F238E27FC236}">
                <a16:creationId xmlns:a16="http://schemas.microsoft.com/office/drawing/2014/main" id="{66C3F093-FC23-43A3-9A7C-D3F5AA3FA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272" y="-24993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4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66CE97A-AD31-4F1B-8BC2-952DFCF024D7}"/>
              </a:ext>
            </a:extLst>
          </p:cNvPr>
          <p:cNvSpPr txBox="1"/>
          <p:nvPr/>
        </p:nvSpPr>
        <p:spPr>
          <a:xfrm>
            <a:off x="498186" y="373371"/>
            <a:ext cx="837011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" dirty="0"/>
              <a:t>LA RÉALITÉ DU </a:t>
            </a:r>
            <a:r>
              <a:rPr lang="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MULTILINGUISME SUR INTERNET </a:t>
            </a:r>
            <a:r>
              <a:rPr lang="fr" dirty="0"/>
              <a:t>EST À LA FOIS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dirty="0"/>
              <a:t>LA CAUSE DES </a:t>
            </a:r>
            <a:r>
              <a:rPr lang="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ÉNORMES </a:t>
            </a:r>
            <a:r>
              <a:rPr lang="fr" dirty="0"/>
              <a:t>BIAIS SUR LES DONNÉES LINGUISTIQUES </a:t>
            </a:r>
            <a:r>
              <a:rPr lang="fr-FR" dirty="0"/>
              <a:t>DANS L’</a:t>
            </a:r>
            <a:r>
              <a:rPr lang="fr" dirty="0"/>
              <a:t>INTERNET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dirty="0"/>
              <a:t>LE </a:t>
            </a:r>
            <a:r>
              <a:rPr lang="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 </a:t>
            </a:r>
            <a:r>
              <a:rPr lang="fr" dirty="0"/>
              <a:t>LE MIEUX CACHÉ D</a:t>
            </a:r>
            <a:r>
              <a:rPr lang="fr-FR" dirty="0"/>
              <a:t>E L</a:t>
            </a:r>
            <a:r>
              <a:rPr lang="fr" dirty="0"/>
              <a:t>'INTERNET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CBB7F0-DE0F-42B2-987B-8F2A03D91E6A}"/>
              </a:ext>
            </a:extLst>
          </p:cNvPr>
          <p:cNvSpPr txBox="1"/>
          <p:nvPr/>
        </p:nvSpPr>
        <p:spPr>
          <a:xfrm>
            <a:off x="753322" y="3640110"/>
            <a:ext cx="113894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dirty="0"/>
              <a:t>OBDILCI A RÉUSSI EN 2025 À LANCER </a:t>
            </a:r>
            <a:r>
              <a:rPr lang="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RECHERCHES </a:t>
            </a:r>
            <a:r>
              <a:rPr lang="fr" dirty="0"/>
              <a:t>SUR CE SUJET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dirty="0"/>
              <a:t>LES RÉSULTATS SONT </a:t>
            </a:r>
            <a:r>
              <a:rPr lang="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APPROXIMATIFS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dirty="0"/>
              <a:t>CEPENDANT ILS SONT </a:t>
            </a:r>
            <a:r>
              <a:rPr lang="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SIGNIFICATIFS </a:t>
            </a:r>
            <a:r>
              <a:rPr lang="fr" dirty="0"/>
              <a:t>ET PERMETTENT DE MONTRER UNE PREMIÈRE IMAGE CARACTÉRISÉE PAR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" dirty="0"/>
              <a:t>TRÈS </a:t>
            </a:r>
            <a:r>
              <a:rPr lang="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VARIANCE </a:t>
            </a:r>
            <a:r>
              <a:rPr lang="fr" dirty="0"/>
              <a:t>SELON LES PAYS ET LES LANGUES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" dirty="0"/>
              <a:t>DES CHIFFRES DE TOUTE FAÇON </a:t>
            </a:r>
            <a:r>
              <a:rPr lang="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ASSEZ ÉLEVÉS EN MOYENNE </a:t>
            </a:r>
            <a:r>
              <a:rPr lang="fr" dirty="0"/>
              <a:t>ET UNE MODÈLE DE </a:t>
            </a:r>
            <a:r>
              <a:rPr lang="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CROISSANCE RAPIDE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" dirty="0"/>
              <a:t>UNE CONCLUSION QUE L'INTERNET POURRAIT ÊTRE (OU DEVENIR BIENTÔT) L’</a:t>
            </a:r>
            <a:r>
              <a:rPr lang="fr-FR" dirty="0"/>
              <a:t>ENDROIT L</a:t>
            </a:r>
            <a:r>
              <a:rPr lang="fr" dirty="0"/>
              <a:t>E </a:t>
            </a:r>
            <a:r>
              <a:rPr lang="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 MULTILINGUE</a:t>
            </a:r>
          </a:p>
          <a:p>
            <a:pPr lvl="1"/>
            <a:r>
              <a:rPr lang="fr" dirty="0"/>
              <a:t>AYANT JAMAIS EXISTÉ SUR TERRE.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A5F8691-A8F8-410E-8146-BFEF3173C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98" y="373371"/>
            <a:ext cx="3274489" cy="24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 descr="Coffre trésor pirate GOLDBAY">
            <a:extLst>
              <a:ext uri="{FF2B5EF4-FFF2-40B4-BE49-F238E27FC236}">
                <a16:creationId xmlns:a16="http://schemas.microsoft.com/office/drawing/2014/main" id="{3833F889-8098-4D87-96E5-CC630AE3A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08" y="1850699"/>
            <a:ext cx="1881996" cy="18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20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282245F-2234-46F1-A8C7-E6A2CC492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259923"/>
              </p:ext>
            </p:extLst>
          </p:nvPr>
        </p:nvGraphicFramePr>
        <p:xfrm>
          <a:off x="8801697" y="1380120"/>
          <a:ext cx="3086100" cy="4882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18904750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42434226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3540477630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866610949"/>
                    </a:ext>
                  </a:extLst>
                </a:gridCol>
              </a:tblGrid>
              <a:tr h="252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LANGUES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ARTICLES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Cr.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53966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33636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23 7%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64129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20686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14 6%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891649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13354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9 4%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031352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12995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9 1%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42926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9411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6 6%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20150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Persan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8743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6 2%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735359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6878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4 8%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71525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5559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3,9%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551858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4332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3 0%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33851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4016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2,8%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026318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3554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2,5%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32582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2450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1 7%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124979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Bengali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2040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1 4%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74326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1800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1 3%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03699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1614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1 1%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8452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Japonais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1521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1 1%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754660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Indonésien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1501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1 1%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48538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Vietnamien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1485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1 0%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720069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Grec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1439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1 0%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169351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Espéranto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1374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1 0%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47503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Ukrainien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1095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0 8%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15335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Roumain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919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0 6%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92607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Tchèque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528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0 4%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139100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Turc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481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0 3%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296015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Pachtoune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320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0 2%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513368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Hindi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0 1%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13443"/>
                  </a:ext>
                </a:extLst>
              </a:tr>
              <a:tr h="15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SHAN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0 1%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3" marR="353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82245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5120BC5-BE6B-4B7F-9E0E-02FF807D7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84787"/>
              </p:ext>
            </p:extLst>
          </p:nvPr>
        </p:nvGraphicFramePr>
        <p:xfrm>
          <a:off x="1350628" y="2191567"/>
          <a:ext cx="3422709" cy="3997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646">
                  <a:extLst>
                    <a:ext uri="{9D8B030D-6E8A-4147-A177-3AD203B41FA5}">
                      <a16:colId xmlns:a16="http://schemas.microsoft.com/office/drawing/2014/main" val="415475635"/>
                    </a:ext>
                  </a:extLst>
                </a:gridCol>
                <a:gridCol w="815066">
                  <a:extLst>
                    <a:ext uri="{9D8B030D-6E8A-4147-A177-3AD203B41FA5}">
                      <a16:colId xmlns:a16="http://schemas.microsoft.com/office/drawing/2014/main" val="2720365271"/>
                    </a:ext>
                  </a:extLst>
                </a:gridCol>
                <a:gridCol w="912098">
                  <a:extLst>
                    <a:ext uri="{9D8B030D-6E8A-4147-A177-3AD203B41FA5}">
                      <a16:colId xmlns:a16="http://schemas.microsoft.com/office/drawing/2014/main" val="2914354942"/>
                    </a:ext>
                  </a:extLst>
                </a:gridCol>
                <a:gridCol w="637899">
                  <a:extLst>
                    <a:ext uri="{9D8B030D-6E8A-4147-A177-3AD203B41FA5}">
                      <a16:colId xmlns:a16="http://schemas.microsoft.com/office/drawing/2014/main" val="16515202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LANGUES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Info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CR.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941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1496851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84 8%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364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Serbe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53109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3 0%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151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34813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2 0%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275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24139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1 4%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468600"/>
                  </a:ext>
                </a:extLst>
              </a:tr>
              <a:tr h="152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22684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1 3%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814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22166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1 3%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7909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18338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1 0%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9568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14218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0 8%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13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12396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0 7%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1257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12284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0 7%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275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Arabe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9159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0 5%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4533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Tchèque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9011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0 5%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648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4836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0 3%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649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rgbClr val="FF0000"/>
                          </a:solidFill>
                          <a:effectLst/>
                        </a:rPr>
                        <a:t>Catalan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4799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0 3%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855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3995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0 2%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84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Grec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3065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0 2%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814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rgbClr val="FF0000"/>
                          </a:solidFill>
                          <a:effectLst/>
                        </a:rPr>
                        <a:t>Tamoul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3052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0 2%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19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rgbClr val="FF0000"/>
                          </a:solidFill>
                          <a:effectLst/>
                        </a:rPr>
                        <a:t>Limbourgeois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2629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0 1%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nouveau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80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2077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0 1%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-7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697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Ukrainien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>
                          <a:solidFill>
                            <a:schemeClr val="tx1"/>
                          </a:solidFill>
                          <a:effectLst/>
                        </a:rPr>
                        <a:t>1982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0 1%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200" dirty="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3287"/>
                  </a:ext>
                </a:extLst>
              </a:tr>
            </a:tbl>
          </a:graphicData>
        </a:graphic>
      </p:graphicFrame>
      <p:pic>
        <p:nvPicPr>
          <p:cNvPr id="4" name="Picture 6" descr="File:Wikinews-logo-en.png - Wikipedia, le encyclopedia libere">
            <a:extLst>
              <a:ext uri="{FF2B5EF4-FFF2-40B4-BE49-F238E27FC236}">
                <a16:creationId xmlns:a16="http://schemas.microsoft.com/office/drawing/2014/main" id="{B888F727-8F7E-421D-A0D4-2BF2D6669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69" y="294229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Wikivoyage - Wikipedia">
            <a:extLst>
              <a:ext uri="{FF2B5EF4-FFF2-40B4-BE49-F238E27FC236}">
                <a16:creationId xmlns:a16="http://schemas.microsoft.com/office/drawing/2014/main" id="{BEA41163-6928-41D5-B7C3-0B992B90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5607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48E7BA8-5BB3-4C65-9980-37004D54FAA6}"/>
              </a:ext>
            </a:extLst>
          </p:cNvPr>
          <p:cNvCxnSpPr/>
          <p:nvPr/>
        </p:nvCxnSpPr>
        <p:spPr>
          <a:xfrm flipH="1">
            <a:off x="4595646" y="2468985"/>
            <a:ext cx="828136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470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4211463-2567-45CE-B0F5-BBF4F64C4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05261"/>
              </p:ext>
            </p:extLst>
          </p:nvPr>
        </p:nvGraphicFramePr>
        <p:xfrm>
          <a:off x="4509772" y="2333643"/>
          <a:ext cx="3585604" cy="4205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0094">
                  <a:extLst>
                    <a:ext uri="{9D8B030D-6E8A-4147-A177-3AD203B41FA5}">
                      <a16:colId xmlns:a16="http://schemas.microsoft.com/office/drawing/2014/main" val="3781955532"/>
                    </a:ext>
                  </a:extLst>
                </a:gridCol>
                <a:gridCol w="1192755">
                  <a:extLst>
                    <a:ext uri="{9D8B030D-6E8A-4147-A177-3AD203B41FA5}">
                      <a16:colId xmlns:a16="http://schemas.microsoft.com/office/drawing/2014/main" val="2449951971"/>
                    </a:ext>
                  </a:extLst>
                </a:gridCol>
                <a:gridCol w="1192755">
                  <a:extLst>
                    <a:ext uri="{9D8B030D-6E8A-4147-A177-3AD203B41FA5}">
                      <a16:colId xmlns:a16="http://schemas.microsoft.com/office/drawing/2014/main" val="3473763400"/>
                    </a:ext>
                  </a:extLst>
                </a:gridCol>
              </a:tblGrid>
              <a:tr h="317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PRÉSENCE EN TOUS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94" marR="159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" sz="1800" dirty="0">
                          <a:solidFill>
                            <a:schemeClr val="tx1"/>
                          </a:solidFill>
                          <a:effectLst/>
                        </a:rPr>
                        <a:t>PRÉSENCE DANS TOUS SAUF 1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21326" marR="21326" marT="10663" marB="1066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800" dirty="0">
                          <a:solidFill>
                            <a:schemeClr val="tx1"/>
                          </a:solidFill>
                          <a:effectLst/>
                        </a:rPr>
                        <a:t>PRÉSENCE DANS TOUS SAUF 2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21326" marR="21326" marT="10663" marB="1066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26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Arabe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Bengali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14624"/>
                  </a:ext>
                </a:extLst>
              </a:tr>
              <a:tr h="89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Tchèque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Catalan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77878"/>
                  </a:ext>
                </a:extLst>
              </a:tr>
              <a:tr h="89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Espéranto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Indonésien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158630"/>
                  </a:ext>
                </a:extLst>
              </a:tr>
              <a:tr h="89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Limbourgeois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887280"/>
                  </a:ext>
                </a:extLst>
              </a:tr>
              <a:tr h="89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Hindi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Norvégien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45753"/>
                  </a:ext>
                </a:extLst>
              </a:tr>
              <a:tr h="89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Coréen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Serbe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60643"/>
                  </a:ext>
                </a:extLst>
              </a:tr>
              <a:tr h="10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Grec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Persan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Slovène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4301"/>
                  </a:ext>
                </a:extLst>
              </a:tr>
              <a:tr h="139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Tamoul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935300"/>
                  </a:ext>
                </a:extLst>
              </a:tr>
              <a:tr h="134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Roumain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Turc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875641"/>
                  </a:ext>
                </a:extLst>
              </a:tr>
              <a:tr h="134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Suédois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21326" marR="21326" marT="10663" marB="1066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Ukrainien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149790"/>
                  </a:ext>
                </a:extLst>
              </a:tr>
              <a:tr h="89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21326" marR="21326" marT="10663" marB="1066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Vietnamien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326" marR="21326" marT="10663" marB="1066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8940"/>
                  </a:ext>
                </a:extLst>
              </a:tr>
              <a:tr h="89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600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7" marR="1036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21326" marR="21326" marT="10663" marB="1066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21326" marR="21326" marT="10663" marB="1066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518882"/>
                  </a:ext>
                </a:extLst>
              </a:tr>
            </a:tbl>
          </a:graphicData>
        </a:graphic>
      </p:graphicFrame>
      <p:pic>
        <p:nvPicPr>
          <p:cNvPr id="14342" name="Picture 6" descr="Fichier:Wikimedia logo text RGB.svg — Wikipédia">
            <a:extLst>
              <a:ext uri="{FF2B5EF4-FFF2-40B4-BE49-F238E27FC236}">
                <a16:creationId xmlns:a16="http://schemas.microsoft.com/office/drawing/2014/main" id="{342C10D1-88CE-4747-9251-B45BFC56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0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67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72A366E0-1622-4234-B9FB-5D9530ECB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87213"/>
              </p:ext>
            </p:extLst>
          </p:nvPr>
        </p:nvGraphicFramePr>
        <p:xfrm>
          <a:off x="6813904" y="1151373"/>
          <a:ext cx="1545093" cy="5657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532">
                  <a:extLst>
                    <a:ext uri="{9D8B030D-6E8A-4147-A177-3AD203B41FA5}">
                      <a16:colId xmlns:a16="http://schemas.microsoft.com/office/drawing/2014/main" val="484812391"/>
                    </a:ext>
                  </a:extLst>
                </a:gridCol>
                <a:gridCol w="660561">
                  <a:extLst>
                    <a:ext uri="{9D8B030D-6E8A-4147-A177-3AD203B41FA5}">
                      <a16:colId xmlns:a16="http://schemas.microsoft.com/office/drawing/2014/main" val="464041049"/>
                    </a:ext>
                  </a:extLst>
                </a:gridCol>
              </a:tblGrid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20 92%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83882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9 74%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75417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9 19%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12551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7 43%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945843"/>
                  </a:ext>
                </a:extLst>
              </a:tr>
              <a:tr h="153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4 50%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381502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3 47%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64731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3 22%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032997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2 71%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620989"/>
                  </a:ext>
                </a:extLst>
              </a:tr>
              <a:tr h="140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Vietnamien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2 51%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71841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2 13%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61004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2 02%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734378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1 93%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852351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1 57%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07839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Persan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1 47%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09097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Serbe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1 13%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392843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Tchèque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1 11%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68388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Ukrainien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1 11%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247715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1 10%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08245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Arabe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0 92%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501051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0 77%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176114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Indonésien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0 74%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27095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Turc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0 71%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12354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Bengali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0 69%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794410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Coréen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0 62%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84042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Grec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0 58%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060138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Catalan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0 57%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86243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Norvégien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0 57%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47610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Tamoul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0 43%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023488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Espéranto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0 41%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421706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Hindi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0 37%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868894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Roumain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0 30%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829647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Slovène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0 21%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021295"/>
                  </a:ext>
                </a:extLst>
              </a:tr>
              <a:tr h="12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Limbourgeois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chemeClr val="tx1"/>
                          </a:solidFill>
                          <a:effectLst/>
                        </a:rPr>
                        <a:t>0 12%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8" marR="2985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68581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377FF9B7-F4D9-4713-8476-B34FD4F5F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475921"/>
              </p:ext>
            </p:extLst>
          </p:nvPr>
        </p:nvGraphicFramePr>
        <p:xfrm>
          <a:off x="9271868" y="1151373"/>
          <a:ext cx="1817112" cy="5662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837">
                  <a:extLst>
                    <a:ext uri="{9D8B030D-6E8A-4147-A177-3AD203B41FA5}">
                      <a16:colId xmlns:a16="http://schemas.microsoft.com/office/drawing/2014/main" val="1118605753"/>
                    </a:ext>
                  </a:extLst>
                </a:gridCol>
                <a:gridCol w="956275">
                  <a:extLst>
                    <a:ext uri="{9D8B030D-6E8A-4147-A177-3AD203B41FA5}">
                      <a16:colId xmlns:a16="http://schemas.microsoft.com/office/drawing/2014/main" val="3468627088"/>
                    </a:ext>
                  </a:extLst>
                </a:gridCol>
              </a:tblGrid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22 71%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62683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9 95%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01882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7 98%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972362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4 85%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60208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3 78%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560451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3 40%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371846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2 92%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88006"/>
                  </a:ext>
                </a:extLst>
              </a:tr>
              <a:tr h="176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2 86%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95568"/>
                  </a:ext>
                </a:extLst>
              </a:tr>
              <a:tr h="135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Vietnamien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2 74%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412932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2 26%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11129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2 08%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24012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2 03%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156821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1 69%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95309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Persan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1 60%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66927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Ukrainien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1 20%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870403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1 19%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695632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Tchèque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1 17%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04745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Arabe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0 96%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123968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Serbe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0 96%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406587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0 83%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647675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Indonésien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0 80%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6303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Turc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0 78%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151378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Bengali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0 75%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366173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Coréen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0 68%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33818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Grec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0 62%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629266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Norvégien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0 62%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95323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Catalan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0 60%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20752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Tamoul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0 45%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07931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Espéranto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0 44%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06425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Hindi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0 41%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015541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Roumain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0 32%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632533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Slovène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0 23%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960515"/>
                  </a:ext>
                </a:extLst>
              </a:tr>
              <a:tr h="12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Limbourgeois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0 12%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2" marR="29002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728055"/>
                  </a:ext>
                </a:extLst>
              </a:tr>
            </a:tbl>
          </a:graphicData>
        </a:graphic>
      </p:graphicFrame>
      <p:pic>
        <p:nvPicPr>
          <p:cNvPr id="6" name="Picture 6" descr="Fichier:Wikimedia logo text RGB.svg — Wikipédia">
            <a:extLst>
              <a:ext uri="{FF2B5EF4-FFF2-40B4-BE49-F238E27FC236}">
                <a16:creationId xmlns:a16="http://schemas.microsoft.com/office/drawing/2014/main" id="{C5D68F2D-A849-46CC-A874-28D9A41F0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89" y="863540"/>
            <a:ext cx="3735745" cy="343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9FCA43F-F995-4662-96A1-18C1E6347CF9}"/>
              </a:ext>
            </a:extLst>
          </p:cNvPr>
          <p:cNvSpPr txBox="1"/>
          <p:nvPr/>
        </p:nvSpPr>
        <p:spPr>
          <a:xfrm>
            <a:off x="412480" y="4434661"/>
            <a:ext cx="45977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6000" b="1" dirty="0"/>
              <a:t>CLASSEMENT </a:t>
            </a:r>
          </a:p>
          <a:p>
            <a:r>
              <a:rPr lang="fr-FR" sz="6000" b="1" dirty="0"/>
              <a:t>GENERAL</a:t>
            </a:r>
            <a:endParaRPr lang="fr" sz="60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5108D5-6E44-4AD8-B92A-F3FA5AB9B036}"/>
              </a:ext>
            </a:extLst>
          </p:cNvPr>
          <p:cNvSpPr txBox="1"/>
          <p:nvPr/>
        </p:nvSpPr>
        <p:spPr>
          <a:xfrm>
            <a:off x="6742308" y="782041"/>
            <a:ext cx="16882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" dirty="0"/>
              <a:t>AVEC </a:t>
            </a:r>
            <a:r>
              <a:rPr lang="fr" dirty="0" err="1"/>
              <a:t>WikiNews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50DC9E-FCB7-406F-A6E8-BE8004B4FF88}"/>
              </a:ext>
            </a:extLst>
          </p:cNvPr>
          <p:cNvSpPr txBox="1"/>
          <p:nvPr/>
        </p:nvSpPr>
        <p:spPr>
          <a:xfrm>
            <a:off x="8988725" y="785004"/>
            <a:ext cx="210025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" dirty="0"/>
              <a:t>SANS </a:t>
            </a:r>
            <a:r>
              <a:rPr lang="fr" dirty="0" err="1"/>
              <a:t>WikiNews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5516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7007580-2207-4276-A755-6E181874DF10}"/>
              </a:ext>
            </a:extLst>
          </p:cNvPr>
          <p:cNvSpPr txBox="1"/>
          <p:nvPr/>
        </p:nvSpPr>
        <p:spPr>
          <a:xfrm>
            <a:off x="349170" y="3441680"/>
            <a:ext cx="114936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/>
              <a:t>EST L'ENDROIT LE PLUS MULTILINGUE D'INTERNET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/>
              <a:t>IL N'EST PAS RÉSERVÉ AUX LANGUES PRINCIPALES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/>
              <a:t>CEPENDANT, LA PLUPART S</a:t>
            </a:r>
            <a:r>
              <a:rPr lang="fr-FR" b="1" dirty="0"/>
              <a:t>E PORTENT</a:t>
            </a:r>
            <a:r>
              <a:rPr lang="fr" b="1" dirty="0"/>
              <a:t> BIEN ET L'ANGLAIS EST LE LEADER, À NOUVEAU AVEC UN CHIFFRE DE 20 %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/>
              <a:t>CERTAINES LANGUES AUTOCHTONES FONT UNE PERCÉE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/>
              <a:t>CERTAINES LANGUES MENACÉES OU DISPARUES L'UTILISENT COMME MÉMOIRE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" b="1" dirty="0"/>
              <a:t>C'EST UNE DÉMONSTRATION EN TEMPS RÉEL QUE LE MULTILINGUISME EST POSSIBLE</a:t>
            </a:r>
          </a:p>
          <a:p>
            <a:endParaRPr lang="fr-FR" dirty="0"/>
          </a:p>
        </p:txBody>
      </p:sp>
      <p:pic>
        <p:nvPicPr>
          <p:cNvPr id="3" name="Picture 6" descr="Fichier:Wikimedia logo text RGB.svg — Wikipédia">
            <a:extLst>
              <a:ext uri="{FF2B5EF4-FFF2-40B4-BE49-F238E27FC236}">
                <a16:creationId xmlns:a16="http://schemas.microsoft.com/office/drawing/2014/main" id="{47685E30-B58B-4F3A-8F10-688D9E54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46" y="87694"/>
            <a:ext cx="3228002" cy="296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02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6CBE189-55E6-4D8F-9856-9F8302AAE4C0}"/>
              </a:ext>
            </a:extLst>
          </p:cNvPr>
          <p:cNvSpPr txBox="1"/>
          <p:nvPr/>
        </p:nvSpPr>
        <p:spPr>
          <a:xfrm>
            <a:off x="1221621" y="500332"/>
            <a:ext cx="915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" sz="2400" b="1" dirty="0"/>
              <a:t>RECHERCHES OBDILCI 2025 SUR LE MULTILINGUISME </a:t>
            </a:r>
            <a:r>
              <a:rPr lang="fr-FR" sz="2400" b="1" dirty="0"/>
              <a:t>DANS L’</a:t>
            </a:r>
            <a:r>
              <a:rPr lang="fr" sz="2400" b="1" dirty="0"/>
              <a:t>INTERNET</a:t>
            </a:r>
          </a:p>
          <a:p>
            <a:pPr algn="ctr"/>
            <a:r>
              <a:rPr lang="fr" sz="2400" b="1" dirty="0">
                <a:hlinkClick r:id="rId2"/>
              </a:rPr>
              <a:t>https://www.obdilci.org/projects/other/mlreports/</a:t>
            </a:r>
            <a:r>
              <a:rPr lang="fr" sz="24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3A04D5-E840-46A1-BB83-D8055271820F}"/>
              </a:ext>
            </a:extLst>
          </p:cNvPr>
          <p:cNvSpPr/>
          <p:nvPr/>
        </p:nvSpPr>
        <p:spPr>
          <a:xfrm>
            <a:off x="534604" y="1655210"/>
            <a:ext cx="10524227" cy="4955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" sz="2800" b="1" i="0" dirty="0">
                <a:solidFill>
                  <a:srgbClr val="434346"/>
                </a:solidFill>
                <a:effectLst/>
                <a:latin typeface="DM Sans"/>
              </a:rPr>
              <a:t>L'état du multilinguisme du WWW</a:t>
            </a:r>
          </a:p>
          <a:p>
            <a:pPr algn="ctr"/>
            <a:endParaRPr lang="en-US" b="1" i="0" u="none" strike="noStrike" dirty="0">
              <a:solidFill>
                <a:srgbClr val="FFFFFF"/>
              </a:solidFill>
              <a:effectLst/>
              <a:latin typeface="DM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34346"/>
                </a:solidFill>
                <a:latin typeface="DM Sans"/>
              </a:rPr>
              <a:t> Technical Report #6: </a:t>
            </a:r>
            <a:r>
              <a:rPr lang="en-US" dirty="0">
                <a:solidFill>
                  <a:srgbClr val="122E98"/>
                </a:solidFill>
                <a:latin typeface="DM Sans"/>
                <a:hlinkClick r:id="rId3"/>
              </a:rPr>
              <a:t>Wikimedia multilingualism</a:t>
            </a:r>
            <a:r>
              <a:rPr lang="en-US" dirty="0">
                <a:solidFill>
                  <a:srgbClr val="434346"/>
                </a:solidFill>
                <a:latin typeface="DM Sans"/>
              </a:rPr>
              <a:t>, 9/2025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434346"/>
              </a:solidFill>
              <a:latin typeface="DM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34346"/>
                </a:solidFill>
                <a:latin typeface="DM Sans"/>
              </a:rPr>
              <a:t> Technical Report #5: </a:t>
            </a:r>
            <a:r>
              <a:rPr lang="en-US" dirty="0">
                <a:solidFill>
                  <a:srgbClr val="122E98"/>
                </a:solidFill>
                <a:latin typeface="DM Sans"/>
                <a:hlinkClick r:id="rId4"/>
              </a:rPr>
              <a:t>Web Multilingualism analyzed by ccTLD  languages  gTLDs and much more: winners and losers</a:t>
            </a:r>
            <a:r>
              <a:rPr lang="en-US" dirty="0">
                <a:solidFill>
                  <a:srgbClr val="434346"/>
                </a:solidFill>
                <a:latin typeface="DM Sans"/>
              </a:rPr>
              <a:t>, 8/2025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434346"/>
              </a:solidFill>
              <a:latin typeface="DM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34346"/>
                </a:solidFill>
                <a:latin typeface="DM Sans"/>
              </a:rPr>
              <a:t>Informe No 4: </a:t>
            </a:r>
            <a:r>
              <a:rPr lang="en-US" dirty="0">
                <a:solidFill>
                  <a:srgbClr val="122E98"/>
                </a:solidFill>
                <a:latin typeface="DM Sans"/>
                <a:hlinkClick r:id="rId5"/>
              </a:rPr>
              <a:t>Una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5"/>
              </a:rPr>
              <a:t>evaluación</a:t>
            </a:r>
            <a:r>
              <a:rPr lang="en-US" dirty="0">
                <a:solidFill>
                  <a:srgbClr val="122E98"/>
                </a:solidFill>
                <a:latin typeface="DM Sans"/>
                <a:hlinkClick r:id="rId5"/>
              </a:rPr>
              <a:t> de la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5"/>
              </a:rPr>
              <a:t>reciprocidad</a:t>
            </a:r>
            <a:r>
              <a:rPr lang="en-US" dirty="0">
                <a:solidFill>
                  <a:srgbClr val="122E98"/>
                </a:solidFill>
                <a:latin typeface="DM Sans"/>
                <a:hlinkClick r:id="rId5"/>
              </a:rPr>
              <a:t>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5"/>
              </a:rPr>
              <a:t>en</a:t>
            </a:r>
            <a:r>
              <a:rPr lang="en-US" dirty="0">
                <a:solidFill>
                  <a:srgbClr val="122E98"/>
                </a:solidFill>
                <a:latin typeface="DM Sans"/>
                <a:hlinkClick r:id="rId5"/>
              </a:rPr>
              <a:t> el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5"/>
              </a:rPr>
              <a:t>uso</a:t>
            </a:r>
            <a:r>
              <a:rPr lang="en-US" dirty="0">
                <a:solidFill>
                  <a:srgbClr val="122E98"/>
                </a:solidFill>
                <a:latin typeface="DM Sans"/>
                <a:hlinkClick r:id="rId5"/>
              </a:rPr>
              <a:t>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5"/>
              </a:rPr>
              <a:t>mutuo</a:t>
            </a:r>
            <a:r>
              <a:rPr lang="en-US" dirty="0">
                <a:solidFill>
                  <a:srgbClr val="122E98"/>
                </a:solidFill>
                <a:latin typeface="DM Sans"/>
                <a:hlinkClick r:id="rId5"/>
              </a:rPr>
              <a:t> del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5"/>
              </a:rPr>
              <a:t>español</a:t>
            </a:r>
            <a:r>
              <a:rPr lang="en-US" dirty="0">
                <a:solidFill>
                  <a:srgbClr val="122E98"/>
                </a:solidFill>
                <a:latin typeface="DM Sans"/>
                <a:hlinkClick r:id="rId5"/>
              </a:rPr>
              <a:t> y del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5"/>
              </a:rPr>
              <a:t>portugués</a:t>
            </a:r>
            <a:r>
              <a:rPr lang="en-US" dirty="0">
                <a:solidFill>
                  <a:srgbClr val="122E98"/>
                </a:solidFill>
                <a:latin typeface="DM Sans"/>
                <a:hlinkClick r:id="rId5"/>
              </a:rPr>
              <a:t>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5"/>
              </a:rPr>
              <a:t>en</a:t>
            </a:r>
            <a:r>
              <a:rPr lang="en-US" dirty="0">
                <a:solidFill>
                  <a:srgbClr val="122E98"/>
                </a:solidFill>
                <a:latin typeface="DM Sans"/>
                <a:hlinkClick r:id="rId5"/>
              </a:rPr>
              <a:t> la web lusófona e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5"/>
              </a:rPr>
              <a:t>hispanófona</a:t>
            </a:r>
            <a:r>
              <a:rPr lang="en-US" dirty="0">
                <a:solidFill>
                  <a:srgbClr val="122E98"/>
                </a:solidFill>
                <a:latin typeface="DM Sans"/>
                <a:hlinkClick r:id="rId5"/>
              </a:rPr>
              <a:t>.</a:t>
            </a:r>
            <a:r>
              <a:rPr lang="en-US" dirty="0">
                <a:solidFill>
                  <a:srgbClr val="434346"/>
                </a:solidFill>
                <a:latin typeface="DM Sans"/>
              </a:rPr>
              <a:t> 6/2025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434346"/>
              </a:solidFill>
              <a:latin typeface="DM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34346"/>
                </a:solidFill>
                <a:latin typeface="DM Sans"/>
              </a:rPr>
              <a:t>Rapport </a:t>
            </a:r>
            <a:r>
              <a:rPr lang="en-US" dirty="0" err="1">
                <a:solidFill>
                  <a:srgbClr val="434346"/>
                </a:solidFill>
                <a:latin typeface="DM Sans"/>
              </a:rPr>
              <a:t>Rapport</a:t>
            </a:r>
            <a:r>
              <a:rPr lang="en-US" dirty="0">
                <a:solidFill>
                  <a:srgbClr val="434346"/>
                </a:solidFill>
                <a:latin typeface="DM Sans"/>
              </a:rPr>
              <a:t> technique #3 :</a:t>
            </a:r>
            <a:r>
              <a:rPr lang="en-US" dirty="0">
                <a:solidFill>
                  <a:srgbClr val="122E98"/>
                </a:solidFill>
                <a:latin typeface="DM Sans"/>
                <a:hlinkClick r:id="rId6"/>
              </a:rPr>
              <a:t> Une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6"/>
              </a:rPr>
              <a:t>caractérisation</a:t>
            </a:r>
            <a:r>
              <a:rPr lang="en-US" dirty="0">
                <a:solidFill>
                  <a:srgbClr val="122E98"/>
                </a:solidFill>
                <a:latin typeface="DM Sans"/>
                <a:hlinkClick r:id="rId6"/>
              </a:rPr>
              <a:t> du Web francophone à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6"/>
              </a:rPr>
              <a:t>partir</a:t>
            </a:r>
            <a:r>
              <a:rPr lang="en-US" dirty="0">
                <a:solidFill>
                  <a:srgbClr val="122E98"/>
                </a:solidFill>
                <a:latin typeface="DM Sans"/>
                <a:hlinkClick r:id="rId6"/>
              </a:rPr>
              <a:t>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6"/>
              </a:rPr>
              <a:t>d’une</a:t>
            </a:r>
            <a:r>
              <a:rPr lang="en-US" dirty="0">
                <a:solidFill>
                  <a:srgbClr val="122E98"/>
                </a:solidFill>
                <a:latin typeface="DM Sans"/>
                <a:hlinkClick r:id="rId6"/>
              </a:rPr>
              <a:t>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6"/>
              </a:rPr>
              <a:t>série</a:t>
            </a:r>
            <a:r>
              <a:rPr lang="en-US" dirty="0">
                <a:solidFill>
                  <a:srgbClr val="122E98"/>
                </a:solidFill>
                <a:latin typeface="DM Sans"/>
                <a:hlinkClick r:id="rId6"/>
              </a:rPr>
              <a:t> de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6"/>
              </a:rPr>
              <a:t>paramètres</a:t>
            </a:r>
            <a:r>
              <a:rPr lang="en-US" dirty="0">
                <a:solidFill>
                  <a:srgbClr val="122E98"/>
                </a:solidFill>
                <a:latin typeface="DM Sans"/>
                <a:hlinkClick r:id="rId6"/>
              </a:rPr>
              <a:t> 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6"/>
              </a:rPr>
              <a:t>en</a:t>
            </a:r>
            <a:r>
              <a:rPr lang="en-US" dirty="0">
                <a:solidFill>
                  <a:srgbClr val="122E98"/>
                </a:solidFill>
                <a:latin typeface="DM Sans"/>
                <a:hlinkClick r:id="rId6"/>
              </a:rPr>
              <a:t>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6"/>
              </a:rPr>
              <a:t>comparaison</a:t>
            </a:r>
            <a:r>
              <a:rPr lang="en-US" dirty="0">
                <a:solidFill>
                  <a:srgbClr val="122E98"/>
                </a:solidFill>
                <a:latin typeface="DM Sans"/>
                <a:hlinkClick r:id="rId6"/>
              </a:rPr>
              <a:t> avec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6"/>
              </a:rPr>
              <a:t>d’autres</a:t>
            </a:r>
            <a:r>
              <a:rPr lang="en-US" dirty="0">
                <a:solidFill>
                  <a:srgbClr val="122E98"/>
                </a:solidFill>
                <a:latin typeface="DM Sans"/>
                <a:hlinkClick r:id="rId6"/>
              </a:rPr>
              <a:t>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6"/>
              </a:rPr>
              <a:t>langues</a:t>
            </a:r>
            <a:r>
              <a:rPr lang="en-US" dirty="0">
                <a:solidFill>
                  <a:srgbClr val="122E98"/>
                </a:solidFill>
                <a:latin typeface="DM Sans"/>
                <a:hlinkClick r:id="rId6"/>
              </a:rPr>
              <a:t> </a:t>
            </a:r>
            <a:r>
              <a:rPr lang="en-US" dirty="0" err="1">
                <a:solidFill>
                  <a:srgbClr val="122E98"/>
                </a:solidFill>
                <a:latin typeface="DM Sans"/>
                <a:hlinkClick r:id="rId6"/>
              </a:rPr>
              <a:t>dominantes</a:t>
            </a:r>
            <a:r>
              <a:rPr lang="en-US" dirty="0">
                <a:solidFill>
                  <a:srgbClr val="122E98"/>
                </a:solidFill>
                <a:latin typeface="DM Sans"/>
                <a:hlinkClick r:id="rId6"/>
              </a:rPr>
              <a:t> sur la Toile</a:t>
            </a:r>
            <a:r>
              <a:rPr lang="en-US" b="1" dirty="0">
                <a:solidFill>
                  <a:srgbClr val="122E98"/>
                </a:solidFill>
                <a:latin typeface="DM Sans"/>
                <a:hlinkClick r:id="rId6"/>
              </a:rPr>
              <a:t>.</a:t>
            </a:r>
            <a:r>
              <a:rPr lang="en-US" dirty="0">
                <a:solidFill>
                  <a:srgbClr val="434346"/>
                </a:solidFill>
                <a:latin typeface="DM Sans"/>
              </a:rPr>
              <a:t> 5/2025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434346"/>
              </a:solidFill>
              <a:latin typeface="DM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34346"/>
                </a:solidFill>
                <a:latin typeface="DM Sans"/>
              </a:rPr>
              <a:t> Technical Report #2: </a:t>
            </a:r>
            <a:r>
              <a:rPr lang="en-US" dirty="0">
                <a:solidFill>
                  <a:srgbClr val="122E98"/>
                </a:solidFill>
                <a:latin typeface="DM Sans"/>
                <a:hlinkClick r:id="rId7"/>
              </a:rPr>
              <a:t>Exploring web presence and multilingualism of European minority languages with associated gTLDs</a:t>
            </a:r>
            <a:r>
              <a:rPr lang="en-US" dirty="0">
                <a:solidFill>
                  <a:srgbClr val="434346"/>
                </a:solidFill>
                <a:latin typeface="DM Sans"/>
              </a:rPr>
              <a:t>.  4/2025</a:t>
            </a:r>
          </a:p>
          <a:p>
            <a:endParaRPr lang="en-US" dirty="0">
              <a:solidFill>
                <a:srgbClr val="434346"/>
              </a:solidFill>
              <a:latin typeface="DM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34346"/>
                </a:solidFill>
                <a:latin typeface="DM Sans"/>
              </a:rPr>
              <a:t> Technical Report #1</a:t>
            </a:r>
            <a:r>
              <a:rPr lang="en-US" b="1" dirty="0">
                <a:solidFill>
                  <a:srgbClr val="434346"/>
                </a:solidFill>
                <a:latin typeface="DM Sans"/>
              </a:rPr>
              <a:t>: </a:t>
            </a:r>
            <a:r>
              <a:rPr lang="en-US" dirty="0">
                <a:solidFill>
                  <a:srgbClr val="122E98"/>
                </a:solidFill>
                <a:latin typeface="DM Sans"/>
                <a:hlinkClick r:id="rId8"/>
              </a:rPr>
              <a:t>Approximation of the Rate of multilingualism of the WWW</a:t>
            </a:r>
            <a:r>
              <a:rPr lang="en-US" dirty="0">
                <a:solidFill>
                  <a:srgbClr val="434346"/>
                </a:solidFill>
                <a:latin typeface="DM Sans"/>
              </a:rPr>
              <a:t>  2/2025 </a:t>
            </a:r>
            <a:r>
              <a:rPr lang="en-US" dirty="0" err="1">
                <a:solidFill>
                  <a:srgbClr val="434346"/>
                </a:solidFill>
                <a:latin typeface="DM Sans"/>
                <a:hlinkClick r:id="rId9"/>
              </a:rPr>
              <a:t>En</a:t>
            </a:r>
            <a:r>
              <a:rPr lang="en-US" dirty="0">
                <a:solidFill>
                  <a:srgbClr val="434346"/>
                </a:solidFill>
                <a:latin typeface="DM Sans"/>
                <a:hlinkClick r:id="rId9"/>
              </a:rPr>
              <a:t> </a:t>
            </a:r>
            <a:r>
              <a:rPr lang="en-US" dirty="0" err="1">
                <a:solidFill>
                  <a:srgbClr val="434346"/>
                </a:solidFill>
                <a:latin typeface="DM Sans"/>
                <a:hlinkClick r:id="rId9"/>
              </a:rPr>
              <a:t>français</a:t>
            </a:r>
            <a:r>
              <a:rPr lang="en-US" dirty="0">
                <a:solidFill>
                  <a:srgbClr val="434346"/>
                </a:solidFill>
                <a:latin typeface="DM Sans"/>
              </a:rPr>
              <a:t>.</a:t>
            </a:r>
            <a:endParaRPr lang="fr" b="0" i="0" dirty="0">
              <a:solidFill>
                <a:srgbClr val="434346"/>
              </a:solidFill>
              <a:effectLst/>
              <a:latin typeface="DM Sans"/>
            </a:endParaRPr>
          </a:p>
        </p:txBody>
      </p:sp>
      <p:pic>
        <p:nvPicPr>
          <p:cNvPr id="2050" name="Picture 2" descr="The Center for Fiction Library | The Center for Fiction">
            <a:extLst>
              <a:ext uri="{FF2B5EF4-FFF2-40B4-BE49-F238E27FC236}">
                <a16:creationId xmlns:a16="http://schemas.microsoft.com/office/drawing/2014/main" id="{138BBF37-DEC9-4CC3-89B5-3B60736E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947" y="21641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0790D-DD93-42D0-B67F-0BA6BD44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313" y="0"/>
            <a:ext cx="4895578" cy="1325563"/>
          </a:xfrm>
        </p:spPr>
        <p:txBody>
          <a:bodyPr/>
          <a:lstStyle/>
          <a:p>
            <a:r>
              <a:rPr lang="fr" b="1" dirty="0"/>
              <a:t>CONCEPTS DE BASE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0705E0-6EE1-4F90-BEA0-5866A3F00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04" y="158408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TRADUCTION </a:t>
            </a:r>
            <a:r>
              <a:rPr lang="fr" dirty="0"/>
              <a:t>VS. </a:t>
            </a:r>
            <a:r>
              <a:rPr lang="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 À L'INTERCOMPRÉHENSION</a:t>
            </a:r>
          </a:p>
          <a:p>
            <a:r>
              <a:rPr lang="fr" dirty="0"/>
              <a:t>PAGE WEB MULTILINGUE</a:t>
            </a:r>
          </a:p>
          <a:p>
            <a:r>
              <a:rPr lang="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 MULTILINGUE </a:t>
            </a:r>
            <a:r>
              <a:rPr lang="fr" dirty="0"/>
              <a:t>- HREFLANG</a:t>
            </a:r>
          </a:p>
          <a:p>
            <a:r>
              <a:rPr lang="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TAUX DE MULTILINGUISME </a:t>
            </a:r>
            <a:r>
              <a:rPr lang="fr" dirty="0"/>
              <a:t>(NOMBRE DE VERSIONS LINGUISTIQUES DIVISÉ PAR LE NOMBRE DE SITES WEB) COMPARER LE WEB ET LES HUMAINS</a:t>
            </a:r>
          </a:p>
          <a:p>
            <a:r>
              <a:rPr lang="fr" dirty="0"/>
              <a:t>Le concept L1-L2 est-il adapté au web ? Oui et </a:t>
            </a:r>
            <a:r>
              <a:rPr lang="fr-FR" dirty="0"/>
              <a:t>EI</a:t>
            </a:r>
            <a:r>
              <a:rPr lang="fr" dirty="0"/>
              <a:t> !</a:t>
            </a:r>
          </a:p>
          <a:p>
            <a:r>
              <a:rPr lang="fr" dirty="0"/>
              <a:t>NOMBRE MOYEN DE LANGUES PAR SITES WEB OU PAR SITES WEB MULTILINGUES</a:t>
            </a:r>
          </a:p>
          <a:p>
            <a:r>
              <a:rPr lang="fr" dirty="0"/>
              <a:t>ccTLD gTLD </a:t>
            </a:r>
            <a:r>
              <a:rPr lang="fr" dirty="0" err="1"/>
              <a:t>sTLD</a:t>
            </a:r>
            <a:endParaRPr lang="fr-FR" dirty="0"/>
          </a:p>
          <a:p>
            <a:r>
              <a:rPr lang="fr" dirty="0"/>
              <a:t>Domaine </a:t>
            </a:r>
            <a:r>
              <a:rPr lang="fr-FR" dirty="0"/>
              <a:t>« </a:t>
            </a:r>
            <a:r>
              <a:rPr lang="fr-FR" dirty="0" err="1"/>
              <a:t>hacked</a:t>
            </a:r>
            <a:r>
              <a:rPr lang="fr-FR" dirty="0"/>
              <a:t> »</a:t>
            </a:r>
            <a:r>
              <a:rPr lang="fr" dirty="0"/>
              <a:t> (. </a:t>
            </a:r>
            <a:r>
              <a:rPr lang="fr" dirty="0" err="1"/>
              <a:t>co </a:t>
            </a:r>
            <a:r>
              <a:rPr lang="fr" dirty="0"/>
              <a:t>.tv . </a:t>
            </a:r>
            <a:r>
              <a:rPr lang="fr" dirty="0" err="1"/>
              <a:t>ia </a:t>
            </a:r>
            <a:r>
              <a:rPr lang="fr" dirty="0"/>
              <a:t>. </a:t>
            </a:r>
            <a:r>
              <a:rPr lang="fr" dirty="0" err="1"/>
              <a:t>am </a:t>
            </a:r>
            <a:r>
              <a:rPr lang="fr" dirty="0"/>
              <a:t>. </a:t>
            </a:r>
            <a:r>
              <a:rPr lang="fr" dirty="0" err="1"/>
              <a:t>gg </a:t>
            </a:r>
            <a:r>
              <a:rPr lang="fr" dirty="0"/>
              <a:t>.to .la .cd . </a:t>
            </a:r>
            <a:r>
              <a:rPr lang="fr" dirty="0" err="1"/>
              <a:t>tl </a:t>
            </a:r>
            <a:r>
              <a:rPr lang="fr" dirty="0"/>
              <a:t>…)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50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82EC4FF-39A6-4578-A577-049400899EEA}"/>
              </a:ext>
            </a:extLst>
          </p:cNvPr>
          <p:cNvSpPr txBox="1"/>
          <p:nvPr/>
        </p:nvSpPr>
        <p:spPr>
          <a:xfrm>
            <a:off x="640978" y="136574"/>
            <a:ext cx="10917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3200" b="1" dirty="0"/>
              <a:t>PREMIÈRE ÉTUDE DES SITES WEB ccTLD DE L'UE ( </a:t>
            </a:r>
            <a:r>
              <a:rPr lang="fr" sz="3200" b="1" dirty="0" err="1"/>
              <a:t>avant BREXIT)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0AC1E5-5633-46C3-8F76-E1534A8E1322}"/>
              </a:ext>
            </a:extLst>
          </p:cNvPr>
          <p:cNvSpPr txBox="1"/>
          <p:nvPr/>
        </p:nvSpPr>
        <p:spPr>
          <a:xfrm>
            <a:off x="8047731" y="1346433"/>
            <a:ext cx="40510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" dirty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" dirty="0"/>
              <a:t>La prévalence de l'anglais dans l'UE est </a:t>
            </a:r>
            <a:r>
              <a:rPr lang="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 fois supérieure à </a:t>
            </a:r>
            <a:r>
              <a:rPr lang="fr" dirty="0"/>
              <a:t>celle du monde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DataProvider.com</a:t>
            </a:r>
            <a:endParaRPr lang="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" dirty="0"/>
              <a:t>Rappelez-vous que </a:t>
            </a:r>
            <a:r>
              <a:rPr lang="fr" dirty="0" err="1"/>
              <a:t>Mrate </a:t>
            </a:r>
            <a:r>
              <a:rPr lang="fr" dirty="0"/>
              <a:t>(humanité) = </a:t>
            </a:r>
            <a:r>
              <a:rPr lang="fr" b="1" dirty="0"/>
              <a:t>1,443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" b="1" dirty="0">
                <a:solidFill>
                  <a:srgbClr val="00B0F0"/>
                </a:solidFill>
              </a:rPr>
              <a:t>MULTIL supérieur </a:t>
            </a:r>
            <a:r>
              <a:rPr lang="fr" dirty="0"/>
              <a:t>: </a:t>
            </a:r>
            <a:r>
              <a:rPr lang="fr" b="1" dirty="0">
                <a:solidFill>
                  <a:srgbClr val="00B0F0"/>
                </a:solidFill>
              </a:rPr>
              <a:t>Luxembourg Lettonie Chypre Estonie Bulgarie Slovénie et Portugal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" b="1" dirty="0">
                <a:solidFill>
                  <a:srgbClr val="FF0000"/>
                </a:solidFill>
              </a:rPr>
              <a:t>MULTIL inférieur : Royaume-Uni, Irlande, Malte, Suède, Allemagne, Danemark, Tchéquie et France.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" dirty="0"/>
              <a:t>Après des études plus poussées, il a été établi que l’Europe est de loin le continent le plus multilingue du Web.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ABB03C5-463E-4539-8E3D-7D226E0D7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136598"/>
              </p:ext>
            </p:extLst>
          </p:nvPr>
        </p:nvGraphicFramePr>
        <p:xfrm>
          <a:off x="288890" y="1362616"/>
          <a:ext cx="7116794" cy="5378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260">
                  <a:extLst>
                    <a:ext uri="{9D8B030D-6E8A-4147-A177-3AD203B41FA5}">
                      <a16:colId xmlns:a16="http://schemas.microsoft.com/office/drawing/2014/main" val="1995449491"/>
                    </a:ext>
                  </a:extLst>
                </a:gridCol>
                <a:gridCol w="954557">
                  <a:extLst>
                    <a:ext uri="{9D8B030D-6E8A-4147-A177-3AD203B41FA5}">
                      <a16:colId xmlns:a16="http://schemas.microsoft.com/office/drawing/2014/main" val="1381592758"/>
                    </a:ext>
                  </a:extLst>
                </a:gridCol>
                <a:gridCol w="1487205">
                  <a:extLst>
                    <a:ext uri="{9D8B030D-6E8A-4147-A177-3AD203B41FA5}">
                      <a16:colId xmlns:a16="http://schemas.microsoft.com/office/drawing/2014/main" val="1229033098"/>
                    </a:ext>
                  </a:extLst>
                </a:gridCol>
                <a:gridCol w="1118674">
                  <a:extLst>
                    <a:ext uri="{9D8B030D-6E8A-4147-A177-3AD203B41FA5}">
                      <a16:colId xmlns:a16="http://schemas.microsoft.com/office/drawing/2014/main" val="3851747481"/>
                    </a:ext>
                  </a:extLst>
                </a:gridCol>
                <a:gridCol w="1024935">
                  <a:extLst>
                    <a:ext uri="{9D8B030D-6E8A-4147-A177-3AD203B41FA5}">
                      <a16:colId xmlns:a16="http://schemas.microsoft.com/office/drawing/2014/main" val="419929416"/>
                    </a:ext>
                  </a:extLst>
                </a:gridCol>
                <a:gridCol w="1097163">
                  <a:extLst>
                    <a:ext uri="{9D8B030D-6E8A-4147-A177-3AD203B41FA5}">
                      <a16:colId xmlns:a16="http://schemas.microsoft.com/office/drawing/2014/main" val="1242805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Univ.</a:t>
                      </a:r>
                    </a:p>
                    <a:p>
                      <a:r>
                        <a:rPr lang="fr-FR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Ionn</a:t>
                      </a:r>
                      <a:r>
                        <a:rPr lang="fr-FR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OBDILCI 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Croissance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6 ANS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F0"/>
                          </a:solidFill>
                        </a:rPr>
                        <a:t>EN HAUT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rgbClr val="00B0F0"/>
                          </a:solidFill>
                        </a:rPr>
                        <a:t>2025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EN BAS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2025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44518"/>
                  </a:ext>
                </a:extLst>
              </a:tr>
              <a:tr h="374907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2019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2025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4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OUTIL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/>
                        <a:t>Own</a:t>
                      </a:r>
                      <a:endParaRPr lang="fr-F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DataProvider.com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6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ECHANTILLON</a:t>
                      </a:r>
                      <a:endParaRPr lang="fr-FR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en-US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nombre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de sites)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102 149 </a:t>
                      </a:r>
                      <a:endParaRPr lang="fr-F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15 779 643 </a:t>
                      </a:r>
                      <a:endParaRPr lang="fr-FR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78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TauxML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1.136 </a:t>
                      </a:r>
                      <a:endParaRPr lang="fr-F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1.834</a:t>
                      </a:r>
                      <a:endParaRPr lang="fr-FR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61%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3.78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(Lux.)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1.23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(R.U.)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21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MOY. #L/ML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4.91</a:t>
                      </a:r>
                      <a:endParaRPr lang="fr-F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?</a:t>
                      </a:r>
                      <a:endParaRPr lang="fr-FR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8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% WEB MULTIL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10.96%</a:t>
                      </a:r>
                      <a:endParaRPr lang="fr-F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17.00%</a:t>
                      </a:r>
                      <a:endParaRPr lang="fr-FR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55%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56.6%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(Lux.)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4.8%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(R.U.)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85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ANGLAIS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28.4% </a:t>
                      </a:r>
                      <a:endParaRPr lang="fr-F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19.76%</a:t>
                      </a:r>
                      <a:endParaRPr lang="fr-FR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-44%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98.8%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(UK)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3.3%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(R. </a:t>
                      </a:r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tchéque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205884"/>
                  </a:ext>
                </a:extLst>
              </a:tr>
            </a:tbl>
          </a:graphicData>
        </a:graphic>
      </p:graphicFrame>
      <p:pic>
        <p:nvPicPr>
          <p:cNvPr id="9" name="Picture 2" descr="European Union Founded, November 1, 1993">
            <a:extLst>
              <a:ext uri="{FF2B5EF4-FFF2-40B4-BE49-F238E27FC236}">
                <a16:creationId xmlns:a16="http://schemas.microsoft.com/office/drawing/2014/main" id="{AF813964-3F81-4299-94C6-0F7BE3A0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75" y="2290193"/>
            <a:ext cx="2520297" cy="18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8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D3C416C-37E2-4199-B51B-16D767910432}"/>
              </a:ext>
            </a:extLst>
          </p:cNvPr>
          <p:cNvSpPr txBox="1"/>
          <p:nvPr/>
        </p:nvSpPr>
        <p:spPr>
          <a:xfrm>
            <a:off x="871268" y="107830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1E10D0D-1BE8-4174-B09E-14E092B25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304150"/>
              </p:ext>
            </p:extLst>
          </p:nvPr>
        </p:nvGraphicFramePr>
        <p:xfrm>
          <a:off x="337418" y="1666067"/>
          <a:ext cx="54326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C83C16EF-3BD1-42EB-B2C2-C4201E4FE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208550"/>
              </p:ext>
            </p:extLst>
          </p:nvPr>
        </p:nvGraphicFramePr>
        <p:xfrm>
          <a:off x="6748732" y="16660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A8072E2-606B-4D73-B0C8-7A91207402E1}"/>
              </a:ext>
            </a:extLst>
          </p:cNvPr>
          <p:cNvSpPr txBox="1"/>
          <p:nvPr/>
        </p:nvSpPr>
        <p:spPr>
          <a:xfrm>
            <a:off x="513751" y="295636"/>
            <a:ext cx="11399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2800" b="1" dirty="0"/>
              <a:t>CORRÉLATION DU MULTILINGUISME WEB PAR RAPPORT AUX PAYS OU À LA POPULATION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8527BC-60F6-44CA-A28F-5AE958E1242F}"/>
              </a:ext>
            </a:extLst>
          </p:cNvPr>
          <p:cNvSpPr/>
          <p:nvPr/>
        </p:nvSpPr>
        <p:spPr>
          <a:xfrm>
            <a:off x="2055962" y="5191933"/>
            <a:ext cx="8830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Faible multilinguisme sur le Web dans </a:t>
            </a:r>
            <a:r>
              <a:rPr lang="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48 % des pays </a:t>
            </a:r>
            <a:r>
              <a:rPr lang="fr" dirty="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" dirty="0">
                <a:solidFill>
                  <a:srgbClr val="FF0000"/>
                </a:solidFill>
                <a:latin typeface="Times New Roman" panose="02020603050405020304" pitchFamily="18" charset="0"/>
              </a:rPr>
              <a:t>MAIS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</a:rPr>
              <a:t>cela</a:t>
            </a:r>
            <a:r>
              <a:rPr lang="fr" dirty="0">
                <a:solidFill>
                  <a:srgbClr val="FF0000"/>
                </a:solidFill>
                <a:latin typeface="Times New Roman" panose="02020603050405020304" pitchFamily="18" charset="0"/>
              </a:rPr>
              <a:t> représente </a:t>
            </a:r>
            <a:r>
              <a:rPr lang="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76% des locuteurs</a:t>
            </a:r>
            <a:r>
              <a:rPr lang="fr" dirty="0">
                <a:solidFill>
                  <a:srgbClr val="4343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30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CEC73EC-C283-411C-A4BD-5F7BF63DC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39931"/>
              </p:ext>
            </p:extLst>
          </p:nvPr>
        </p:nvGraphicFramePr>
        <p:xfrm>
          <a:off x="427839" y="3262181"/>
          <a:ext cx="3101084" cy="1266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462">
                  <a:extLst>
                    <a:ext uri="{9D8B030D-6E8A-4147-A177-3AD203B41FA5}">
                      <a16:colId xmlns:a16="http://schemas.microsoft.com/office/drawing/2014/main" val="1734189104"/>
                    </a:ext>
                  </a:extLst>
                </a:gridCol>
                <a:gridCol w="807127">
                  <a:extLst>
                    <a:ext uri="{9D8B030D-6E8A-4147-A177-3AD203B41FA5}">
                      <a16:colId xmlns:a16="http://schemas.microsoft.com/office/drawing/2014/main" val="2349059599"/>
                    </a:ext>
                  </a:extLst>
                </a:gridCol>
                <a:gridCol w="817495">
                  <a:extLst>
                    <a:ext uri="{9D8B030D-6E8A-4147-A177-3AD203B41FA5}">
                      <a16:colId xmlns:a16="http://schemas.microsoft.com/office/drawing/2014/main" val="334467432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CONTINENT (*)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% MULTIL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9212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Europe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29 749 927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rgbClr val="00B0F0"/>
                          </a:solidFill>
                          <a:effectLst/>
                        </a:rPr>
                        <a:t>20,84%</a:t>
                      </a:r>
                      <a:endParaRPr lang="fr-FR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4406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Amérique du Nord (**)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tx1"/>
                          </a:solidFill>
                          <a:effectLst/>
                        </a:rPr>
                        <a:t>32 046 995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rgbClr val="FF0000"/>
                          </a:solidFill>
                          <a:effectLst/>
                        </a:rPr>
                        <a:t>6,33%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5979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Amérique du Sud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3 263 826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9,69%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9335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Afrique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1 059 767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8,33%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9664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Océanie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753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rgbClr val="FF0000"/>
                          </a:solidFill>
                          <a:effectLst/>
                        </a:rPr>
                        <a:t>6,31%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0247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Asie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17 568 560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tx1"/>
                          </a:solidFill>
                          <a:effectLst/>
                        </a:rPr>
                        <a:t>9,54%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57769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8330627-ED75-4EB9-9552-DC8E42C7B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352534"/>
              </p:ext>
            </p:extLst>
          </p:nvPr>
        </p:nvGraphicFramePr>
        <p:xfrm>
          <a:off x="6746827" y="3186181"/>
          <a:ext cx="3876198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013">
                  <a:extLst>
                    <a:ext uri="{9D8B030D-6E8A-4147-A177-3AD203B41FA5}">
                      <a16:colId xmlns:a16="http://schemas.microsoft.com/office/drawing/2014/main" val="780804913"/>
                    </a:ext>
                  </a:extLst>
                </a:gridCol>
                <a:gridCol w="1010085">
                  <a:extLst>
                    <a:ext uri="{9D8B030D-6E8A-4147-A177-3AD203B41FA5}">
                      <a16:colId xmlns:a16="http://schemas.microsoft.com/office/drawing/2014/main" val="612931913"/>
                    </a:ext>
                  </a:extLst>
                </a:gridCol>
                <a:gridCol w="926100">
                  <a:extLst>
                    <a:ext uri="{9D8B030D-6E8A-4147-A177-3AD203B41FA5}">
                      <a16:colId xmlns:a16="http://schemas.microsoft.com/office/drawing/2014/main" val="104620793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noProof="0" dirty="0">
                          <a:solidFill>
                            <a:schemeClr val="tx1"/>
                          </a:solidFill>
                          <a:effectLst/>
                        </a:rPr>
                        <a:t>RÉGION (*)</a:t>
                      </a:r>
                      <a:endParaRPr lang="en-US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#WEB</a:t>
                      </a: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noProof="0">
                          <a:solidFill>
                            <a:schemeClr val="tx1"/>
                          </a:solidFill>
                          <a:effectLst/>
                        </a:rPr>
                        <a:t>MULTIL%</a:t>
                      </a:r>
                      <a:endParaRPr lang="en-US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2982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18 987 454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" sz="1100" b="1" i="0" u="none" strike="noStrike" noProof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7066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Amérique du Nord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28 119 411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" sz="11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5 2%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15692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Amérique latine et Caraïbes (**)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2 703 407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755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Afrique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1 055 493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17619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Océanie (***)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1 350 548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" sz="11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4 3%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9276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Pays arabes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417 094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" sz="1100" b="1" i="0" u="none" strike="noStrike" noProof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43 3%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74337"/>
                  </a:ext>
                </a:extLst>
              </a:tr>
              <a:tr h="176877">
                <a:tc>
                  <a:txBody>
                    <a:bodyPr/>
                    <a:lstStyle/>
                    <a:p>
                      <a:pPr algn="l" fontAlgn="b"/>
                      <a:r>
                        <a:rPr lang="f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4 424 336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6488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Langue officielle anglaise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33 291 720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" sz="11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5 1%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73302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D885004-F152-401B-A852-DB04A48CED5E}"/>
              </a:ext>
            </a:extLst>
          </p:cNvPr>
          <p:cNvSpPr txBox="1"/>
          <p:nvPr/>
        </p:nvSpPr>
        <p:spPr>
          <a:xfrm>
            <a:off x="6746827" y="4964870"/>
            <a:ext cx="3020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1200" dirty="0"/>
              <a:t>(*) Basé sur ccTLD et filtré par les domaines piratés</a:t>
            </a:r>
          </a:p>
          <a:p>
            <a:r>
              <a:rPr lang="fr" sz="1200" dirty="0"/>
              <a:t>(**) Inclut le Mexique</a:t>
            </a:r>
          </a:p>
          <a:p>
            <a:r>
              <a:rPr lang="fr" sz="1200" dirty="0"/>
              <a:t>(***) Comprend l'Australie et la Nouvelle-Zélande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A9AA89-49E2-4C81-A690-5BAB2094C9E0}"/>
              </a:ext>
            </a:extLst>
          </p:cNvPr>
          <p:cNvSpPr txBox="1"/>
          <p:nvPr/>
        </p:nvSpPr>
        <p:spPr>
          <a:xfrm>
            <a:off x="608940" y="4496551"/>
            <a:ext cx="1474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1200"/>
              <a:t>(*) Basé sur le pays</a:t>
            </a:r>
          </a:p>
          <a:p>
            <a:r>
              <a:rPr lang="fr" sz="1200"/>
              <a:t>(**) Inclut le Mexique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35445AA-1716-4F7A-8E41-D544687A14D6}"/>
              </a:ext>
            </a:extLst>
          </p:cNvPr>
          <p:cNvSpPr txBox="1"/>
          <p:nvPr/>
        </p:nvSpPr>
        <p:spPr>
          <a:xfrm>
            <a:off x="1243215" y="164471"/>
            <a:ext cx="9993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2800" b="1" dirty="0"/>
              <a:t>CHIFFRES DU MULTILINGUISME WEB </a:t>
            </a:r>
            <a:r>
              <a:rPr lang="fr-FR" sz="2800" b="1" dirty="0"/>
              <a:t>PAR </a:t>
            </a:r>
            <a:r>
              <a:rPr lang="fr" sz="2800" b="1" dirty="0"/>
              <a:t>CONTINENT ET RÉGION</a:t>
            </a:r>
          </a:p>
        </p:txBody>
      </p:sp>
      <p:pic>
        <p:nvPicPr>
          <p:cNvPr id="2052" name="Picture 4" descr="A drawing of a globe with the word world on it | Premium AI-generated vector">
            <a:extLst>
              <a:ext uri="{FF2B5EF4-FFF2-40B4-BE49-F238E27FC236}">
                <a16:creationId xmlns:a16="http://schemas.microsoft.com/office/drawing/2014/main" id="{A9E43D65-D120-4081-9E8F-08443ED7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74" y="10022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C6E13676-2CCE-4FBE-8931-AD3365AAF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89681"/>
              </p:ext>
            </p:extLst>
          </p:nvPr>
        </p:nvGraphicFramePr>
        <p:xfrm>
          <a:off x="4248509" y="3429000"/>
          <a:ext cx="1693653" cy="8702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9731">
                  <a:extLst>
                    <a:ext uri="{9D8B030D-6E8A-4147-A177-3AD203B41FA5}">
                      <a16:colId xmlns:a16="http://schemas.microsoft.com/office/drawing/2014/main" val="1424201082"/>
                    </a:ext>
                  </a:extLst>
                </a:gridCol>
                <a:gridCol w="833922">
                  <a:extLst>
                    <a:ext uri="{9D8B030D-6E8A-4147-A177-3AD203B41FA5}">
                      <a16:colId xmlns:a16="http://schemas.microsoft.com/office/drawing/2014/main" val="2428994450"/>
                    </a:ext>
                  </a:extLst>
                </a:gridCol>
              </a:tblGrid>
              <a:tr h="288450">
                <a:tc>
                  <a:txBody>
                    <a:bodyPr/>
                    <a:lstStyle/>
                    <a:p>
                      <a:r>
                        <a:rPr lang="fr" sz="1200" dirty="0">
                          <a:solidFill>
                            <a:schemeClr val="tx1"/>
                          </a:solidFill>
                        </a:rPr>
                        <a:t>PAYS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" sz="1200" dirty="0">
                          <a:solidFill>
                            <a:schemeClr val="tx1"/>
                          </a:solidFill>
                        </a:rPr>
                        <a:t>MULTIL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70607"/>
                  </a:ext>
                </a:extLst>
              </a:tr>
              <a:tr h="281094">
                <a:tc>
                  <a:txBody>
                    <a:bodyPr/>
                    <a:lstStyle/>
                    <a:p>
                      <a:r>
                        <a:rPr lang="fr" sz="1200" b="1" dirty="0">
                          <a:solidFill>
                            <a:srgbClr val="FF0000"/>
                          </a:solidFill>
                        </a:rPr>
                        <a:t>USA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" sz="1200" b="1" dirty="0">
                          <a:solidFill>
                            <a:srgbClr val="FF0000"/>
                          </a:solidFill>
                        </a:rPr>
                        <a:t>4,8%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87667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r>
                        <a:rPr lang="fr" sz="1200" dirty="0">
                          <a:solidFill>
                            <a:srgbClr val="00B0F0"/>
                          </a:solidFill>
                        </a:rPr>
                        <a:t>CANADA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" sz="1200" b="1" dirty="0">
                          <a:solidFill>
                            <a:srgbClr val="00B0F0"/>
                          </a:solidFill>
                        </a:rPr>
                        <a:t>13,8%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832662"/>
                  </a:ext>
                </a:extLst>
              </a:tr>
            </a:tbl>
          </a:graphicData>
        </a:graphic>
      </p:graphicFrame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723B3F1-6619-4548-A88D-4E0FF1EABEE1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349924" y="3596190"/>
            <a:ext cx="898585" cy="267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03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A3078AB-7666-4C93-AD50-AFA429102122}"/>
              </a:ext>
            </a:extLst>
          </p:cNvPr>
          <p:cNvSpPr txBox="1"/>
          <p:nvPr/>
        </p:nvSpPr>
        <p:spPr>
          <a:xfrm>
            <a:off x="1594735" y="342984"/>
            <a:ext cx="768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2800" b="1" dirty="0"/>
              <a:t>LANGUES </a:t>
            </a:r>
            <a:r>
              <a:rPr lang="fr-FR" sz="2800" b="1" dirty="0"/>
              <a:t>VERSUS</a:t>
            </a:r>
            <a:r>
              <a:rPr lang="fr" sz="2800" b="1" dirty="0"/>
              <a:t> MULTILINGUISME </a:t>
            </a:r>
            <a:r>
              <a:rPr lang="fr-FR" sz="2800" b="1" dirty="0"/>
              <a:t>DANS LE </a:t>
            </a:r>
            <a:r>
              <a:rPr lang="fr" sz="2800" b="1" dirty="0"/>
              <a:t>WEB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49FF0DF-9E84-4629-A579-FE6987137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08141"/>
              </p:ext>
            </p:extLst>
          </p:nvPr>
        </p:nvGraphicFramePr>
        <p:xfrm>
          <a:off x="1302590" y="1519190"/>
          <a:ext cx="2708694" cy="5070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709">
                  <a:extLst>
                    <a:ext uri="{9D8B030D-6E8A-4147-A177-3AD203B41FA5}">
                      <a16:colId xmlns:a16="http://schemas.microsoft.com/office/drawing/2014/main" val="1105316401"/>
                    </a:ext>
                  </a:extLst>
                </a:gridCol>
                <a:gridCol w="776377">
                  <a:extLst>
                    <a:ext uri="{9D8B030D-6E8A-4147-A177-3AD203B41FA5}">
                      <a16:colId xmlns:a16="http://schemas.microsoft.com/office/drawing/2014/main" val="4175820343"/>
                    </a:ext>
                  </a:extLst>
                </a:gridCol>
                <a:gridCol w="655608">
                  <a:extLst>
                    <a:ext uri="{9D8B030D-6E8A-4147-A177-3AD203B41FA5}">
                      <a16:colId xmlns:a16="http://schemas.microsoft.com/office/drawing/2014/main" val="2939427722"/>
                    </a:ext>
                  </a:extLst>
                </a:gridCol>
              </a:tblGrid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LANGUE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MULTIL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624012"/>
                  </a:ext>
                </a:extLst>
              </a:tr>
              <a:tr h="86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1" dirty="0">
                          <a:solidFill>
                            <a:schemeClr val="tx1"/>
                          </a:solidFill>
                          <a:effectLst/>
                        </a:rPr>
                        <a:t>TOUS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 b="1" dirty="0">
                          <a:effectLst/>
                        </a:rPr>
                        <a:t>95 612 368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" sz="1050" b="1" dirty="0">
                          <a:effectLst/>
                        </a:rPr>
                        <a:t>10 95%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268162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00B0F0"/>
                          </a:solidFill>
                          <a:effectLst/>
                        </a:rPr>
                        <a:t>Basque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rgbClr val="00B0F0"/>
                          </a:solidFill>
                          <a:effectLst/>
                        </a:rPr>
                        <a:t>8 072</a:t>
                      </a:r>
                      <a:endParaRPr lang="fr-FR" sz="105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00B0F0"/>
                          </a:solidFill>
                          <a:effectLst/>
                        </a:rPr>
                        <a:t>63 52%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083055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00B0F0"/>
                          </a:solidFill>
                          <a:effectLst/>
                        </a:rPr>
                        <a:t>Ukrainien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rgbClr val="00B0F0"/>
                          </a:solidFill>
                          <a:effectLst/>
                        </a:rPr>
                        <a:t>221 043</a:t>
                      </a:r>
                      <a:endParaRPr lang="fr-FR" sz="105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00B0F0"/>
                          </a:solidFill>
                          <a:effectLst/>
                        </a:rPr>
                        <a:t>58 67%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496716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00B0F0"/>
                          </a:solidFill>
                          <a:effectLst/>
                        </a:rPr>
                        <a:t>Macro lettone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rgbClr val="00B0F0"/>
                          </a:solidFill>
                          <a:effectLst/>
                        </a:rPr>
                        <a:t>43 428</a:t>
                      </a:r>
                      <a:endParaRPr lang="fr-FR" sz="105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00B0F0"/>
                          </a:solidFill>
                          <a:effectLst/>
                        </a:rPr>
                        <a:t>53 81%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544869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00B0F0"/>
                          </a:solidFill>
                          <a:effectLst/>
                        </a:rPr>
                        <a:t>Catalan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00B0F0"/>
                          </a:solidFill>
                          <a:effectLst/>
                        </a:rPr>
                        <a:t>82 966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00B0F0"/>
                          </a:solidFill>
                          <a:effectLst/>
                        </a:rPr>
                        <a:t>52 05%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116489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00B0F0"/>
                          </a:solidFill>
                          <a:effectLst/>
                        </a:rPr>
                        <a:t>Macro estonienne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00B0F0"/>
                          </a:solidFill>
                          <a:effectLst/>
                        </a:rPr>
                        <a:t>57 245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00B0F0"/>
                          </a:solidFill>
                          <a:effectLst/>
                        </a:rPr>
                        <a:t>50 89%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46985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00B0F0"/>
                          </a:solidFill>
                          <a:effectLst/>
                        </a:rPr>
                        <a:t>Grec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00B0F0"/>
                          </a:solidFill>
                          <a:effectLst/>
                        </a:rPr>
                        <a:t>231 074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rgbClr val="00B0F0"/>
                          </a:solidFill>
                          <a:effectLst/>
                        </a:rPr>
                        <a:t>50 60%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580804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Kazakh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9 285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45 58%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399660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Lao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1 109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45 31%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170282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Macédonien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>
                          <a:solidFill>
                            <a:srgbClr val="0070C0"/>
                          </a:solidFill>
                          <a:effectLst/>
                        </a:rPr>
                        <a:t>10 607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39 15%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085719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Lituanien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91 380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38 69%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048557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Sindhi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9 350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35 16%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43615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slovène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86 936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34 71%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58360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Bulgare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130 100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34 24%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36117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Macro Azerbaïdjanais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21 617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32 78%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009889"/>
                  </a:ext>
                </a:extLst>
              </a:tr>
              <a:tr h="72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Tadjik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1 613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32 08%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387498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>
                          <a:solidFill>
                            <a:srgbClr val="0070C0"/>
                          </a:solidFill>
                          <a:effectLst/>
                        </a:rPr>
                        <a:t>Macro arabe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332 071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31 56%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959310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Gallois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12 642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b="0" dirty="0">
                          <a:solidFill>
                            <a:srgbClr val="0070C0"/>
                          </a:solidFill>
                          <a:effectLst/>
                        </a:rPr>
                        <a:t>31 23%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34408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Croate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86 665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28 95%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89901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Yiddish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28 75%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55435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Irlandais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2 510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26 59%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076820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Bosniaque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119 615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26 49%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85878"/>
                  </a:ext>
                </a:extLst>
              </a:tr>
              <a:tr h="49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Amharique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1 210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25 83%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451262"/>
                  </a:ext>
                </a:extLst>
              </a:tr>
              <a:tr h="49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258 164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24 56%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73199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1 976 285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23 62%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416710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Roumain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278 962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23 36%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337916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2 092 445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22 84%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213910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Mongol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9 289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22 28%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671858"/>
                  </a:ext>
                </a:extLst>
              </a:tr>
              <a:tr h="49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Birman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>
                          <a:solidFill>
                            <a:schemeClr val="tx1"/>
                          </a:solidFill>
                          <a:effectLst/>
                        </a:rPr>
                        <a:t>3 016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21 97%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319140"/>
                  </a:ext>
                </a:extLst>
              </a:tr>
              <a:tr h="49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Macro serbo-croate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11 821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21 93%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2575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CF03B67-F326-40EE-9000-430B0EB22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86793"/>
              </p:ext>
            </p:extLst>
          </p:nvPr>
        </p:nvGraphicFramePr>
        <p:xfrm>
          <a:off x="8007257" y="1967044"/>
          <a:ext cx="2551475" cy="4554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732">
                  <a:extLst>
                    <a:ext uri="{9D8B030D-6E8A-4147-A177-3AD203B41FA5}">
                      <a16:colId xmlns:a16="http://schemas.microsoft.com/office/drawing/2014/main" val="1874847597"/>
                    </a:ext>
                  </a:extLst>
                </a:gridCol>
                <a:gridCol w="785003">
                  <a:extLst>
                    <a:ext uri="{9D8B030D-6E8A-4147-A177-3AD203B41FA5}">
                      <a16:colId xmlns:a16="http://schemas.microsoft.com/office/drawing/2014/main" val="396778243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1471125189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LANGUE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50" dirty="0">
                          <a:solidFill>
                            <a:schemeClr val="tx1"/>
                          </a:solidFill>
                          <a:effectLst/>
                        </a:rPr>
                        <a:t>MULTIL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5865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effectLst/>
                        </a:rPr>
                        <a:t>52 456 229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effectLst/>
                        </a:rPr>
                        <a:t>8 00%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99278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effectLst/>
                        </a:rPr>
                        <a:t>Indonésien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effectLst/>
                        </a:rPr>
                        <a:t>1 220 050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effectLst/>
                        </a:rPr>
                        <a:t>7 94%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13788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effectLst/>
                        </a:rPr>
                        <a:t>Xhosa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effectLst/>
                        </a:rPr>
                        <a:t>979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effectLst/>
                        </a:rPr>
                        <a:t>6 89%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60983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effectLst/>
                        </a:rPr>
                        <a:t>Haoussa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effectLst/>
                        </a:rPr>
                        <a:t>3 237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effectLst/>
                        </a:rPr>
                        <a:t>6 72%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126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effectLst/>
                        </a:rPr>
                        <a:t>Afrikaans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effectLst/>
                        </a:rPr>
                        <a:t>20 039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effectLst/>
                        </a:rPr>
                        <a:t>6 70%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29363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effectLst/>
                        </a:rPr>
                        <a:t>Espéranto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effectLst/>
                        </a:rPr>
                        <a:t>1 757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effectLst/>
                        </a:rPr>
                        <a:t>6 26%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00733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effectLst/>
                        </a:rPr>
                        <a:t>Somali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effectLst/>
                        </a:rPr>
                        <a:t>2 622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effectLst/>
                        </a:rPr>
                        <a:t>6 20%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80458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effectLst/>
                        </a:rPr>
                        <a:t>Haïtien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effectLst/>
                        </a:rPr>
                        <a:t>1 856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effectLst/>
                        </a:rPr>
                        <a:t>6 20%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0910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effectLst/>
                        </a:rPr>
                        <a:t>Macro népalais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effectLst/>
                        </a:rPr>
                        <a:t>19 233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effectLst/>
                        </a:rPr>
                        <a:t>6 02%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51194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ÉCOSSAIS</a:t>
                      </a:r>
                      <a:endParaRPr lang="fr-FR" sz="11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1 408</a:t>
                      </a:r>
                      <a:endParaRPr lang="fr-FR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5 86%</a:t>
                      </a:r>
                      <a:endParaRPr lang="fr-FR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4408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Hmm</a:t>
                      </a:r>
                      <a:endParaRPr lang="fr-FR" sz="11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1 365</a:t>
                      </a:r>
                      <a:endParaRPr lang="fr-FR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5 13%</a:t>
                      </a:r>
                      <a:endParaRPr lang="fr-FR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59208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Luxembourgeois</a:t>
                      </a:r>
                      <a:endParaRPr lang="fr-FR" sz="11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31 987</a:t>
                      </a:r>
                      <a:endParaRPr lang="fr-FR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5 12%</a:t>
                      </a:r>
                      <a:endParaRPr lang="fr-FR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31024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 err="1">
                          <a:solidFill>
                            <a:srgbClr val="C00000"/>
                          </a:solidFill>
                          <a:effectLst/>
                        </a:rPr>
                        <a:t>Soundanais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>
                          <a:solidFill>
                            <a:srgbClr val="C00000"/>
                          </a:solidFill>
                          <a:effectLst/>
                        </a:rPr>
                        <a:t>6 099</a:t>
                      </a:r>
                      <a:endParaRPr lang="fr-FR" sz="11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rgbClr val="C00000"/>
                          </a:solidFill>
                          <a:effectLst/>
                        </a:rPr>
                        <a:t>4 34%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6116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rgbClr val="C00000"/>
                          </a:solidFill>
                          <a:effectLst/>
                        </a:rPr>
                        <a:t>Marathi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>
                          <a:solidFill>
                            <a:srgbClr val="C00000"/>
                          </a:solidFill>
                          <a:effectLst/>
                        </a:rPr>
                        <a:t>33 902</a:t>
                      </a:r>
                      <a:endParaRPr lang="fr-FR" sz="11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rgbClr val="C00000"/>
                          </a:solidFill>
                          <a:effectLst/>
                        </a:rPr>
                        <a:t>4 31%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80676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rgbClr val="C00000"/>
                          </a:solidFill>
                          <a:effectLst/>
                        </a:rPr>
                        <a:t>Japonais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>
                          <a:solidFill>
                            <a:srgbClr val="C00000"/>
                          </a:solidFill>
                          <a:effectLst/>
                        </a:rPr>
                        <a:t>3 341 482</a:t>
                      </a:r>
                      <a:endParaRPr lang="fr-FR" sz="11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rgbClr val="C00000"/>
                          </a:solidFill>
                          <a:effectLst/>
                        </a:rPr>
                        <a:t>4 16%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9194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rgbClr val="C00000"/>
                          </a:solidFill>
                          <a:effectLst/>
                        </a:rPr>
                        <a:t>Shona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rgbClr val="C00000"/>
                          </a:solidFill>
                          <a:effectLst/>
                        </a:rPr>
                        <a:t>2 648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rgbClr val="C00000"/>
                          </a:solidFill>
                          <a:effectLst/>
                        </a:rPr>
                        <a:t>3 97%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01136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rgbClr val="C00000"/>
                          </a:solidFill>
                          <a:effectLst/>
                        </a:rPr>
                        <a:t>Coréen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rgbClr val="C00000"/>
                          </a:solidFill>
                          <a:effectLst/>
                        </a:rPr>
                        <a:t>596 650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rgbClr val="C00000"/>
                          </a:solidFill>
                          <a:effectLst/>
                        </a:rPr>
                        <a:t>3 60%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50108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rgbClr val="C00000"/>
                          </a:solidFill>
                          <a:effectLst/>
                        </a:rPr>
                        <a:t>Javanais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rgbClr val="C00000"/>
                          </a:solidFill>
                          <a:effectLst/>
                        </a:rPr>
                        <a:t>4 853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rgbClr val="C00000"/>
                          </a:solidFill>
                          <a:effectLst/>
                        </a:rPr>
                        <a:t>3 50%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46571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0" dirty="0">
                          <a:solidFill>
                            <a:srgbClr val="C00000"/>
                          </a:solidFill>
                          <a:effectLst/>
                        </a:rPr>
                        <a:t>Corse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>
                          <a:solidFill>
                            <a:srgbClr val="C00000"/>
                          </a:solidFill>
                          <a:effectLst/>
                        </a:rPr>
                        <a:t>3 353</a:t>
                      </a:r>
                      <a:endParaRPr lang="fr-FR" sz="11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b="1" dirty="0">
                          <a:solidFill>
                            <a:srgbClr val="C00000"/>
                          </a:solidFill>
                          <a:effectLst/>
                        </a:rPr>
                        <a:t>3 43%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2400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Zoulou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rgbClr val="FF0000"/>
                          </a:solidFill>
                          <a:effectLst/>
                        </a:rPr>
                        <a:t>2 935</a:t>
                      </a:r>
                      <a:endPara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2 64%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67334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Samoan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rgbClr val="FF0000"/>
                          </a:solidFill>
                          <a:effectLst/>
                        </a:rPr>
                        <a:t>1 061</a:t>
                      </a:r>
                      <a:endPara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2 59%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07790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Macro chinois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>
                          <a:solidFill>
                            <a:srgbClr val="FF0000"/>
                          </a:solidFill>
                          <a:effectLst/>
                        </a:rPr>
                        <a:t>4 969 986</a:t>
                      </a:r>
                      <a:endPara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2,08%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25881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Malgache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4 225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100" dirty="0">
                          <a:solidFill>
                            <a:srgbClr val="FF0000"/>
                          </a:solidFill>
                          <a:effectLst/>
                        </a:rPr>
                        <a:t>1 78%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599284"/>
                  </a:ext>
                </a:extLst>
              </a:tr>
            </a:tbl>
          </a:graphicData>
        </a:graphic>
      </p:graphicFrame>
      <p:pic>
        <p:nvPicPr>
          <p:cNvPr id="3076" name="Picture 4" descr="Scale Unbalance Vector SVG Icon - SVG Repo">
            <a:extLst>
              <a:ext uri="{FF2B5EF4-FFF2-40B4-BE49-F238E27FC236}">
                <a16:creationId xmlns:a16="http://schemas.microsoft.com/office/drawing/2014/main" id="{C51EC60D-3B49-4E39-A35C-ABC6FDF9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7438"/>
            <a:ext cx="2143125" cy="34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200CA0D4-769F-44AF-BB5B-65931586D3A7}"/>
              </a:ext>
            </a:extLst>
          </p:cNvPr>
          <p:cNvSpPr/>
          <p:nvPr/>
        </p:nvSpPr>
        <p:spPr>
          <a:xfrm rot="10800000">
            <a:off x="10689083" y="4278120"/>
            <a:ext cx="948906" cy="1725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B5E1056C-D5A8-4BBD-93BA-534B41F09D32}"/>
              </a:ext>
            </a:extLst>
          </p:cNvPr>
          <p:cNvSpPr/>
          <p:nvPr/>
        </p:nvSpPr>
        <p:spPr>
          <a:xfrm rot="10800000">
            <a:off x="10689083" y="2205412"/>
            <a:ext cx="948906" cy="152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534C2AEB-254F-4E3A-90A1-86438843A637}"/>
              </a:ext>
            </a:extLst>
          </p:cNvPr>
          <p:cNvSpPr/>
          <p:nvPr/>
        </p:nvSpPr>
        <p:spPr>
          <a:xfrm rot="10800000">
            <a:off x="10689083" y="6130010"/>
            <a:ext cx="948906" cy="172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86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A3078AB-7666-4C93-AD50-AFA429102122}"/>
              </a:ext>
            </a:extLst>
          </p:cNvPr>
          <p:cNvSpPr txBox="1"/>
          <p:nvPr/>
        </p:nvSpPr>
        <p:spPr>
          <a:xfrm>
            <a:off x="2265356" y="108555"/>
            <a:ext cx="7354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2800" b="1" dirty="0"/>
              <a:t>PAYS (ccTLD) </a:t>
            </a:r>
            <a:r>
              <a:rPr lang="fr-FR" sz="2800" b="1" dirty="0"/>
              <a:t>VERSUS</a:t>
            </a:r>
            <a:r>
              <a:rPr lang="fr" sz="2800" b="1" dirty="0"/>
              <a:t> MULTILINGUISME </a:t>
            </a:r>
            <a:r>
              <a:rPr lang="fr-FR" sz="2800" b="1" dirty="0"/>
              <a:t>DU </a:t>
            </a:r>
            <a:r>
              <a:rPr lang="fr" sz="2800" b="1" dirty="0"/>
              <a:t>WEB</a:t>
            </a:r>
          </a:p>
        </p:txBody>
      </p:sp>
      <p:pic>
        <p:nvPicPr>
          <p:cNvPr id="3076" name="Picture 4" descr="Scale Unbalance Vector SVG Icon - SVG Repo">
            <a:extLst>
              <a:ext uri="{FF2B5EF4-FFF2-40B4-BE49-F238E27FC236}">
                <a16:creationId xmlns:a16="http://schemas.microsoft.com/office/drawing/2014/main" id="{C51EC60D-3B49-4E39-A35C-ABC6FDF9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30" y="2007780"/>
            <a:ext cx="2143125" cy="34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7BEFA0A-603A-4F2A-80FB-D3A2EE506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92984"/>
              </p:ext>
            </p:extLst>
          </p:nvPr>
        </p:nvGraphicFramePr>
        <p:xfrm>
          <a:off x="227374" y="584042"/>
          <a:ext cx="2610717" cy="6216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754">
                  <a:extLst>
                    <a:ext uri="{9D8B030D-6E8A-4147-A177-3AD203B41FA5}">
                      <a16:colId xmlns:a16="http://schemas.microsoft.com/office/drawing/2014/main" val="151188732"/>
                    </a:ext>
                  </a:extLst>
                </a:gridCol>
                <a:gridCol w="302004">
                  <a:extLst>
                    <a:ext uri="{9D8B030D-6E8A-4147-A177-3AD203B41FA5}">
                      <a16:colId xmlns:a16="http://schemas.microsoft.com/office/drawing/2014/main" val="3234034511"/>
                    </a:ext>
                  </a:extLst>
                </a:gridCol>
                <a:gridCol w="583748">
                  <a:extLst>
                    <a:ext uri="{9D8B030D-6E8A-4147-A177-3AD203B41FA5}">
                      <a16:colId xmlns:a16="http://schemas.microsoft.com/office/drawing/2014/main" val="3878084963"/>
                    </a:ext>
                  </a:extLst>
                </a:gridCol>
                <a:gridCol w="526211">
                  <a:extLst>
                    <a:ext uri="{9D8B030D-6E8A-4147-A177-3AD203B41FA5}">
                      <a16:colId xmlns:a16="http://schemas.microsoft.com/office/drawing/2014/main" val="4214286295"/>
                    </a:ext>
                  </a:extLst>
                </a:gridCol>
              </a:tblGrid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 err="1">
                          <a:solidFill>
                            <a:schemeClr val="tx1"/>
                          </a:solidFill>
                          <a:effectLst/>
                        </a:rPr>
                        <a:t>Nom_du_pays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ccTLD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MULTIL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910459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chemeClr val="tx1"/>
                          </a:solidFill>
                          <a:effectLst/>
                        </a:rPr>
                        <a:t>TOUS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87 199 527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14 39%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61042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1" dirty="0">
                          <a:solidFill>
                            <a:srgbClr val="00B0F0"/>
                          </a:solidFill>
                          <a:effectLst/>
                        </a:rPr>
                        <a:t>Monaco</a:t>
                      </a:r>
                      <a:endParaRPr lang="fr-FR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MC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>
                          <a:solidFill>
                            <a:srgbClr val="00B0F0"/>
                          </a:solidFill>
                          <a:effectLst/>
                        </a:rPr>
                        <a:t>1 069</a:t>
                      </a:r>
                      <a:endParaRPr lang="fr-FR" sz="105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72 03%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16185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1" dirty="0">
                          <a:solidFill>
                            <a:srgbClr val="00B0F0"/>
                          </a:solidFill>
                          <a:effectLst/>
                        </a:rPr>
                        <a:t>Moldavie</a:t>
                      </a:r>
                      <a:endParaRPr lang="fr-FR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MD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>
                          <a:solidFill>
                            <a:srgbClr val="00B0F0"/>
                          </a:solidFill>
                          <a:effectLst/>
                        </a:rPr>
                        <a:t>15 186</a:t>
                      </a:r>
                      <a:endParaRPr lang="fr-FR" sz="105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70 43%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9118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1" dirty="0">
                          <a:solidFill>
                            <a:srgbClr val="00B0F0"/>
                          </a:solidFill>
                          <a:effectLst/>
                        </a:rPr>
                        <a:t>Koweit</a:t>
                      </a:r>
                      <a:endParaRPr lang="fr-FR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KW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>
                          <a:solidFill>
                            <a:srgbClr val="00B0F0"/>
                          </a:solidFill>
                          <a:effectLst/>
                        </a:rPr>
                        <a:t>1 091</a:t>
                      </a:r>
                      <a:endParaRPr lang="fr-FR" sz="105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63 93%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09726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1" dirty="0">
                          <a:solidFill>
                            <a:srgbClr val="00B0F0"/>
                          </a:solidFill>
                          <a:effectLst/>
                        </a:rPr>
                        <a:t>Ukraine</a:t>
                      </a:r>
                      <a:endParaRPr lang="fr-FR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UA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211 516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61 74%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634189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1">
                          <a:solidFill>
                            <a:srgbClr val="00B0F0"/>
                          </a:solidFill>
                          <a:effectLst/>
                        </a:rPr>
                        <a:t>Mauritanie</a:t>
                      </a:r>
                      <a:endParaRPr lang="fr-FR" sz="110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M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561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60 61%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73459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0070C0"/>
                          </a:solidFill>
                          <a:effectLst/>
                        </a:rPr>
                        <a:t>Luxembourg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>
                          <a:solidFill>
                            <a:srgbClr val="0070C0"/>
                          </a:solidFill>
                          <a:effectLst/>
                        </a:rPr>
                        <a:t>LU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>
                          <a:solidFill>
                            <a:srgbClr val="0070C0"/>
                          </a:solidFill>
                          <a:effectLst/>
                        </a:rPr>
                        <a:t>22 859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56 86%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60242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0070C0"/>
                          </a:solidFill>
                          <a:effectLst/>
                        </a:rPr>
                        <a:t>Lettonie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LV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>
                          <a:solidFill>
                            <a:srgbClr val="0070C0"/>
                          </a:solidFill>
                          <a:effectLst/>
                        </a:rPr>
                        <a:t>46 142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54 95%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044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0070C0"/>
                          </a:solidFill>
                          <a:effectLst/>
                        </a:rPr>
                        <a:t>Géorgie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>
                          <a:solidFill>
                            <a:srgbClr val="0070C0"/>
                          </a:solidFill>
                          <a:effectLst/>
                        </a:rPr>
                        <a:t>GE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>
                          <a:solidFill>
                            <a:srgbClr val="0070C0"/>
                          </a:solidFill>
                          <a:effectLst/>
                        </a:rPr>
                        <a:t>17 345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54 67%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9076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0070C0"/>
                          </a:solidFill>
                          <a:effectLst/>
                        </a:rPr>
                        <a:t>Arabie Saoudite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SA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27 756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53 99%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42306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0070C0"/>
                          </a:solidFill>
                          <a:effectLst/>
                        </a:rPr>
                        <a:t>Andorre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rgbClr val="0070C0"/>
                          </a:solidFill>
                          <a:effectLst/>
                        </a:rPr>
                        <a:t>AN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1 052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53 47%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96370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0070C0"/>
                          </a:solidFill>
                          <a:effectLst/>
                        </a:rPr>
                        <a:t>Arménie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SUIS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11 182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53 43%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97483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>
                          <a:solidFill>
                            <a:srgbClr val="0070C0"/>
                          </a:solidFill>
                          <a:effectLst/>
                        </a:rPr>
                        <a:t>Grèce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GR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243 677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53 43%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693656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>
                          <a:solidFill>
                            <a:srgbClr val="0070C0"/>
                          </a:solidFill>
                          <a:effectLst/>
                        </a:rPr>
                        <a:t>Jordanie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JO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1 552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53 00%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156031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>
                          <a:solidFill>
                            <a:srgbClr val="0070C0"/>
                          </a:solidFill>
                          <a:effectLst/>
                        </a:rPr>
                        <a:t>Estonie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rgbClr val="0070C0"/>
                          </a:solidFill>
                          <a:effectLst/>
                        </a:rPr>
                        <a:t>EE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65 173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52 12%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71537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>
                          <a:solidFill>
                            <a:srgbClr val="0070C0"/>
                          </a:solidFill>
                          <a:effectLst/>
                        </a:rPr>
                        <a:t>Irak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>
                          <a:solidFill>
                            <a:srgbClr val="0070C0"/>
                          </a:solidFill>
                          <a:effectLst/>
                        </a:rPr>
                        <a:t>QI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3 185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51 18%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518408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>
                          <a:solidFill>
                            <a:srgbClr val="0070C0"/>
                          </a:solidFill>
                          <a:effectLst/>
                        </a:rPr>
                        <a:t>Groenland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>
                          <a:solidFill>
                            <a:srgbClr val="0070C0"/>
                          </a:solidFill>
                          <a:effectLst/>
                        </a:rPr>
                        <a:t>GL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>
                          <a:solidFill>
                            <a:srgbClr val="0070C0"/>
                          </a:solidFill>
                          <a:effectLst/>
                        </a:rPr>
                        <a:t>1 062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51 08%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515616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>
                          <a:solidFill>
                            <a:srgbClr val="0070C0"/>
                          </a:solidFill>
                          <a:effectLst/>
                        </a:rPr>
                        <a:t>Cuba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CU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>
                          <a:solidFill>
                            <a:srgbClr val="0070C0"/>
                          </a:solidFill>
                          <a:effectLst/>
                        </a:rPr>
                        <a:t>358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50 28%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89997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Chypre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CY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7 704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48 94%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01826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Egypte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EG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2 591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48 92%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86169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Yémen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OUI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209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47 85%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722880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>
                          <a:solidFill>
                            <a:schemeClr val="tx1"/>
                          </a:solidFill>
                          <a:effectLst/>
                        </a:rPr>
                        <a:t>Bahreïn</a:t>
                      </a:r>
                      <a:endParaRPr lang="fr-F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BH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1 005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46 52%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048778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Porto Rico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360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45 14%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390651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>
                          <a:solidFill>
                            <a:schemeClr val="tx1"/>
                          </a:solidFill>
                          <a:effectLst/>
                        </a:rPr>
                        <a:t>Tadjikistan</a:t>
                      </a:r>
                      <a:endParaRPr lang="fr-F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TJ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1 633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43 94%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145185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Birmanie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1 052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43 73%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62083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>
                          <a:solidFill>
                            <a:schemeClr val="tx1"/>
                          </a:solidFill>
                          <a:effectLst/>
                        </a:rPr>
                        <a:t>Bulgarie</a:t>
                      </a:r>
                      <a:endParaRPr lang="fr-F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BG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40 863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43 63%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63453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>
                          <a:solidFill>
                            <a:schemeClr val="tx1"/>
                          </a:solidFill>
                          <a:effectLst/>
                        </a:rPr>
                        <a:t>Albanie</a:t>
                      </a:r>
                      <a:endParaRPr lang="fr-F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11 114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43 32%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686588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Oman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OM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1 796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42 73%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50428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>
                          <a:solidFill>
                            <a:schemeClr val="tx1"/>
                          </a:solidFill>
                          <a:effectLst/>
                        </a:rPr>
                        <a:t>Macédoine du Nord</a:t>
                      </a:r>
                      <a:endParaRPr lang="fr-F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MK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13 737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42 13%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29894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Azerbaïdjan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AZ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14 081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40 36%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61120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>
                          <a:solidFill>
                            <a:schemeClr val="tx1"/>
                          </a:solidFill>
                          <a:effectLst/>
                        </a:rPr>
                        <a:t>Lituanie</a:t>
                      </a:r>
                      <a:endParaRPr lang="fr-F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LT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84 366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39 94%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094319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>
                          <a:solidFill>
                            <a:schemeClr val="tx1"/>
                          </a:solidFill>
                          <a:effectLst/>
                        </a:rPr>
                        <a:t>Saint-Marin</a:t>
                      </a:r>
                      <a:endParaRPr lang="fr-F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SM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580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39 22%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37242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Cambodge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KH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1 305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38 89%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124569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Hong Kong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HK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47 269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38 59%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381279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Portugal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PT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152 372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36 51%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7964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Panama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PA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2 654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35 80%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50366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Slovénie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68 650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34 98%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848747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Croatie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HR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68 411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34 49%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503685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BD2D331-727E-44A2-80BA-3FCE7D60C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711456"/>
              </p:ext>
            </p:extLst>
          </p:nvPr>
        </p:nvGraphicFramePr>
        <p:xfrm>
          <a:off x="7830494" y="1397948"/>
          <a:ext cx="2831755" cy="5305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661">
                  <a:extLst>
                    <a:ext uri="{9D8B030D-6E8A-4147-A177-3AD203B41FA5}">
                      <a16:colId xmlns:a16="http://schemas.microsoft.com/office/drawing/2014/main" val="3237973076"/>
                    </a:ext>
                  </a:extLst>
                </a:gridCol>
                <a:gridCol w="367034">
                  <a:extLst>
                    <a:ext uri="{9D8B030D-6E8A-4147-A177-3AD203B41FA5}">
                      <a16:colId xmlns:a16="http://schemas.microsoft.com/office/drawing/2014/main" val="1060885986"/>
                    </a:ext>
                  </a:extLst>
                </a:gridCol>
                <a:gridCol w="638354">
                  <a:extLst>
                    <a:ext uri="{9D8B030D-6E8A-4147-A177-3AD203B41FA5}">
                      <a16:colId xmlns:a16="http://schemas.microsoft.com/office/drawing/2014/main" val="2558485400"/>
                    </a:ext>
                  </a:extLst>
                </a:gridCol>
                <a:gridCol w="491706">
                  <a:extLst>
                    <a:ext uri="{9D8B030D-6E8A-4147-A177-3AD203B41FA5}">
                      <a16:colId xmlns:a16="http://schemas.microsoft.com/office/drawing/2014/main" val="1878994091"/>
                    </a:ext>
                  </a:extLst>
                </a:gridCol>
              </a:tblGrid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 err="1">
                          <a:solidFill>
                            <a:schemeClr val="tx1"/>
                          </a:solidFill>
                          <a:effectLst/>
                        </a:rPr>
                        <a:t>Nom_du_pays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ccTLD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MULTIL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415589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Brésil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</a:t>
                      </a: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1 767 293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6 96%</a:t>
                      </a: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46939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Philippines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25 248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6 87%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0499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Sri Lanka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LK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21 103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6 75%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60403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Indonésie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ID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265 085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6 63%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442321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Barbade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BB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272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6 43%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83124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États-Unis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NOUS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270 045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5 78%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91048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États-Unis (pays)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US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26 955 911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4 81%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38043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Nouvelle-Zélande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NZ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223 600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5 55%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6203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Pakistan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PK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55 940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5 43%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8968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Îles Caïmans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KY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1 888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5 43%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57855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Guinée équatoriale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GQ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1 286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5 25%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673308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Tanzanie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TZ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13 773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5 21%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522065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Japon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JP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900 409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5 11%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750857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Royaume-Uni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UK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2 178 399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4 97%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63560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Soudan du Sud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SS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151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4 97%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69942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Inde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903 802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4 49%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181899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Îles Malouines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FK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4 46%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852185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Kenya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KE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42 705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4 19%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181497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effectLst/>
                        </a:rPr>
                        <a:t>Îles Vierges américaines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VI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4 10%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70698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C00000"/>
                          </a:solidFill>
                          <a:effectLst/>
                        </a:rPr>
                        <a:t>Sierra Leone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rgbClr val="C00000"/>
                          </a:solidFill>
                          <a:effectLst/>
                        </a:rPr>
                        <a:t>SL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316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3 96%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192294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C00000"/>
                          </a:solidFill>
                          <a:effectLst/>
                        </a:rPr>
                        <a:t>Australie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rgbClr val="C00000"/>
                          </a:solidFill>
                          <a:effectLst/>
                        </a:rPr>
                        <a:t>AU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1 121 532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3 93%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560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C00000"/>
                          </a:solidFill>
                          <a:effectLst/>
                        </a:rPr>
                        <a:t>Bermudes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rgbClr val="C00000"/>
                          </a:solidFill>
                          <a:effectLst/>
                        </a:rPr>
                        <a:t>BM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1 081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3 70%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226022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C00000"/>
                          </a:solidFill>
                          <a:effectLst/>
                        </a:rPr>
                        <a:t>Papouasie-Nouvelle-Guinée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rgbClr val="C00000"/>
                          </a:solidFill>
                          <a:effectLst/>
                        </a:rPr>
                        <a:t>PG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952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3 68%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274965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C00000"/>
                          </a:solidFill>
                          <a:effectLst/>
                        </a:rPr>
                        <a:t>Nigeria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rgbClr val="C00000"/>
                          </a:solidFill>
                          <a:effectLst/>
                        </a:rPr>
                        <a:t>NG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59 913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3 61%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7157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C00000"/>
                          </a:solidFill>
                          <a:effectLst/>
                        </a:rPr>
                        <a:t>Bangladesh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rgbClr val="C00000"/>
                          </a:solidFill>
                          <a:effectLst/>
                        </a:rPr>
                        <a:t>BD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15 848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3 52%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49219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C00000"/>
                          </a:solidFill>
                          <a:effectLst/>
                        </a:rPr>
                        <a:t>Népal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rgbClr val="C00000"/>
                          </a:solidFill>
                          <a:effectLst/>
                        </a:rPr>
                        <a:t>NP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32 255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3 44%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289024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C00000"/>
                          </a:solidFill>
                          <a:effectLst/>
                        </a:rPr>
                        <a:t>Corée du Sud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rgbClr val="C00000"/>
                          </a:solidFill>
                          <a:effectLst/>
                        </a:rPr>
                        <a:t>KR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249 401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3 43%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535813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C00000"/>
                          </a:solidFill>
                          <a:effectLst/>
                        </a:rPr>
                        <a:t>Afrique du Sud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rgbClr val="C00000"/>
                          </a:solidFill>
                          <a:effectLst/>
                        </a:rPr>
                        <a:t>ZA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rgbClr val="C00000"/>
                          </a:solidFill>
                          <a:effectLst/>
                        </a:rPr>
                        <a:t>406 452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3 24%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79915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C00000"/>
                          </a:solidFill>
                          <a:effectLst/>
                        </a:rPr>
                        <a:t>Botswana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BW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rgbClr val="C00000"/>
                          </a:solidFill>
                          <a:effectLst/>
                        </a:rPr>
                        <a:t>3 038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3 21%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10870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b="0" dirty="0">
                          <a:solidFill>
                            <a:srgbClr val="C00000"/>
                          </a:solidFill>
                          <a:effectLst/>
                        </a:rPr>
                        <a:t>Lesotho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LS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803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C00000"/>
                          </a:solidFill>
                          <a:effectLst/>
                        </a:rPr>
                        <a:t>3 11%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62915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  <a:effectLst/>
                        </a:rPr>
                        <a:t>Chine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rgbClr val="FF0000"/>
                          </a:solidFill>
                          <a:effectLst/>
                        </a:rPr>
                        <a:t>CN</a:t>
                      </a:r>
                      <a:endPara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rgbClr val="FF0000"/>
                          </a:solidFill>
                          <a:effectLst/>
                        </a:rPr>
                        <a:t>861 667</a:t>
                      </a:r>
                      <a:endPara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FF0000"/>
                          </a:solidFill>
                          <a:effectLst/>
                        </a:rPr>
                        <a:t>2 73%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96624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  <a:effectLst/>
                        </a:rPr>
                        <a:t>Zimbabwe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FF0000"/>
                          </a:solidFill>
                          <a:effectLst/>
                        </a:rPr>
                        <a:t>ZW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FF0000"/>
                          </a:solidFill>
                          <a:effectLst/>
                        </a:rPr>
                        <a:t>13 422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rgbClr val="FF0000"/>
                          </a:solidFill>
                          <a:effectLst/>
                        </a:rPr>
                        <a:t>2 20%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45699"/>
                  </a:ext>
                </a:extLst>
              </a:tr>
            </a:tbl>
          </a:graphicData>
        </a:graphic>
      </p:graphicFrame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FF58BF09-1950-47F2-8C12-6ED420814596}"/>
              </a:ext>
            </a:extLst>
          </p:cNvPr>
          <p:cNvSpPr/>
          <p:nvPr/>
        </p:nvSpPr>
        <p:spPr>
          <a:xfrm rot="10800000">
            <a:off x="10895162" y="2441275"/>
            <a:ext cx="948906" cy="172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54C283DD-5CBF-428E-8079-256D99BFAB69}"/>
              </a:ext>
            </a:extLst>
          </p:cNvPr>
          <p:cNvSpPr/>
          <p:nvPr/>
        </p:nvSpPr>
        <p:spPr>
          <a:xfrm rot="10800000">
            <a:off x="2888978" y="1828910"/>
            <a:ext cx="948906" cy="1725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05F5A8A5-783E-4BA9-BED7-AE073A69A275}"/>
              </a:ext>
            </a:extLst>
          </p:cNvPr>
          <p:cNvSpPr/>
          <p:nvPr/>
        </p:nvSpPr>
        <p:spPr>
          <a:xfrm rot="10800000">
            <a:off x="10769327" y="6400582"/>
            <a:ext cx="948906" cy="172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7916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28759</TotalTime>
  <Words>5590</Words>
  <Application>Microsoft Office PowerPoint</Application>
  <PresentationFormat>Grand écran</PresentationFormat>
  <Paragraphs>2771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DM Sans</vt:lpstr>
      <vt:lpstr>system-ui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CONCEPTS DE BASE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 Pimienta</dc:creator>
  <cp:lastModifiedBy>Daniel Pimienta</cp:lastModifiedBy>
  <cp:revision>82</cp:revision>
  <dcterms:created xsi:type="dcterms:W3CDTF">2025-09-19T12:05:32Z</dcterms:created>
  <dcterms:modified xsi:type="dcterms:W3CDTF">2025-10-16T15:35:38Z</dcterms:modified>
</cp:coreProperties>
</file>