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0" r:id="rId5"/>
    <p:sldId id="260" r:id="rId6"/>
    <p:sldId id="262" r:id="rId7"/>
    <p:sldId id="269" r:id="rId8"/>
    <p:sldId id="266" r:id="rId9"/>
    <p:sldId id="263" r:id="rId10"/>
    <p:sldId id="267" r:id="rId11"/>
    <p:sldId id="268" r:id="rId12"/>
    <p:sldId id="271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35FB9-07A0-4ECB-838D-112A24D7F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D0494B-E441-4CBB-861F-A6DE2708A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31F757-88B0-4F36-81E5-2F8F75EF3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BE73-BBFB-4EA0-82DD-4973AE9B4C5D}" type="datetimeFigureOut">
              <a:rPr lang="fr-FR" smtClean="0"/>
              <a:t>02/05/2025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CA31E9-7CAB-4AAE-9345-BF5B5AFC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339ECB-194A-441E-A29E-34C5669A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0FD9-07E3-4DC7-A467-C6B073B2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61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FDAD5-1490-473C-BE04-1AEDE228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DD567E-B64E-4BFE-A53B-AE0C75569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E404E6-23ED-4190-814B-CB45A346B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BE73-BBFB-4EA0-82DD-4973AE9B4C5D}" type="datetimeFigureOut">
              <a:rPr lang="fr-FR" smtClean="0"/>
              <a:t>02/05/2025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0F86B3-D975-46A4-9377-5B127EAF4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A4D386-C40E-4E70-A12F-E3B518E3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0FD9-07E3-4DC7-A467-C6B073B2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44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BEFBB97-F444-4448-8853-23822C951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859E84-CD17-4687-A33B-78EDC0FE4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764B31-363E-4B7F-B46D-2E673AE02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BE73-BBFB-4EA0-82DD-4973AE9B4C5D}" type="datetimeFigureOut">
              <a:rPr lang="fr-FR" smtClean="0"/>
              <a:t>02/05/2025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193920-4E9A-474B-A2DC-095D54B2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287E0C-6405-4BA2-8458-B1F421C2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0FD9-07E3-4DC7-A467-C6B073B2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43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FA94D5-B305-479D-A6F8-1ECB36DE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92B03E-08DC-42FB-8EEA-95197515A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832964-FA86-48EF-95C4-DE2BB6749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BE73-BBFB-4EA0-82DD-4973AE9B4C5D}" type="datetimeFigureOut">
              <a:rPr lang="fr-FR" smtClean="0"/>
              <a:t>02/05/2025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7261A5-9F9A-4772-AE54-AEB35F99F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1E1E0F-CB4A-4257-A34C-53E9317A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0FD9-07E3-4DC7-A467-C6B073B2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02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3289C-F452-4402-89FF-D6528208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0727FC-B286-4B53-BCCA-B97E1BA6A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29EFF3-49F3-4ECE-8D65-33D01200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BE73-BBFB-4EA0-82DD-4973AE9B4C5D}" type="datetimeFigureOut">
              <a:rPr lang="fr-FR" smtClean="0"/>
              <a:t>02/05/2025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2FAD2D-E6EF-4964-9DF8-AC5FA238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19AED2-011C-48AA-9497-D04C5B7D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0FD9-07E3-4DC7-A467-C6B073B2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93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518284-797C-49E5-A71D-4D8F3D4A8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89B48B-49F9-4B02-B8F3-DD1B5DBAA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344754-CEAE-4AF6-8FFD-9E13ADA90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A25459-8820-447A-ABA6-7E4ADECB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BE73-BBFB-4EA0-82DD-4973AE9B4C5D}" type="datetimeFigureOut">
              <a:rPr lang="fr-FR" smtClean="0"/>
              <a:t>02/05/2025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EA7B07-ECA5-4E9E-BC7D-BDECF3E8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E873E8-F160-43E6-A430-16012EAB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0FD9-07E3-4DC7-A467-C6B073B2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85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440674-4F4E-4346-BE39-3FF1A4ACB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AA1D94-202E-427E-9D48-BE93D63EA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4B720B-415C-4BC4-80E7-30BA1D7A0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33804D5-BC44-4C11-B332-9F0882BF8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BAC0D88-5DCD-45C0-BF51-B6D0E57E9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B27CDDC-9F9A-47A9-ACE1-DC331234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BE73-BBFB-4EA0-82DD-4973AE9B4C5D}" type="datetimeFigureOut">
              <a:rPr lang="fr-FR" smtClean="0"/>
              <a:t>02/05/2025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6165208-3339-4C8D-B27F-7E52AAF6C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B227D8-8E34-4FD9-97D1-F6494F39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0FD9-07E3-4DC7-A467-C6B073B2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77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158B5-ACD7-4815-A3CA-676EDA14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148DE6-3D7F-417C-89B0-F8E817750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BE73-BBFB-4EA0-82DD-4973AE9B4C5D}" type="datetimeFigureOut">
              <a:rPr lang="fr-FR" smtClean="0"/>
              <a:t>02/05/2025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9756F0-F705-4B6F-8A9C-F9D8DE3A9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7F49E2-720D-4047-9EF6-24674EE7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0FD9-07E3-4DC7-A467-C6B073B2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23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DFA3EF5-A1A2-44A2-BEE5-098517602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BE73-BBFB-4EA0-82DD-4973AE9B4C5D}" type="datetimeFigureOut">
              <a:rPr lang="fr-FR" smtClean="0"/>
              <a:t>02/05/2025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18E1BB-809F-49E2-9959-1866BA24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8642C0-B465-4B17-9FE6-2B8F7C00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0FD9-07E3-4DC7-A467-C6B073B2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18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909BE-6CD2-4A06-B483-98D20F9B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8DE6F4-13FA-457D-A5F7-950B291E6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0DE390-603B-476B-B40E-16450824B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CF9953-D590-4EBC-ADD7-2B5D4704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BE73-BBFB-4EA0-82DD-4973AE9B4C5D}" type="datetimeFigureOut">
              <a:rPr lang="fr-FR" smtClean="0"/>
              <a:t>02/05/2025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CF3427-159A-4A07-872E-DFE79A088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78A364-0433-4E72-A395-693726DB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0FD9-07E3-4DC7-A467-C6B073B2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66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DF5532-C817-4AA2-9AA0-EC580AB02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74EBB4B-CAF3-4F63-A593-F0225009D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B14DF4-638A-4F6C-86A4-C9BCE58C1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2C08CB-CBEE-46AD-9AD9-6F10A7C78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BE73-BBFB-4EA0-82DD-4973AE9B4C5D}" type="datetimeFigureOut">
              <a:rPr lang="fr-FR" smtClean="0"/>
              <a:t>02/05/2025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3ADA61-7883-479C-877B-19772C7D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D8F950-EAF7-46B2-B5F7-F0771B7E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60FD9-07E3-4DC7-A467-C6B073B2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12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5D1EDD7-DA8A-4B62-9064-57045E828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672E02-5F3E-4D18-913C-E0D91C748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D55821-D8CE-4A76-BFFB-FC0095C6F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8BE73-BBFB-4EA0-82DD-4973AE9B4C5D}" type="datetimeFigureOut">
              <a:rPr lang="fr-FR" smtClean="0"/>
              <a:t>02/05/2025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265AEE-964D-44EC-BEC8-4248A0D56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AC1599-AF2F-413A-8FEF-AF24881BA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60FD9-07E3-4DC7-A467-C6B073B27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39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imienta@funredes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E8FF55-6C21-4A25-983D-65725B4C30B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-279708"/>
            <a:ext cx="5954138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ter"/>
              </a:rPr>
            </a:b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ter"/>
              </a:rPr>
              <a:t>  </a:t>
            </a:r>
            <a:r>
              <a:rPr kumimoji="0" lang="fr-FR" altLang="fr-FR" sz="17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ter"/>
              </a:rPr>
              <a:t> 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ter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Inte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Inter"/>
            </a:endParaRPr>
          </a:p>
        </p:txBody>
      </p:sp>
      <p:pic>
        <p:nvPicPr>
          <p:cNvPr id="1026" name="Picture 2" descr="https://culturia.net/wp-content/uploads/2025/04/logo_def_culturia.png">
            <a:extLst>
              <a:ext uri="{FF2B5EF4-FFF2-40B4-BE49-F238E27FC236}">
                <a16:creationId xmlns:a16="http://schemas.microsoft.com/office/drawing/2014/main" id="{FAB75E61-6776-4944-BB2D-7049887E6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69" y="696628"/>
            <a:ext cx="7847368" cy="135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9235B8-3621-472E-BD79-3C50625113B3}"/>
              </a:ext>
            </a:extLst>
          </p:cNvPr>
          <p:cNvSpPr/>
          <p:nvPr/>
        </p:nvSpPr>
        <p:spPr>
          <a:xfrm>
            <a:off x="1744460" y="2235550"/>
            <a:ext cx="841935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800" b="1" dirty="0">
                <a:solidFill>
                  <a:srgbClr val="333333"/>
                </a:solidFill>
                <a:latin typeface="Inter"/>
              </a:rPr>
              <a:t>1ères ASSISES CULTURELLES DE L'IA EN FRANCOPHONIE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22 mai 2025, Québec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13ACBE8-A752-4C4B-88E7-C43291C8871B}"/>
              </a:ext>
            </a:extLst>
          </p:cNvPr>
          <p:cNvSpPr txBox="1"/>
          <p:nvPr/>
        </p:nvSpPr>
        <p:spPr>
          <a:xfrm>
            <a:off x="2268747" y="4201064"/>
            <a:ext cx="2527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Daniel Pimienta, OBDILCI</a:t>
            </a:r>
          </a:p>
          <a:p>
            <a:r>
              <a:rPr lang="fr-FR" dirty="0">
                <a:hlinkClick r:id="rId3"/>
              </a:rPr>
              <a:t>pimienta@funredes.org</a:t>
            </a:r>
            <a:endParaRPr lang="fr-FR" dirty="0"/>
          </a:p>
        </p:txBody>
      </p:sp>
      <p:pic>
        <p:nvPicPr>
          <p:cNvPr id="6" name="Gráfico 7">
            <a:extLst>
              <a:ext uri="{FF2B5EF4-FFF2-40B4-BE49-F238E27FC236}">
                <a16:creationId xmlns:a16="http://schemas.microsoft.com/office/drawing/2014/main" id="{C83FDDC3-6F5C-4173-8040-5F9BAED3B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70387" y="3822140"/>
            <a:ext cx="2795484" cy="11953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7D4130-E6DB-433B-83A0-BB1DB14E1141}"/>
              </a:ext>
            </a:extLst>
          </p:cNvPr>
          <p:cNvSpPr/>
          <p:nvPr/>
        </p:nvSpPr>
        <p:spPr>
          <a:xfrm>
            <a:off x="1854469" y="5496349"/>
            <a:ext cx="854631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Numérique, IA et langues partenaires de la francophonie</a:t>
            </a:r>
          </a:p>
        </p:txBody>
      </p:sp>
    </p:spTree>
    <p:extLst>
      <p:ext uri="{BB962C8B-B14F-4D97-AF65-F5344CB8AC3E}">
        <p14:creationId xmlns:p14="http://schemas.microsoft.com/office/powerpoint/2010/main" val="305713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3418727-A52C-4596-8374-A44A57438B9A}"/>
              </a:ext>
            </a:extLst>
          </p:cNvPr>
          <p:cNvSpPr txBox="1"/>
          <p:nvPr/>
        </p:nvSpPr>
        <p:spPr>
          <a:xfrm>
            <a:off x="2780797" y="292290"/>
            <a:ext cx="663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LES LANGUES PARTENAIRES DE LA FRANCOPHONIE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139692-1F12-4C46-8223-6B0A23457E37}"/>
              </a:ext>
            </a:extLst>
          </p:cNvPr>
          <p:cNvSpPr txBox="1"/>
          <p:nvPr/>
        </p:nvSpPr>
        <p:spPr>
          <a:xfrm>
            <a:off x="664235" y="1276711"/>
            <a:ext cx="6546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DEUXIÈME PAYS FRANCOPHONE DU MONDE EN LOCUTEURS: </a:t>
            </a:r>
          </a:p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République démocratique du Congo</a:t>
            </a:r>
          </a:p>
          <a:p>
            <a:r>
              <a:rPr lang="fr-FR" dirty="0"/>
              <a:t>40 millions de francophones L1+L2   </a:t>
            </a:r>
          </a:p>
          <a:p>
            <a:r>
              <a:rPr lang="fr-FR" dirty="0"/>
              <a:t>205 langues indigènes en vie… dont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Lingala</a:t>
            </a:r>
            <a:r>
              <a:rPr lang="fr-FR" dirty="0"/>
              <a:t> 40 millions de locuteurs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EF583E4-823B-4E36-98E1-3B3F15D66134}"/>
              </a:ext>
            </a:extLst>
          </p:cNvPr>
          <p:cNvSpPr txBox="1"/>
          <p:nvPr/>
        </p:nvSpPr>
        <p:spPr>
          <a:xfrm>
            <a:off x="664235" y="2721827"/>
            <a:ext cx="7756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TROISIÈME PAYS FRANCOPHONE</a:t>
            </a:r>
          </a:p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Maroc</a:t>
            </a:r>
          </a:p>
          <a:p>
            <a:r>
              <a:rPr lang="fr-FR" dirty="0"/>
              <a:t>13 millions de francophones</a:t>
            </a:r>
          </a:p>
          <a:p>
            <a:r>
              <a:rPr lang="fr-FR" dirty="0"/>
              <a:t>15 langues dont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tamazight</a:t>
            </a:r>
            <a:r>
              <a:rPr lang="fr-FR" dirty="0"/>
              <a:t> qui regroupe plusieurs langues berbères - 10 millions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29CF9A-FE0C-46E0-B246-63C73EABE2E7}"/>
              </a:ext>
            </a:extLst>
          </p:cNvPr>
          <p:cNvSpPr txBox="1"/>
          <p:nvPr/>
        </p:nvSpPr>
        <p:spPr>
          <a:xfrm>
            <a:off x="664235" y="4260191"/>
            <a:ext cx="81235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DIXIÈME PAYS FRANCOPHONE</a:t>
            </a:r>
          </a:p>
          <a:p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Magadascar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/>
              <a:t>8 millions de francophones</a:t>
            </a:r>
          </a:p>
          <a:p>
            <a:r>
              <a:rPr lang="fr-FR" dirty="0"/>
              <a:t>14 langues dont macro-langue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malgache</a:t>
            </a:r>
            <a:r>
              <a:rPr lang="fr-FR" dirty="0"/>
              <a:t> qui regroupe 11 langues pour 11 millions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F7CBE86-E2DC-4F01-98BC-884EE58C23B2}"/>
              </a:ext>
            </a:extLst>
          </p:cNvPr>
          <p:cNvSpPr txBox="1"/>
          <p:nvPr/>
        </p:nvSpPr>
        <p:spPr>
          <a:xfrm>
            <a:off x="664235" y="5927951"/>
            <a:ext cx="740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Haïti</a:t>
            </a:r>
            <a:r>
              <a:rPr lang="fr-FR" dirty="0"/>
              <a:t> : 5 millions de francophones – 13 millions de locuteurs du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créole haïtien</a:t>
            </a:r>
          </a:p>
        </p:txBody>
      </p:sp>
      <p:pic>
        <p:nvPicPr>
          <p:cNvPr id="4098" name="Picture 2" descr="La République Démocratique du Congo">
            <a:extLst>
              <a:ext uri="{FF2B5EF4-FFF2-40B4-BE49-F238E27FC236}">
                <a16:creationId xmlns:a16="http://schemas.microsoft.com/office/drawing/2014/main" id="{A5B95897-90D1-457F-9B41-8B25D77EB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085" y="1024387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rte Du Maroc - Vecteurs : téléchargez gratuitement des vecteurs de haute  qualité sur Freepik | Freepik">
            <a:extLst>
              <a:ext uri="{FF2B5EF4-FFF2-40B4-BE49-F238E27FC236}">
                <a16:creationId xmlns:a16="http://schemas.microsoft.com/office/drawing/2014/main" id="{A548E3F0-FDF6-408A-AB67-166EB7297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888" y="2627469"/>
            <a:ext cx="1369174" cy="13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56502FC-7357-41FC-BA2B-30B15D9B9150}"/>
              </a:ext>
            </a:extLst>
          </p:cNvPr>
          <p:cNvSpPr txBox="1"/>
          <p:nvPr/>
        </p:nvSpPr>
        <p:spPr>
          <a:xfrm>
            <a:off x="9051760" y="3721842"/>
            <a:ext cx="6078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        </a:t>
            </a:r>
          </a:p>
        </p:txBody>
      </p:sp>
      <p:pic>
        <p:nvPicPr>
          <p:cNvPr id="4104" name="Picture 8" descr="Quelles sont les significations des trois couleur sur le drapeau malgache ?">
            <a:extLst>
              <a:ext uri="{FF2B5EF4-FFF2-40B4-BE49-F238E27FC236}">
                <a16:creationId xmlns:a16="http://schemas.microsoft.com/office/drawing/2014/main" id="{C5D934FA-1AE3-45E1-8D3E-5F6032716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90" y="3974473"/>
            <a:ext cx="1652407" cy="10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onne fête de l'indépendance du pays d'haïti, carte d'haïti, drapeau d'haïti  16788909 Art vectoriel chez Vecteezy">
            <a:extLst>
              <a:ext uri="{FF2B5EF4-FFF2-40B4-BE49-F238E27FC236}">
                <a16:creationId xmlns:a16="http://schemas.microsoft.com/office/drawing/2014/main" id="{55507753-6711-4798-8C07-3314E744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143" y="517071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B436441-A45E-48F5-9EDB-7EB509C7BBF6}"/>
              </a:ext>
            </a:extLst>
          </p:cNvPr>
          <p:cNvSpPr txBox="1"/>
          <p:nvPr/>
        </p:nvSpPr>
        <p:spPr>
          <a:xfrm>
            <a:off x="11165462" y="3789807"/>
            <a:ext cx="5549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86544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6D13430-D368-4624-A6E6-B1EE43F9E0AB}"/>
              </a:ext>
            </a:extLst>
          </p:cNvPr>
          <p:cNvSpPr txBox="1"/>
          <p:nvPr/>
        </p:nvSpPr>
        <p:spPr>
          <a:xfrm>
            <a:off x="1173018" y="868218"/>
            <a:ext cx="727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Cameroun</a:t>
            </a:r>
            <a:r>
              <a:rPr lang="fr-FR" dirty="0"/>
              <a:t> : 11,5 millions de francophones - 280 langues indigènes en vie,</a:t>
            </a:r>
          </a:p>
          <a:p>
            <a:r>
              <a:rPr lang="fr-FR" dirty="0"/>
              <a:t>dont le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peul</a:t>
            </a:r>
            <a:r>
              <a:rPr lang="fr-FR" dirty="0"/>
              <a:t> (fulfulde, </a:t>
            </a:r>
            <a:r>
              <a:rPr lang="fr-FR" dirty="0" err="1"/>
              <a:t>pular</a:t>
            </a:r>
            <a:r>
              <a:rPr lang="fr-FR" dirty="0"/>
              <a:t>), 30 millions de locuteurs dans 20 pays africains.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0875D4F-D5C4-4C53-879E-06101D870A59}"/>
              </a:ext>
            </a:extLst>
          </p:cNvPr>
          <p:cNvSpPr txBox="1"/>
          <p:nvPr/>
        </p:nvSpPr>
        <p:spPr>
          <a:xfrm>
            <a:off x="1853502" y="4221338"/>
            <a:ext cx="8158644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2 DÉFIS MAJEURS TRES DIFFÉRENTS EN TERMES D’APPROCHE ET DE MOYENS</a:t>
            </a:r>
          </a:p>
          <a:p>
            <a:endParaRPr lang="fr-FR" b="1" dirty="0"/>
          </a:p>
          <a:p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POUR LES LANGUES PARTENAIRES MAJEURES : 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PRISE EN COMPTE PAR L’IA</a:t>
            </a:r>
          </a:p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  DÉCOUVRABILITE DES CONTENUS</a:t>
            </a:r>
          </a:p>
          <a:p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POUR LES TRÈS NOMBREUSES LANGUES MINORITAIRES : </a:t>
            </a:r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 NUMÉRIQUE</a:t>
            </a:r>
          </a:p>
        </p:txBody>
      </p:sp>
      <p:pic>
        <p:nvPicPr>
          <p:cNvPr id="5122" name="Picture 2" descr="Tournons La Page Cameroun ~ Tournons la Page">
            <a:extLst>
              <a:ext uri="{FF2B5EF4-FFF2-40B4-BE49-F238E27FC236}">
                <a16:creationId xmlns:a16="http://schemas.microsoft.com/office/drawing/2014/main" id="{B65B4AEF-C20D-4FAE-BCBE-692781E47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983" y="31620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80C7B06-AC1E-4889-91C5-A561B3EE24B4}"/>
              </a:ext>
            </a:extLst>
          </p:cNvPr>
          <p:cNvSpPr txBox="1"/>
          <p:nvPr/>
        </p:nvSpPr>
        <p:spPr>
          <a:xfrm>
            <a:off x="4369982" y="3698118"/>
            <a:ext cx="2165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9524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381F0E11-92BC-4C9D-9CC0-7E888F3A2C32}"/>
              </a:ext>
            </a:extLst>
          </p:cNvPr>
          <p:cNvSpPr/>
          <p:nvPr/>
        </p:nvSpPr>
        <p:spPr>
          <a:xfrm>
            <a:off x="1746016" y="2064313"/>
            <a:ext cx="5106946" cy="3564643"/>
          </a:xfrm>
          <a:prstGeom prst="ellipse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69E3DF5-2A3E-4069-ADB9-79005ECF7A4A}"/>
              </a:ext>
            </a:extLst>
          </p:cNvPr>
          <p:cNvSpPr/>
          <p:nvPr/>
        </p:nvSpPr>
        <p:spPr>
          <a:xfrm>
            <a:off x="4606079" y="1667130"/>
            <a:ext cx="5365142" cy="3792460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BA9D257-F8F1-417A-9FB5-5F7E73D24AE4}"/>
              </a:ext>
            </a:extLst>
          </p:cNvPr>
          <p:cNvSpPr txBox="1"/>
          <p:nvPr/>
        </p:nvSpPr>
        <p:spPr>
          <a:xfrm>
            <a:off x="5025167" y="3173891"/>
            <a:ext cx="1827796" cy="120032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Energie</a:t>
            </a:r>
          </a:p>
          <a:p>
            <a:r>
              <a:rPr lang="fr-FR" b="1" dirty="0"/>
              <a:t>Infrastructure </a:t>
            </a:r>
          </a:p>
          <a:p>
            <a:r>
              <a:rPr lang="fr-FR" b="1" dirty="0"/>
              <a:t>numérique</a:t>
            </a:r>
          </a:p>
          <a:p>
            <a:r>
              <a:rPr lang="fr-FR" b="1" dirty="0"/>
              <a:t>Investissements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4B5BF0C-9F6F-42F5-8CA6-3415F172F867}"/>
              </a:ext>
            </a:extLst>
          </p:cNvPr>
          <p:cNvSpPr txBox="1"/>
          <p:nvPr/>
        </p:nvSpPr>
        <p:spPr>
          <a:xfrm>
            <a:off x="6852962" y="3200303"/>
            <a:ext cx="30503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Unification familles de langues</a:t>
            </a:r>
          </a:p>
          <a:p>
            <a:r>
              <a:rPr lang="fr-FR" dirty="0">
                <a:solidFill>
                  <a:srgbClr val="C00000"/>
                </a:solidFill>
              </a:rPr>
              <a:t>Localisation des langues</a:t>
            </a:r>
          </a:p>
          <a:p>
            <a:r>
              <a:rPr lang="fr-FR" dirty="0">
                <a:solidFill>
                  <a:srgbClr val="C00000"/>
                </a:solidFill>
              </a:rPr>
              <a:t>Littératie numérique</a:t>
            </a:r>
          </a:p>
          <a:p>
            <a:r>
              <a:rPr lang="fr-FR" dirty="0">
                <a:solidFill>
                  <a:srgbClr val="C00000"/>
                </a:solidFill>
              </a:rPr>
              <a:t>Production de contenus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639119-3738-470F-8D51-E274443907AF}"/>
              </a:ext>
            </a:extLst>
          </p:cNvPr>
          <p:cNvSpPr/>
          <p:nvPr/>
        </p:nvSpPr>
        <p:spPr>
          <a:xfrm>
            <a:off x="1932841" y="3117190"/>
            <a:ext cx="28487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Centres de données</a:t>
            </a:r>
          </a:p>
          <a:p>
            <a:r>
              <a:rPr lang="fr-FR" dirty="0">
                <a:solidFill>
                  <a:srgbClr val="002060"/>
                </a:solidFill>
              </a:rPr>
              <a:t>Littératie IA</a:t>
            </a:r>
          </a:p>
          <a:p>
            <a:r>
              <a:rPr lang="fr-FR" dirty="0">
                <a:solidFill>
                  <a:srgbClr val="002060"/>
                </a:solidFill>
              </a:rPr>
              <a:t>Sources ouverte de données</a:t>
            </a:r>
          </a:p>
          <a:p>
            <a:r>
              <a:rPr lang="fr-FR" dirty="0">
                <a:solidFill>
                  <a:srgbClr val="002060"/>
                </a:solidFill>
              </a:rPr>
              <a:t>Découvrabilité contenus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AD2240F-AFB6-4A6B-82AE-AC78B2F17890}"/>
              </a:ext>
            </a:extLst>
          </p:cNvPr>
          <p:cNvSpPr txBox="1"/>
          <p:nvPr/>
        </p:nvSpPr>
        <p:spPr>
          <a:xfrm>
            <a:off x="2016849" y="5856773"/>
            <a:ext cx="3508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LANGUES MAJORITAIRES</a:t>
            </a:r>
          </a:p>
          <a:p>
            <a:pPr algn="ctr"/>
            <a:endParaRPr lang="fr-FR" b="1" dirty="0">
              <a:solidFill>
                <a:srgbClr val="0070C0"/>
              </a:solidFill>
            </a:endParaRPr>
          </a:p>
          <a:p>
            <a:pPr algn="ctr"/>
            <a:r>
              <a:rPr lang="fr-FR" sz="1400" b="1" dirty="0">
                <a:solidFill>
                  <a:srgbClr val="0070C0"/>
                </a:solidFill>
              </a:rPr>
              <a:t>(150 langues de plus de un million locuteurs)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D845F7-8900-4939-93E1-995EFD68B9E5}"/>
              </a:ext>
            </a:extLst>
          </p:cNvPr>
          <p:cNvSpPr txBox="1"/>
          <p:nvPr/>
        </p:nvSpPr>
        <p:spPr>
          <a:xfrm>
            <a:off x="6434321" y="5820826"/>
            <a:ext cx="255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LANGUES MINORITAIRES</a:t>
            </a:r>
          </a:p>
          <a:p>
            <a:pPr algn="ctr"/>
            <a:r>
              <a:rPr lang="fr-FR" sz="1400" b="1" dirty="0">
                <a:solidFill>
                  <a:srgbClr val="C00000"/>
                </a:solidFill>
              </a:rPr>
              <a:t>(des centaines)</a:t>
            </a:r>
          </a:p>
        </p:txBody>
      </p:sp>
      <p:pic>
        <p:nvPicPr>
          <p:cNvPr id="7170" name="Picture 2" descr="Afrique Carte Silhouette Vecteur Icône Illustration De ...">
            <a:extLst>
              <a:ext uri="{FF2B5EF4-FFF2-40B4-BE49-F238E27FC236}">
                <a16:creationId xmlns:a16="http://schemas.microsoft.com/office/drawing/2014/main" id="{AEB43FDF-72BF-4186-80C0-4FEFB2949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025" y="4409599"/>
            <a:ext cx="2655698" cy="22540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2F9B26-9036-472B-A1C4-A6F35C4492B5}"/>
              </a:ext>
            </a:extLst>
          </p:cNvPr>
          <p:cNvSpPr/>
          <p:nvPr/>
        </p:nvSpPr>
        <p:spPr>
          <a:xfrm>
            <a:off x="4606078" y="278410"/>
            <a:ext cx="2810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77676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0E73770-A185-412D-9E44-7B812F1041E1}"/>
              </a:ext>
            </a:extLst>
          </p:cNvPr>
          <p:cNvSpPr txBox="1"/>
          <p:nvPr/>
        </p:nvSpPr>
        <p:spPr>
          <a:xfrm>
            <a:off x="934003" y="335974"/>
            <a:ext cx="855875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L’IA A ENCLENCHÉ UN </a:t>
            </a:r>
            <a:r>
              <a:rPr lang="fr-FR" b="1" dirty="0"/>
              <a:t>CHANGEMENT DE PARADIGME </a:t>
            </a:r>
            <a:r>
              <a:rPr lang="fr-FR" dirty="0"/>
              <a:t>POUR LA DIVERSITÉ LINGUISTIQUE</a:t>
            </a:r>
          </a:p>
          <a:p>
            <a:pPr algn="ctr"/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DE L‘AIDE A L’INTERCOMPRÉHENSION A LA TRADUCTION AUTOMATIQUE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09F754E-D626-4C55-A111-E547978664AC}"/>
              </a:ext>
            </a:extLst>
          </p:cNvPr>
          <p:cNvSpPr txBox="1"/>
          <p:nvPr/>
        </p:nvSpPr>
        <p:spPr>
          <a:xfrm>
            <a:off x="785004" y="1932794"/>
            <a:ext cx="587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TRADUCTION D’UN DOCUMENT EN PRÉSERVANT LE FORMAT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812441E-94E1-4627-A0F6-785753CC456A}"/>
              </a:ext>
            </a:extLst>
          </p:cNvPr>
          <p:cNvSpPr txBox="1"/>
          <p:nvPr/>
        </p:nvSpPr>
        <p:spPr>
          <a:xfrm>
            <a:off x="715993" y="2860935"/>
            <a:ext cx="695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SOUS-TITRAGE AUTOMATIQUE DE VIDÉO DANS 250 LANGUES POSSIBLES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2F421D3-8317-4318-BEF1-2656EE76D43F}"/>
              </a:ext>
            </a:extLst>
          </p:cNvPr>
          <p:cNvSpPr txBox="1"/>
          <p:nvPr/>
        </p:nvSpPr>
        <p:spPr>
          <a:xfrm>
            <a:off x="785004" y="3726611"/>
            <a:ext cx="924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AIDE A CONSTRUCTION/MAINTENANCE D’UN SITE WEB EN PLUSIEURS VERSIONS LINGUISTIQUES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70BA33F-03E8-4492-823E-9B854BA6991B}"/>
              </a:ext>
            </a:extLst>
          </p:cNvPr>
          <p:cNvSpPr txBox="1"/>
          <p:nvPr/>
        </p:nvSpPr>
        <p:spPr>
          <a:xfrm>
            <a:off x="771007" y="4753154"/>
            <a:ext cx="6849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AIDE A LA NAVIGATION D’UN SITE WEB DANS 250 LANGUES POSSIBLES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8A26D8-1A44-4972-9448-A006FD7BE6F1}"/>
              </a:ext>
            </a:extLst>
          </p:cNvPr>
          <p:cNvSpPr txBox="1"/>
          <p:nvPr/>
        </p:nvSpPr>
        <p:spPr>
          <a:xfrm>
            <a:off x="715993" y="5779697"/>
            <a:ext cx="7620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INTERPRÉTATION AUTOMATIQUE D’UNE RÉUNION DANS PLUSIEURS LANGUES </a:t>
            </a:r>
          </a:p>
        </p:txBody>
      </p:sp>
      <p:pic>
        <p:nvPicPr>
          <p:cNvPr id="2050" name="Picture 2" descr="Traducteur de PDF | Traduire gratuitement des PDF dans n'importe quelle  langue">
            <a:extLst>
              <a:ext uri="{FF2B5EF4-FFF2-40B4-BE49-F238E27FC236}">
                <a16:creationId xmlns:a16="http://schemas.microsoft.com/office/drawing/2014/main" id="{1736135F-3305-44D3-B380-0232463B9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04" y="1460918"/>
            <a:ext cx="1472691" cy="127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us-titres et vidéos : comment les traduire et les incorporer facilement ?  - Traduction professionnelle, rapide et de qualité">
            <a:extLst>
              <a:ext uri="{FF2B5EF4-FFF2-40B4-BE49-F238E27FC236}">
                <a16:creationId xmlns:a16="http://schemas.microsoft.com/office/drawing/2014/main" id="{A5248930-F74B-4C5A-8EBB-74177E707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93" y="2142723"/>
            <a:ext cx="1459385" cy="14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5005243-F103-402D-B1D8-2A1049E9D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318" y="4305816"/>
            <a:ext cx="2193026" cy="1233577"/>
          </a:xfrm>
          <a:prstGeom prst="rect">
            <a:avLst/>
          </a:prstGeom>
        </p:spPr>
      </p:pic>
      <p:pic>
        <p:nvPicPr>
          <p:cNvPr id="2056" name="Picture 8" descr="Video Caption App To Caption Videos With Subtitles - MixCaptions — Mixcord">
            <a:extLst>
              <a:ext uri="{FF2B5EF4-FFF2-40B4-BE49-F238E27FC236}">
                <a16:creationId xmlns:a16="http://schemas.microsoft.com/office/drawing/2014/main" id="{D38D32EF-060E-4F13-9FC1-3CBE6374B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477" y="5679831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BA16092-F03F-479D-8647-52B1B99CB5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2950" y="3230267"/>
            <a:ext cx="1850324" cy="104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3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67A8FB9-8908-4ED1-AB2E-DC3999039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28521" cy="575354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47105C5-E08A-41EF-B8DD-DCE04EFBB35C}"/>
              </a:ext>
            </a:extLst>
          </p:cNvPr>
          <p:cNvSpPr txBox="1"/>
          <p:nvPr/>
        </p:nvSpPr>
        <p:spPr>
          <a:xfrm>
            <a:off x="2998381" y="5922335"/>
            <a:ext cx="3319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https://obdilci.org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22EC769-E9B8-4043-A180-C443B7651A85}"/>
              </a:ext>
            </a:extLst>
          </p:cNvPr>
          <p:cNvSpPr txBox="1"/>
          <p:nvPr/>
        </p:nvSpPr>
        <p:spPr>
          <a:xfrm>
            <a:off x="10228522" y="742951"/>
            <a:ext cx="1775636" cy="48013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Indicateurs pour 360 langues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Etudes sur le</a:t>
            </a:r>
          </a:p>
          <a:p>
            <a:r>
              <a:rPr lang="fr-FR" dirty="0"/>
              <a:t>multilinguisme</a:t>
            </a:r>
          </a:p>
          <a:p>
            <a:r>
              <a:rPr lang="fr-FR" dirty="0"/>
              <a:t>de </a:t>
            </a:r>
            <a:r>
              <a:rPr lang="fr-FR" dirty="0" err="1"/>
              <a:t>laToile</a:t>
            </a:r>
            <a:endParaRPr lang="fr-FR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Projets pour </a:t>
            </a:r>
          </a:p>
          <a:p>
            <a:r>
              <a:rPr lang="fr-FR" dirty="0" err="1"/>
              <a:t>langues@Web</a:t>
            </a:r>
            <a:endParaRPr lang="fr-FR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Langues de France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IA et langues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Publications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72BA48-D595-47AF-B6FC-423B3481B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228521" cy="57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5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12C0880-93D4-4E5B-8A24-498F1C544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9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487470B-4528-497B-90E8-DB9E18072730}"/>
              </a:ext>
            </a:extLst>
          </p:cNvPr>
          <p:cNvSpPr txBox="1"/>
          <p:nvPr/>
        </p:nvSpPr>
        <p:spPr>
          <a:xfrm>
            <a:off x="1086928" y="1406106"/>
            <a:ext cx="104019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AUJOURD’HUI</a:t>
            </a:r>
            <a:r>
              <a:rPr lang="fr-FR" dirty="0"/>
              <a:t> : FORMIDABLE AIDE A LA TRADUCTION OU A L’INTERCOMPRÉHENSION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DEMAIN</a:t>
            </a:r>
            <a:r>
              <a:rPr lang="fr-FR" dirty="0"/>
              <a:t> :  TRADUCTION ET INTERPRÉTATION AUTOMATIQUE</a:t>
            </a:r>
          </a:p>
          <a:p>
            <a:endParaRPr lang="fr-FR" dirty="0"/>
          </a:p>
          <a:p>
            <a:r>
              <a:rPr lang="fr-FR" b="1" dirty="0">
                <a:solidFill>
                  <a:srgbClr val="0070C0"/>
                </a:solidFill>
              </a:rPr>
              <a:t>EN PERSPECTIVE</a:t>
            </a:r>
            <a:r>
              <a:rPr lang="fr-FR" dirty="0"/>
              <a:t>, UN RÊVE : DES RÉUNIONS OU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CHACUN PARLE ET ÉCOUTE DANS SA LANGUE MATERNELLE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CB57519-62D8-4922-9528-29D137B238DA}"/>
              </a:ext>
            </a:extLst>
          </p:cNvPr>
          <p:cNvSpPr txBox="1"/>
          <p:nvPr/>
        </p:nvSpPr>
        <p:spPr>
          <a:xfrm>
            <a:off x="1086928" y="3856008"/>
            <a:ext cx="68799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QUESTIONS : </a:t>
            </a:r>
          </a:p>
          <a:p>
            <a:endParaRPr lang="fr-FR" dirty="0"/>
          </a:p>
          <a:p>
            <a:r>
              <a:rPr lang="fr-FR" b="1" dirty="0">
                <a:solidFill>
                  <a:srgbClr val="C00000"/>
                </a:solidFill>
              </a:rPr>
              <a:t>EST-CE QUE TOUTES LES LANGUES SONT ÉGALES FACE À l’IA?</a:t>
            </a:r>
          </a:p>
          <a:p>
            <a:endParaRPr lang="fr-FR" dirty="0"/>
          </a:p>
          <a:p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EST-CE QUE TOUTES LES LANGUES  ONT UNE EXISTENCE NUMÉRIQUE?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pic>
        <p:nvPicPr>
          <p:cNvPr id="3076" name="Picture 4" descr="ILB Web TV : les inégalités sociales sont mauvaises pour la croissance -  Institut Louis Bachelier">
            <a:extLst>
              <a:ext uri="{FF2B5EF4-FFF2-40B4-BE49-F238E27FC236}">
                <a16:creationId xmlns:a16="http://schemas.microsoft.com/office/drawing/2014/main" id="{D991643D-14EF-4636-AF6C-A637D4555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448" y="3566754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836A2B3-A08B-41F5-BE3D-BC5A3F5517BA}"/>
              </a:ext>
            </a:extLst>
          </p:cNvPr>
          <p:cNvSpPr txBox="1"/>
          <p:nvPr/>
        </p:nvSpPr>
        <p:spPr>
          <a:xfrm>
            <a:off x="8488393" y="5346818"/>
            <a:ext cx="359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LANGUES</a:t>
            </a:r>
            <a:r>
              <a:rPr lang="fr-FR" dirty="0"/>
              <a:t>                    LANGUES</a:t>
            </a:r>
          </a:p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DOMINANTES</a:t>
            </a:r>
            <a:r>
              <a:rPr lang="fr-FR" dirty="0"/>
              <a:t>            MINORITAIRES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D50D756-F7E0-4282-8937-EFC9E6B0EEC2}"/>
              </a:ext>
            </a:extLst>
          </p:cNvPr>
          <p:cNvSpPr txBox="1"/>
          <p:nvPr/>
        </p:nvSpPr>
        <p:spPr>
          <a:xfrm>
            <a:off x="2317793" y="433532"/>
            <a:ext cx="617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LA TRANSITION VERS LE NOUVEAU PARADIGME LINGUISTIQUE</a:t>
            </a:r>
          </a:p>
        </p:txBody>
      </p:sp>
    </p:spTree>
    <p:extLst>
      <p:ext uri="{BB962C8B-B14F-4D97-AF65-F5344CB8AC3E}">
        <p14:creationId xmlns:p14="http://schemas.microsoft.com/office/powerpoint/2010/main" val="218485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9375804-AEF1-4304-8B82-799C7BD2DD91}"/>
              </a:ext>
            </a:extLst>
          </p:cNvPr>
          <p:cNvSpPr txBox="1"/>
          <p:nvPr/>
        </p:nvSpPr>
        <p:spPr>
          <a:xfrm>
            <a:off x="1411549" y="236519"/>
            <a:ext cx="9824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LE MYTHE DE L’ANGLAIS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LINGUA FRANCA </a:t>
            </a:r>
            <a:r>
              <a:rPr lang="es-ES" sz="3200" b="1" dirty="0"/>
              <a:t>DE L’INTERNET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4AB2579-B17C-45F0-868D-8099A64AD5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4221" y="1349407"/>
            <a:ext cx="10733103" cy="5308846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94428C2-C2C0-44DE-BA62-4C284B742106}"/>
              </a:ext>
            </a:extLst>
          </p:cNvPr>
          <p:cNvCxnSpPr/>
          <p:nvPr/>
        </p:nvCxnSpPr>
        <p:spPr>
          <a:xfrm>
            <a:off x="3124940" y="3045040"/>
            <a:ext cx="24768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906110D-BF7D-4B7E-B98A-648DDE505A7B}"/>
              </a:ext>
            </a:extLst>
          </p:cNvPr>
          <p:cNvCxnSpPr/>
          <p:nvPr/>
        </p:nvCxnSpPr>
        <p:spPr>
          <a:xfrm>
            <a:off x="5619750" y="3076575"/>
            <a:ext cx="581025" cy="8001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1AFABA6-902F-465F-AF36-81FF6A7B5CC7}"/>
              </a:ext>
            </a:extLst>
          </p:cNvPr>
          <p:cNvCxnSpPr/>
          <p:nvPr/>
        </p:nvCxnSpPr>
        <p:spPr>
          <a:xfrm>
            <a:off x="6200773" y="3876675"/>
            <a:ext cx="46958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5043289A-9342-4193-9FF6-C7218097194C}"/>
              </a:ext>
            </a:extLst>
          </p:cNvPr>
          <p:cNvSpPr txBox="1"/>
          <p:nvPr/>
        </p:nvSpPr>
        <p:spPr>
          <a:xfrm>
            <a:off x="8458200" y="1349407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ANGLAIS@MEDIA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9458008-214C-4D07-8BEB-14744F61A896}"/>
              </a:ext>
            </a:extLst>
          </p:cNvPr>
          <p:cNvSpPr txBox="1"/>
          <p:nvPr/>
        </p:nvSpPr>
        <p:spPr>
          <a:xfrm>
            <a:off x="8458200" y="1606473"/>
            <a:ext cx="1599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>
                <a:solidFill>
                  <a:srgbClr val="FF0000"/>
                </a:solidFill>
              </a:rPr>
              <a:t>Source</a:t>
            </a:r>
            <a:r>
              <a:rPr lang="es-ES" sz="1600" dirty="0">
                <a:solidFill>
                  <a:srgbClr val="FF0000"/>
                </a:solidFill>
              </a:rPr>
              <a:t>: W3Techs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18D2C6-0A31-4BE3-AEB9-0596B1C55E86}"/>
              </a:ext>
            </a:extLst>
          </p:cNvPr>
          <p:cNvSpPr txBox="1"/>
          <p:nvPr/>
        </p:nvSpPr>
        <p:spPr>
          <a:xfrm>
            <a:off x="4165359" y="1929856"/>
            <a:ext cx="28729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2800" b="1" dirty="0"/>
              <a:t>% ANGLAIS@WEB</a:t>
            </a:r>
            <a:endParaRPr lang="fr-FR" sz="28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86619E-A700-4675-A3AB-EE5EAFB020DD}"/>
              </a:ext>
            </a:extLst>
          </p:cNvPr>
          <p:cNvSpPr txBox="1"/>
          <p:nvPr/>
        </p:nvSpPr>
        <p:spPr>
          <a:xfrm>
            <a:off x="8770660" y="2334173"/>
            <a:ext cx="10642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SOURCE 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1A22A21-FDA6-4694-92F5-D4AEF0CDD9E7}"/>
              </a:ext>
            </a:extLst>
          </p:cNvPr>
          <p:cNvSpPr txBox="1"/>
          <p:nvPr/>
        </p:nvSpPr>
        <p:spPr>
          <a:xfrm>
            <a:off x="469439" y="6054613"/>
            <a:ext cx="127304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Sans données</a:t>
            </a:r>
          </a:p>
          <a:p>
            <a:r>
              <a:rPr lang="fr-FR" sz="1200" dirty="0">
                <a:solidFill>
                  <a:srgbClr val="0070C0"/>
                </a:solidFill>
              </a:rPr>
              <a:t>Données OBDILCI</a:t>
            </a:r>
          </a:p>
        </p:txBody>
      </p:sp>
    </p:spTree>
    <p:extLst>
      <p:ext uri="{BB962C8B-B14F-4D97-AF65-F5344CB8AC3E}">
        <p14:creationId xmlns:p14="http://schemas.microsoft.com/office/powerpoint/2010/main" val="236758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6ADBE7E-2062-40F5-B127-6A11BCBB7C58}"/>
              </a:ext>
            </a:extLst>
          </p:cNvPr>
          <p:cNvSpPr txBox="1"/>
          <p:nvPr/>
        </p:nvSpPr>
        <p:spPr>
          <a:xfrm>
            <a:off x="1149933" y="760521"/>
            <a:ext cx="104892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/>
              <a:t>LA</a:t>
            </a:r>
            <a:r>
              <a:rPr lang="fr-FR" dirty="0"/>
              <a:t>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LINGUA FRANCA </a:t>
            </a:r>
            <a:r>
              <a:rPr lang="fr-FR" sz="3600" dirty="0"/>
              <a:t>DE L’INTERNET D’AUJOUD’HUI</a:t>
            </a:r>
          </a:p>
          <a:p>
            <a:pPr algn="ctr"/>
            <a:r>
              <a:rPr lang="fr-FR" sz="3600" dirty="0"/>
              <a:t>EST LE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MULTILINGUISME</a:t>
            </a:r>
          </a:p>
          <a:p>
            <a:pPr algn="ctr"/>
            <a:r>
              <a:rPr lang="fr-FR" sz="3600" dirty="0"/>
              <a:t>EN CROISSANCE ACCÉLÉRÉE GRÂCE AUX OUTILS DE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l’IA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Le multilinguisme au service de la réussite des entreprises - Speexx">
            <a:extLst>
              <a:ext uri="{FF2B5EF4-FFF2-40B4-BE49-F238E27FC236}">
                <a16:creationId xmlns:a16="http://schemas.microsoft.com/office/drawing/2014/main" id="{3DE26886-D0DF-4A6A-974C-2C9B89A9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26" y="3158270"/>
            <a:ext cx="4041897" cy="31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ntelligence artificielle et santé · Inserm, La science pour la santé">
            <a:extLst>
              <a:ext uri="{FF2B5EF4-FFF2-40B4-BE49-F238E27FC236}">
                <a16:creationId xmlns:a16="http://schemas.microsoft.com/office/drawing/2014/main" id="{7B712609-B7FF-4801-A2F3-E5B9A0BC1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742" y="3290154"/>
            <a:ext cx="5013081" cy="280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 : double flèche horizontale 2">
            <a:extLst>
              <a:ext uri="{FF2B5EF4-FFF2-40B4-BE49-F238E27FC236}">
                <a16:creationId xmlns:a16="http://schemas.microsoft.com/office/drawing/2014/main" id="{5660B8F6-D435-4B53-A9B3-C20FC47B0461}"/>
              </a:ext>
            </a:extLst>
          </p:cNvPr>
          <p:cNvSpPr/>
          <p:nvPr/>
        </p:nvSpPr>
        <p:spPr>
          <a:xfrm>
            <a:off x="5117124" y="4158763"/>
            <a:ext cx="1730618" cy="6780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200"/>
          </a:p>
        </p:txBody>
      </p:sp>
    </p:spTree>
    <p:extLst>
      <p:ext uri="{BB962C8B-B14F-4D97-AF65-F5344CB8AC3E}">
        <p14:creationId xmlns:p14="http://schemas.microsoft.com/office/powerpoint/2010/main" val="2835551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7F9B656-81E8-4E70-A23E-2CCAA65BFDD7}"/>
              </a:ext>
            </a:extLst>
          </p:cNvPr>
          <p:cNvSpPr txBox="1"/>
          <p:nvPr/>
        </p:nvSpPr>
        <p:spPr>
          <a:xfrm>
            <a:off x="4088167" y="464213"/>
            <a:ext cx="4962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LE PARADOXE DES LANGUES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86E05AB-A9D7-4283-B3DF-1DD3C5AC6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165636"/>
              </p:ext>
            </p:extLst>
          </p:nvPr>
        </p:nvGraphicFramePr>
        <p:xfrm>
          <a:off x="2270276" y="2139696"/>
          <a:ext cx="7598662" cy="3224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7125">
                  <a:extLst>
                    <a:ext uri="{9D8B030D-6E8A-4147-A177-3AD203B41FA5}">
                      <a16:colId xmlns:a16="http://schemas.microsoft.com/office/drawing/2014/main" val="4221202509"/>
                    </a:ext>
                  </a:extLst>
                </a:gridCol>
                <a:gridCol w="2101806">
                  <a:extLst>
                    <a:ext uri="{9D8B030D-6E8A-4147-A177-3AD203B41FA5}">
                      <a16:colId xmlns:a16="http://schemas.microsoft.com/office/drawing/2014/main" val="3457694052"/>
                    </a:ext>
                  </a:extLst>
                </a:gridCol>
                <a:gridCol w="1777925">
                  <a:extLst>
                    <a:ext uri="{9D8B030D-6E8A-4147-A177-3AD203B41FA5}">
                      <a16:colId xmlns:a16="http://schemas.microsoft.com/office/drawing/2014/main" val="3385984038"/>
                    </a:ext>
                  </a:extLst>
                </a:gridCol>
                <a:gridCol w="2101806">
                  <a:extLst>
                    <a:ext uri="{9D8B030D-6E8A-4147-A177-3AD203B41FA5}">
                      <a16:colId xmlns:a16="http://schemas.microsoft.com/office/drawing/2014/main" val="1781126603"/>
                    </a:ext>
                  </a:extLst>
                </a:gridCol>
              </a:tblGrid>
              <a:tr h="353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L1&gt;1M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L1&lt;1M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25746"/>
                  </a:ext>
                </a:extLst>
              </a:tr>
              <a:tr h="353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LANGUES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336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6 890</a:t>
                      </a:r>
                      <a:endParaRPr lang="fr-F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7 226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89169"/>
                  </a:ext>
                </a:extLst>
              </a:tr>
              <a:tr h="353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4,6%</a:t>
                      </a:r>
                      <a:endParaRPr lang="fr-FR" sz="2400" b="1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95,4%</a:t>
                      </a:r>
                      <a:endParaRPr lang="fr-FR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120484"/>
                  </a:ext>
                </a:extLst>
              </a:tr>
              <a:tr h="664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LOCUTEURS L1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7 062 906 326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370 592 893</a:t>
                      </a:r>
                      <a:endParaRPr lang="fr-F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7 433 499 219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30740"/>
                  </a:ext>
                </a:extLst>
              </a:tr>
              <a:tr h="353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95,0%</a:t>
                      </a:r>
                      <a:endParaRPr lang="fr-FR" sz="2400" b="1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5,0%</a:t>
                      </a:r>
                      <a:endParaRPr lang="fr-FR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357588"/>
                  </a:ext>
                </a:extLst>
              </a:tr>
              <a:tr h="664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LOCUTEURS L1+L2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10 303 359 711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421 864 047</a:t>
                      </a:r>
                      <a:endParaRPr lang="fr-FR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10 725 223 758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85601"/>
                  </a:ext>
                </a:extLst>
              </a:tr>
              <a:tr h="481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96.1%</a:t>
                      </a:r>
                      <a:endParaRPr lang="fr-FR" sz="2400" b="1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3.9%</a:t>
                      </a:r>
                      <a:endParaRPr lang="fr-FR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794126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96A4CD4E-94B8-43E3-84CB-356A1E35F18B}"/>
              </a:ext>
            </a:extLst>
          </p:cNvPr>
          <p:cNvSpPr txBox="1"/>
          <p:nvPr/>
        </p:nvSpPr>
        <p:spPr>
          <a:xfrm>
            <a:off x="2468880" y="5870448"/>
            <a:ext cx="635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Ethnologue 2024, avant de regrouper les macro-langues</a:t>
            </a:r>
          </a:p>
        </p:txBody>
      </p:sp>
    </p:spTree>
    <p:extLst>
      <p:ext uri="{BB962C8B-B14F-4D97-AF65-F5344CB8AC3E}">
        <p14:creationId xmlns:p14="http://schemas.microsoft.com/office/powerpoint/2010/main" val="110070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ABB084B-CFD4-47F2-9AC7-9898052096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008" y="1865376"/>
            <a:ext cx="10533888" cy="499262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9B0995-B632-4305-B0A6-1FDA47C2F3F0}"/>
              </a:ext>
            </a:extLst>
          </p:cNvPr>
          <p:cNvSpPr txBox="1"/>
          <p:nvPr/>
        </p:nvSpPr>
        <p:spPr>
          <a:xfrm>
            <a:off x="1823432" y="411050"/>
            <a:ext cx="9177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/>
              <a:t>NOMBRE DE LANGUES AVEC EXISTENCE NUMÉRIQUE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7783EEC-747B-4A2A-9DB4-148336649B8D}"/>
              </a:ext>
            </a:extLst>
          </p:cNvPr>
          <p:cNvSpPr txBox="1"/>
          <p:nvPr/>
        </p:nvSpPr>
        <p:spPr>
          <a:xfrm>
            <a:off x="2523366" y="2030818"/>
            <a:ext cx="49984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                                                                                         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44BD8F0-529D-4832-B2E9-FD76F3AFC36C}"/>
              </a:ext>
            </a:extLst>
          </p:cNvPr>
          <p:cNvSpPr txBox="1"/>
          <p:nvPr/>
        </p:nvSpPr>
        <p:spPr>
          <a:xfrm>
            <a:off x="9054909" y="3211032"/>
            <a:ext cx="155388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/>
              <a:t>Source: Élaboration</a:t>
            </a:r>
          </a:p>
          <a:p>
            <a:r>
              <a:rPr lang="fr-FR" sz="1200" dirty="0"/>
              <a:t>d’OBDILCI à partir des</a:t>
            </a:r>
          </a:p>
          <a:p>
            <a:r>
              <a:rPr lang="fr-FR" sz="1200" dirty="0"/>
              <a:t>données de UNICODE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715E8AD-960D-4134-BC11-6A79164E4AB9}"/>
              </a:ext>
            </a:extLst>
          </p:cNvPr>
          <p:cNvSpPr txBox="1"/>
          <p:nvPr/>
        </p:nvSpPr>
        <p:spPr>
          <a:xfrm>
            <a:off x="1068620" y="6365934"/>
            <a:ext cx="87577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Dominance de l’anglais  Langues européennes  Langues asiatiques et arabe  Multilinguisme </a:t>
            </a:r>
          </a:p>
        </p:txBody>
      </p:sp>
    </p:spTree>
    <p:extLst>
      <p:ext uri="{BB962C8B-B14F-4D97-AF65-F5344CB8AC3E}">
        <p14:creationId xmlns:p14="http://schemas.microsoft.com/office/powerpoint/2010/main" val="21170072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7311</TotalTime>
  <Words>1013</Words>
  <Application>Microsoft Office PowerPoint</Application>
  <PresentationFormat>Grand écran</PresentationFormat>
  <Paragraphs>134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Inter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Daniel Pimienta</dc:creator>
  <cp:lastModifiedBy>Daniel Pimienta</cp:lastModifiedBy>
  <cp:revision>23</cp:revision>
  <dcterms:created xsi:type="dcterms:W3CDTF">2025-05-02T11:47:25Z</dcterms:created>
  <dcterms:modified xsi:type="dcterms:W3CDTF">2025-05-07T13:39:25Z</dcterms:modified>
</cp:coreProperties>
</file>