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6" r:id="rId3"/>
    <p:sldId id="511" r:id="rId4"/>
    <p:sldId id="512" r:id="rId5"/>
    <p:sldId id="513" r:id="rId6"/>
    <p:sldId id="257" r:id="rId7"/>
    <p:sldId id="258" r:id="rId8"/>
    <p:sldId id="259" r:id="rId9"/>
    <p:sldId id="262" r:id="rId10"/>
    <p:sldId id="266" r:id="rId11"/>
    <p:sldId id="272" r:id="rId12"/>
    <p:sldId id="261" r:id="rId13"/>
    <p:sldId id="263" r:id="rId14"/>
    <p:sldId id="275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4000" noProof="0" dirty="0"/>
              <a:t>%</a:t>
            </a:r>
            <a:r>
              <a:rPr lang="fr-FR" sz="4000" baseline="0" noProof="0" dirty="0"/>
              <a:t> </a:t>
            </a:r>
            <a:r>
              <a:rPr lang="fr-FR" sz="4000" baseline="0" noProof="0" dirty="0" err="1"/>
              <a:t>sitios</a:t>
            </a:r>
            <a:r>
              <a:rPr lang="es-ES" sz="4000" noProof="0" dirty="0"/>
              <a:t> multilingües</a:t>
            </a:r>
          </a:p>
        </c:rich>
      </c:tx>
      <c:layout>
        <c:manualLayout>
          <c:xMode val="edge"/>
          <c:yMode val="edge"/>
          <c:x val="0.28821272830125044"/>
          <c:y val="2.28991667347831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219-4458-9B5C-13AC8173E068}"/>
              </c:ext>
            </c:extLst>
          </c:dPt>
          <c:cat>
            <c:strRef>
              <c:f>Feuil3!$L$17:$L$33</c:f>
              <c:strCache>
                <c:ptCount val="17"/>
                <c:pt idx="0">
                  <c:v>.pt</c:v>
                </c:pt>
                <c:pt idx="1">
                  <c:v>Portugal</c:v>
                </c:pt>
                <c:pt idx="2">
                  <c:v>España</c:v>
                </c:pt>
                <c:pt idx="3">
                  <c:v>.es</c:v>
                </c:pt>
                <c:pt idx="4">
                  <c:v>Español</c:v>
                </c:pt>
                <c:pt idx="5">
                  <c:v>Uruguay</c:v>
                </c:pt>
                <c:pt idx="6">
                  <c:v>Panamá</c:v>
                </c:pt>
                <c:pt idx="7">
                  <c:v>.pa</c:v>
                </c:pt>
                <c:pt idx="8">
                  <c:v>México</c:v>
                </c:pt>
                <c:pt idx="9">
                  <c:v>.uy</c:v>
                </c:pt>
                <c:pt idx="10">
                  <c:v>Promedio mundial</c:v>
                </c:pt>
                <c:pt idx="11">
                  <c:v>.mx</c:v>
                </c:pt>
                <c:pt idx="12">
                  <c:v>Argentina</c:v>
                </c:pt>
                <c:pt idx="13">
                  <c:v>Portugués</c:v>
                </c:pt>
                <c:pt idx="14">
                  <c:v>.ar</c:v>
                </c:pt>
                <c:pt idx="15">
                  <c:v>Brasil</c:v>
                </c:pt>
                <c:pt idx="16">
                  <c:v>.br</c:v>
                </c:pt>
              </c:strCache>
            </c:strRef>
          </c:cat>
          <c:val>
            <c:numRef>
              <c:f>Feuil3!$M$17:$M$33</c:f>
              <c:numCache>
                <c:formatCode>0%</c:formatCode>
                <c:ptCount val="17"/>
                <c:pt idx="0" formatCode="0.00%">
                  <c:v>0.38500000000000001</c:v>
                </c:pt>
                <c:pt idx="1">
                  <c:v>0.38</c:v>
                </c:pt>
                <c:pt idx="2" formatCode="0.00%">
                  <c:v>0.36499999999999999</c:v>
                </c:pt>
                <c:pt idx="3" formatCode="0.00%">
                  <c:v>0.27500000000000002</c:v>
                </c:pt>
                <c:pt idx="4" formatCode="0.00%">
                  <c:v>0.1875</c:v>
                </c:pt>
                <c:pt idx="5" formatCode="0.00%">
                  <c:v>0.16750000000000001</c:v>
                </c:pt>
                <c:pt idx="6" formatCode="0.00%">
                  <c:v>0.155</c:v>
                </c:pt>
                <c:pt idx="7" formatCode="0.00%">
                  <c:v>0.14199999999999999</c:v>
                </c:pt>
                <c:pt idx="8">
                  <c:v>0.14000000000000001</c:v>
                </c:pt>
                <c:pt idx="9" formatCode="0.00%">
                  <c:v>0.13200000000000001</c:v>
                </c:pt>
                <c:pt idx="10">
                  <c:v>0.12</c:v>
                </c:pt>
                <c:pt idx="11" formatCode="0.00%">
                  <c:v>0.11749999999999999</c:v>
                </c:pt>
                <c:pt idx="12" formatCode="0.00%">
                  <c:v>0.1125</c:v>
                </c:pt>
                <c:pt idx="13" formatCode="0.00%">
                  <c:v>0.10249999999999999</c:v>
                </c:pt>
                <c:pt idx="14" formatCode="0.00%">
                  <c:v>8.2500000000000004E-2</c:v>
                </c:pt>
                <c:pt idx="15" formatCode="0.00%">
                  <c:v>7.7499999999999999E-2</c:v>
                </c:pt>
                <c:pt idx="16" formatCode="0.00%">
                  <c:v>6.7500000000000004E-2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19-4458-9B5C-13AC8173E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361616"/>
        <c:axId val="274500912"/>
      </c:barChart>
      <c:catAx>
        <c:axId val="8836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74500912"/>
        <c:crosses val="autoZero"/>
        <c:auto val="1"/>
        <c:lblAlgn val="ctr"/>
        <c:lblOffset val="100"/>
        <c:noMultiLvlLbl val="0"/>
      </c:catAx>
      <c:valAx>
        <c:axId val="274500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8361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4A23D-EF47-4EED-9DEC-B62937E06CAC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B2409-A085-422F-B6E2-715578F509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191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B2409-A085-422F-B6E2-715578F509F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216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ACC581-B3C7-4522-8B10-85F46804D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B8EC60-7C95-493D-927B-3D5EEA017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21A578-34FD-4C2A-B786-E014CC7BA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66C5DE-F28D-4A82-B38E-C5CD02546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91E72C-9A98-4B1E-9ECA-8D8DEB9BB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763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216EDF-678B-4CD5-AF6A-A148DB996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40FE67-C261-410D-AD8D-7E6CE5A08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C98E9A-154A-4BBD-BCD4-1C6876568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DD1CB0-4997-4619-865B-73F67CDC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EA1AE9-3090-4A09-A6FD-CED07642F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748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74E152-7FFA-433D-9CA6-9B9DA943F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E4B0ECB-1EC6-4397-A938-1EEBBC882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C2C707-5F9D-4026-8B34-88A211C04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DC3705-E707-4858-BF62-97BBD31B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A86FEB-0D5A-44C6-99F7-9BF54F3F1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9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133203-EA9B-483B-8C72-5CF07BA6B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D8ABB5-8475-4987-83BF-2648040E8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A60350-12DF-4C2C-AB86-0DC28BEF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AB006D-93BC-41B9-8AE3-106BF1235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296C33-E860-4E28-A7C2-567A44E95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72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A1B121-CE4E-4531-9A24-D7CA6CCC3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EA0F9D-9054-4DD4-AE73-116A60932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A83868-C6C9-4B59-91FF-13EAB865D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DCDCE9-13C3-4308-9172-E5FEA7B93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BA2D42-F201-47F1-904C-10CA446A5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39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0B2BB4-2621-4E2E-8290-9B2ADD398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2A5460-951D-41CC-BDEF-E7224BAAA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D21FC08-6200-4E6C-BA8C-559ECBD93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A04175-82ED-41C6-927D-8F8A4B01B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041358-BB55-4F07-B171-98E470319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5EDCBE-67C3-4A3D-B7DA-A27B8069F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05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9F3FC5-6FAF-4661-BC64-3DCDF037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E886BB-0A13-44BA-8424-28C77BB08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3826846-ADD7-41B1-963C-AF49092A8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EFE1A4-F0D3-4736-85B2-2C75B522C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C79D8D1-AB13-4731-86AD-DA95907581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93F677-8AF6-4ED1-89AD-144A5D4AC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CE5458-F0F8-4264-A9B2-6387D809D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FBB7040-0C3B-4544-AE25-176D0E148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25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F0AEC5-8425-4C66-B6ED-6E2AF6AF5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E627F09-6E54-42B4-87A6-81FE0ECFB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62DD7F-862E-4499-977E-EBBB73B91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7D3CA32-3E83-49CE-9EC1-44514C38D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99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F6DA6A-D673-4312-BB04-2E9049A5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5426CFE-03A0-45AC-AE42-2F4EFC427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77E9D6-4222-4AD9-B022-6BE4D62D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30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5D13DC-FFA7-43F2-903C-E6C3B44E6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F197C2-4625-4204-8C50-1FB3611DC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B61007-CFD8-40B1-B665-E73476979F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75153D-6C99-42E6-9931-112191819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F7731B-9F1E-4A30-8068-428684B22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6E8795-B8FF-4DC4-BF74-0938BAB3E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63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BF6E06-7E66-421A-BADF-ADEA7FD3D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62DF812-34F8-4D5D-91D7-65B8A918F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C8274F-0897-4FC9-B6A1-8317E627C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B1C890-3682-428B-ACF0-DF4B5119F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792252-85D7-494E-91BF-626F1973A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BA9597-A78C-4B0F-94C0-5BCA167BE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66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7961975-56D0-42A2-AAFC-5C3E9C381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48C44A-97F9-4CF2-8AC9-E87476FBD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60C4E1-70DD-4CC5-9AE5-FF6F002AC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2C506-2511-4553-8445-5E5CC6AF64F7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58E7AB-BBD9-4D02-8071-9554B47B3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DDE752-E004-4E56-A4B2-1F750E68C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8E4C1-CBFF-4373-B897-705455EF5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28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unredes.org/presentation/EstudioESPO-VE.pptx" TargetMode="External"/><Relationship Id="rId2" Type="http://schemas.openxmlformats.org/officeDocument/2006/relationships/hyperlink" Target="https://funredes.org/OEI/DataESPOR.xlsx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hyperlink" Target="https://www.youtube.com/watch?v=Kks8pYKfFsE" TargetMode="External"/><Relationship Id="rId4" Type="http://schemas.openxmlformats.org/officeDocument/2006/relationships/hyperlink" Target="https://funredes.org/presentation/EstudioESPO.ppt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bdilci.org/wp-content/uploads/2025/06/WebMulti4.pdf" TargetMode="External"/><Relationship Id="rId13" Type="http://schemas.openxmlformats.org/officeDocument/2006/relationships/image" Target="../media/image3.jpeg"/><Relationship Id="rId3" Type="http://schemas.openxmlformats.org/officeDocument/2006/relationships/hyperlink" Target="https://obdilci.org/projetos/outros/mlreports/" TargetMode="External"/><Relationship Id="rId7" Type="http://schemas.openxmlformats.org/officeDocument/2006/relationships/hyperlink" Target="https://www.obdilci.org/wp-content/uploads/2025/08/TECHNICAL-REPORT-DATAP5.pdf" TargetMode="External"/><Relationship Id="rId12" Type="http://schemas.openxmlformats.org/officeDocument/2006/relationships/hyperlink" Target="https://www.obdilci.org/wp-content/uploads/2025/09/RapportMultiL1.pdf" TargetMode="External"/><Relationship Id="rId2" Type="http://schemas.openxmlformats.org/officeDocument/2006/relationships/hyperlink" Target="https://obdilci.org/proyectos/otros/mlreports-4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bdilci.org/wp-content/uploads/2025/10/WEBMULTI6-FR.pdf" TargetMode="External"/><Relationship Id="rId11" Type="http://schemas.openxmlformats.org/officeDocument/2006/relationships/hyperlink" Target="https://www.obdilci.org/wp-content/uploads/2025/02/WebMultilingualismReport1.pdf" TargetMode="External"/><Relationship Id="rId5" Type="http://schemas.openxmlformats.org/officeDocument/2006/relationships/hyperlink" Target="https://www.obdilci.org/wp-content/uploads/2025/09/TECHNICAL-REPORT-DATAP6.pdf" TargetMode="External"/><Relationship Id="rId10" Type="http://schemas.openxmlformats.org/officeDocument/2006/relationships/hyperlink" Target="https://www.obdilci.org/wp-content/uploads/2025/03/WebMultilingualismReport2.pdf" TargetMode="External"/><Relationship Id="rId4" Type="http://schemas.openxmlformats.org/officeDocument/2006/relationships/hyperlink" Target="https://www.obdilci.org/wp-content/uploads/2025/10/WebMulti7.pdf" TargetMode="External"/><Relationship Id="rId9" Type="http://schemas.openxmlformats.org/officeDocument/2006/relationships/hyperlink" Target="https://www.obdilci.org/wp-content/uploads/2025/05/WebMulti3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5D74A30-8AA3-4BFF-8630-149743A8F8D0}"/>
              </a:ext>
            </a:extLst>
          </p:cNvPr>
          <p:cNvSpPr/>
          <p:nvPr/>
        </p:nvSpPr>
        <p:spPr>
          <a:xfrm>
            <a:off x="1786158" y="3186299"/>
            <a:ext cx="88839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b="1" dirty="0"/>
              <a:t>Eje 1 – Geopolítica de las Lenguas y Cooperación Internacional</a:t>
            </a:r>
            <a:endParaRPr lang="es-ES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endParaRPr lang="es-ES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s-ES" b="1" dirty="0"/>
              <a:t>Panel 3. Lenguas, ciencia y </a:t>
            </a: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digital</a:t>
            </a:r>
            <a:endParaRPr lang="es-ES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026" name="Picture 2" descr="https://oei.int/wp-content/uploads/2023/03/web-cilpe-cabo-verde-2025-2-1.png">
            <a:extLst>
              <a:ext uri="{FF2B5EF4-FFF2-40B4-BE49-F238E27FC236}">
                <a16:creationId xmlns:a16="http://schemas.microsoft.com/office/drawing/2014/main" id="{F30C3A58-F01D-4D78-AE6E-0F64A7AB5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904" y="13765"/>
            <a:ext cx="6483096" cy="2946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BB832DE-195D-4440-9B05-224A36839A5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447" y="5863955"/>
            <a:ext cx="2843785" cy="9802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D005417-7A24-4E4E-B82B-B54A444657E5}"/>
              </a:ext>
            </a:extLst>
          </p:cNvPr>
          <p:cNvSpPr/>
          <p:nvPr/>
        </p:nvSpPr>
        <p:spPr>
          <a:xfrm>
            <a:off x="594360" y="4294294"/>
            <a:ext cx="1084478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 </a:t>
            </a:r>
            <a:r>
              <a:rPr lang="es-E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multilingüismo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en la Web</a:t>
            </a:r>
            <a:endParaRPr lang="fr-FR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s-E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fr-FR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es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Daniel Pimienta, pimienta@funredes.org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721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031"/>
    </mc:Choice>
    <mc:Fallback xmlns="">
      <p:transition spd="slow" advTm="4603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DD09EDB-766B-404E-A7A1-9FE28FB450F7}"/>
              </a:ext>
            </a:extLst>
          </p:cNvPr>
          <p:cNvSpPr txBox="1"/>
          <p:nvPr/>
        </p:nvSpPr>
        <p:spPr>
          <a:xfrm>
            <a:off x="3691156" y="402672"/>
            <a:ext cx="4207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RESULTADOS DE INTERES (UNA MUESTRA)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DF3AF1BD-3CDC-49F4-ADE3-2833DACC9D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2454752"/>
              </p:ext>
            </p:extLst>
          </p:nvPr>
        </p:nvGraphicFramePr>
        <p:xfrm>
          <a:off x="441820" y="1261175"/>
          <a:ext cx="11308359" cy="4991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4340" name="Picture 4" descr="Multilingualism at school gains in importance - Swisscore">
            <a:extLst>
              <a:ext uri="{FF2B5EF4-FFF2-40B4-BE49-F238E27FC236}">
                <a16:creationId xmlns:a16="http://schemas.microsoft.com/office/drawing/2014/main" id="{712E1B2D-EF53-419F-BF10-4A9DFA72B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4425" y="0"/>
            <a:ext cx="345757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0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769"/>
    </mc:Choice>
    <mc:Fallback xmlns="">
      <p:transition spd="slow" advTm="4776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DD09EDB-766B-404E-A7A1-9FE28FB450F7}"/>
              </a:ext>
            </a:extLst>
          </p:cNvPr>
          <p:cNvSpPr txBox="1"/>
          <p:nvPr/>
        </p:nvSpPr>
        <p:spPr>
          <a:xfrm>
            <a:off x="3691156" y="402672"/>
            <a:ext cx="491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OTROS RESULTADOS DE INTERES (UNA MUESTRA)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B947227-282E-47AC-B6FA-F70031BF661D}"/>
              </a:ext>
            </a:extLst>
          </p:cNvPr>
          <p:cNvSpPr txBox="1"/>
          <p:nvPr/>
        </p:nvSpPr>
        <p:spPr>
          <a:xfrm>
            <a:off x="838899" y="1411283"/>
            <a:ext cx="8360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PRESENCIA PONDERADA SITIOS WEB EN ESPAÑOL Y PORTUGUES EN EEUU Y CANADA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485A38C8-982C-427B-8792-D1B06DA2B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404646"/>
              </p:ext>
            </p:extLst>
          </p:nvPr>
        </p:nvGraphicFramePr>
        <p:xfrm>
          <a:off x="838898" y="2731061"/>
          <a:ext cx="4169328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3174">
                  <a:extLst>
                    <a:ext uri="{9D8B030D-6E8A-4147-A177-3AD203B41FA5}">
                      <a16:colId xmlns:a16="http://schemas.microsoft.com/office/drawing/2014/main" val="2013946710"/>
                    </a:ext>
                  </a:extLst>
                </a:gridCol>
                <a:gridCol w="722405">
                  <a:extLst>
                    <a:ext uri="{9D8B030D-6E8A-4147-A177-3AD203B41FA5}">
                      <a16:colId xmlns:a16="http://schemas.microsoft.com/office/drawing/2014/main" val="3271606208"/>
                    </a:ext>
                  </a:extLst>
                </a:gridCol>
                <a:gridCol w="780176">
                  <a:extLst>
                    <a:ext uri="{9D8B030D-6E8A-4147-A177-3AD203B41FA5}">
                      <a16:colId xmlns:a16="http://schemas.microsoft.com/office/drawing/2014/main" val="4020375227"/>
                    </a:ext>
                  </a:extLst>
                </a:gridCol>
                <a:gridCol w="570452">
                  <a:extLst>
                    <a:ext uri="{9D8B030D-6E8A-4147-A177-3AD203B41FA5}">
                      <a16:colId xmlns:a16="http://schemas.microsoft.com/office/drawing/2014/main" val="4147518312"/>
                    </a:ext>
                  </a:extLst>
                </a:gridCol>
                <a:gridCol w="973121">
                  <a:extLst>
                    <a:ext uri="{9D8B030D-6E8A-4147-A177-3AD203B41FA5}">
                      <a16:colId xmlns:a16="http://schemas.microsoft.com/office/drawing/2014/main" val="8048132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solidFill>
                            <a:schemeClr val="tx1"/>
                          </a:solidFill>
                          <a:effectLst/>
                        </a:rPr>
                        <a:t>EEUU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Español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Portugués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ES/PO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Ratio ponderada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PO/ES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3653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Población L1+L2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57 M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0,95M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25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Sitios L1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2,25%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0,91%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2,48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FF0000"/>
                          </a:solidFill>
                          <a:effectLst/>
                        </a:rPr>
                        <a:t>24,2</a:t>
                      </a:r>
                      <a:endParaRPr lang="fr-FR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39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Sitios L2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tx1"/>
                          </a:solidFill>
                          <a:effectLst/>
                        </a:rPr>
                        <a:t>4,27%</a:t>
                      </a:r>
                      <a:endParaRPr lang="fr-FR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1,42%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3,02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FF0000"/>
                          </a:solidFill>
                          <a:effectLst/>
                        </a:rPr>
                        <a:t>19,9</a:t>
                      </a:r>
                      <a:endParaRPr lang="fr-FR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93629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15E87C80-F40B-473C-B440-7B6B8F5DA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085066"/>
              </p:ext>
            </p:extLst>
          </p:nvPr>
        </p:nvGraphicFramePr>
        <p:xfrm>
          <a:off x="6182686" y="2731061"/>
          <a:ext cx="4395832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9389">
                  <a:extLst>
                    <a:ext uri="{9D8B030D-6E8A-4147-A177-3AD203B41FA5}">
                      <a16:colId xmlns:a16="http://schemas.microsoft.com/office/drawing/2014/main" val="1355516838"/>
                    </a:ext>
                  </a:extLst>
                </a:gridCol>
                <a:gridCol w="784629">
                  <a:extLst>
                    <a:ext uri="{9D8B030D-6E8A-4147-A177-3AD203B41FA5}">
                      <a16:colId xmlns:a16="http://schemas.microsoft.com/office/drawing/2014/main" val="2853252080"/>
                    </a:ext>
                  </a:extLst>
                </a:gridCol>
                <a:gridCol w="968705">
                  <a:extLst>
                    <a:ext uri="{9D8B030D-6E8A-4147-A177-3AD203B41FA5}">
                      <a16:colId xmlns:a16="http://schemas.microsoft.com/office/drawing/2014/main" val="2900633154"/>
                    </a:ext>
                  </a:extLst>
                </a:gridCol>
                <a:gridCol w="672395">
                  <a:extLst>
                    <a:ext uri="{9D8B030D-6E8A-4147-A177-3AD203B41FA5}">
                      <a16:colId xmlns:a16="http://schemas.microsoft.com/office/drawing/2014/main" val="1888518064"/>
                    </a:ext>
                  </a:extLst>
                </a:gridCol>
                <a:gridCol w="910714">
                  <a:extLst>
                    <a:ext uri="{9D8B030D-6E8A-4147-A177-3AD203B41FA5}">
                      <a16:colId xmlns:a16="http://schemas.microsoft.com/office/drawing/2014/main" val="29238383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chemeClr val="tx1"/>
                          </a:solidFill>
                          <a:effectLst/>
                        </a:rPr>
                        <a:t>CANADA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Español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Portugués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ES/PO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Ratio ponderada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PO/ES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969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Población L1+L2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1,17 M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0,337 M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3,47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1968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Sitios L1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tx1"/>
                          </a:solidFill>
                          <a:effectLst/>
                        </a:rPr>
                        <a:t>1,06%</a:t>
                      </a:r>
                      <a:endParaRPr lang="fr-FR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0,31%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3,49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FF0000"/>
                          </a:solidFill>
                          <a:effectLst/>
                        </a:rPr>
                        <a:t>0,9</a:t>
                      </a:r>
                      <a:endParaRPr lang="fr-FR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736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Sitios L2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2,99%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0,93%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tx1"/>
                          </a:solidFill>
                          <a:effectLst/>
                        </a:rPr>
                        <a:t>3,22</a:t>
                      </a:r>
                      <a:endParaRPr lang="fr-FR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FF0000"/>
                          </a:solidFill>
                          <a:effectLst/>
                        </a:rPr>
                        <a:t>1,0</a:t>
                      </a:r>
                      <a:endParaRPr lang="fr-FR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649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72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644"/>
    </mc:Choice>
    <mc:Fallback xmlns="">
      <p:transition spd="slow" advTm="77644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DD09EDB-766B-404E-A7A1-9FE28FB450F7}"/>
              </a:ext>
            </a:extLst>
          </p:cNvPr>
          <p:cNvSpPr txBox="1"/>
          <p:nvPr/>
        </p:nvSpPr>
        <p:spPr>
          <a:xfrm>
            <a:off x="3534946" y="85432"/>
            <a:ext cx="5122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/>
              <a:t>RESULTADOS</a:t>
            </a:r>
            <a:r>
              <a:rPr lang="fr-FR" b="1" dirty="0"/>
              <a:t> </a:t>
            </a:r>
            <a:r>
              <a:rPr lang="fr-FR" sz="3600" b="1" dirty="0"/>
              <a:t>PRINCIPALES</a:t>
            </a:r>
            <a:endParaRPr lang="fr-FR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CA8272-F48E-48D9-9DD9-A493F0014951}"/>
              </a:ext>
            </a:extLst>
          </p:cNvPr>
          <p:cNvSpPr/>
          <p:nvPr/>
        </p:nvSpPr>
        <p:spPr>
          <a:xfrm>
            <a:off x="367145" y="1147918"/>
            <a:ext cx="10897299" cy="4785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tasa de multilingüismo </a:t>
            </a: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los sitios web en </a:t>
            </a:r>
            <a:r>
              <a:rPr lang="es-E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Brasil</a:t>
            </a: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está muy por debajo de la media mundial.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Hay </a:t>
            </a:r>
            <a:r>
              <a:rPr lang="es-E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dos veces más sitios web en español </a:t>
            </a: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los países de habla portuguesa que en portugués en los de habla hispana. En cualquier caso, los porcentajes son muy bajos, inferiores al 1% de media.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ES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Brasil</a:t>
            </a: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 el país con el mayor porcentaje de sitios web con versión en español.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ES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 países de habla hispana del </a:t>
            </a:r>
            <a:r>
              <a:rPr lang="es-E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Mercosur y el Caribe </a:t>
            </a: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 los que tienen el mayor porcentaje de sitios web con versión en portugués. Aparece que los factores de </a:t>
            </a:r>
            <a:r>
              <a:rPr lang="es-E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proximidad geográfica, comercial o cultural </a:t>
            </a: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puede superar de mucho el factor de presencia de hablantes.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E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prevalencia de sitios web con versión en portugués en EE. UU. es 24 veces mayor</a:t>
            </a:r>
            <a:r>
              <a:rPr lang="es-E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 la de en español, en proporción a la población hablante.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prevalencia de sitios teniendo el español como segunda lengua, en la web de sitios lusófonos, es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veces superior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 de sitios teniendo el portugués como segunda lengua en el mundo hispanófono y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 veces mas superior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los otros países (estatuto de lengua de intercomunicación mundial, al igual que francés o el alemán).</a:t>
            </a:r>
            <a:endParaRPr lang="fr-FR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5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622"/>
    </mc:Choice>
    <mc:Fallback xmlns="">
      <p:transition spd="slow" advTm="247622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DD09EDB-766B-404E-A7A1-9FE28FB450F7}"/>
              </a:ext>
            </a:extLst>
          </p:cNvPr>
          <p:cNvSpPr txBox="1"/>
          <p:nvPr/>
        </p:nvSpPr>
        <p:spPr>
          <a:xfrm>
            <a:off x="3691156" y="402672"/>
            <a:ext cx="3418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RECOMENDACIONES PRINCIPALES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CA8272-F48E-48D9-9DD9-A493F0014951}"/>
              </a:ext>
            </a:extLst>
          </p:cNvPr>
          <p:cNvSpPr/>
          <p:nvPr/>
        </p:nvSpPr>
        <p:spPr>
          <a:xfrm>
            <a:off x="546682" y="1073153"/>
            <a:ext cx="838759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" dirty="0"/>
              <a:t>Promover el </a:t>
            </a:r>
            <a:r>
              <a:rPr lang="es-ES" b="1" dirty="0"/>
              <a:t>multilingüismo</a:t>
            </a:r>
            <a:r>
              <a:rPr lang="es-ES" dirty="0"/>
              <a:t> en el ecosistema del </a:t>
            </a:r>
            <a:r>
              <a:rPr lang="es-ES" b="1" dirty="0">
                <a:solidFill>
                  <a:srgbClr val="C00000"/>
                </a:solidFill>
              </a:rPr>
              <a:t>web brasilero </a:t>
            </a:r>
            <a:r>
              <a:rPr lang="es-ES" dirty="0"/>
              <a:t>y fortalecer el bilingüismo con el español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" dirty="0"/>
              <a:t>Promover el </a:t>
            </a:r>
            <a:r>
              <a:rPr lang="es-ES" b="1" dirty="0"/>
              <a:t>bilingüismo</a:t>
            </a:r>
            <a:r>
              <a:rPr lang="es-ES" dirty="0"/>
              <a:t> mutuo entre el ecosistema </a:t>
            </a:r>
            <a:r>
              <a:rPr lang="es-ES" b="1" dirty="0">
                <a:solidFill>
                  <a:srgbClr val="C00000"/>
                </a:solidFill>
              </a:rPr>
              <a:t>web de España y el de Portugal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" dirty="0"/>
              <a:t>Promover la creación de </a:t>
            </a:r>
            <a:r>
              <a:rPr lang="es-ES" b="1" dirty="0"/>
              <a:t>sitios en español </a:t>
            </a:r>
            <a:r>
              <a:rPr lang="es-ES" dirty="0"/>
              <a:t>(o la creación de versiones en español de sitios existentes) dentro de las comunidades </a:t>
            </a:r>
            <a:r>
              <a:rPr lang="es-ES" b="1" dirty="0">
                <a:solidFill>
                  <a:srgbClr val="C00000"/>
                </a:solidFill>
              </a:rPr>
              <a:t>hispanohablantes en EE. UU</a:t>
            </a:r>
            <a:r>
              <a:rPr lang="es-ES" dirty="0"/>
              <a:t>.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" dirty="0"/>
              <a:t>Estudiar las razones de la presencia excepcional del </a:t>
            </a:r>
            <a:r>
              <a:rPr lang="es-ES" b="1" dirty="0">
                <a:solidFill>
                  <a:srgbClr val="C00000"/>
                </a:solidFill>
              </a:rPr>
              <a:t>portugués en las web de EEUU</a:t>
            </a:r>
            <a:r>
              <a:rPr lang="es-ES" dirty="0"/>
              <a:t> y tratar de entender el caso como una fuente posible de inspiración.</a:t>
            </a:r>
            <a:endParaRPr lang="fr-FR" dirty="0"/>
          </a:p>
        </p:txBody>
      </p:sp>
      <p:pic>
        <p:nvPicPr>
          <p:cNvPr id="12290" name="Picture 2" descr="Programa Internet Brasil — Ministério das Comunicações">
            <a:extLst>
              <a:ext uri="{FF2B5EF4-FFF2-40B4-BE49-F238E27FC236}">
                <a16:creationId xmlns:a16="http://schemas.microsoft.com/office/drawing/2014/main" id="{764086AB-05B6-4EBC-9DD2-751EB8FD7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1009" y="402672"/>
            <a:ext cx="315277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Portugal y España, ¿una gran potencia europea bajo “la marca ibérica”?">
            <a:extLst>
              <a:ext uri="{FF2B5EF4-FFF2-40B4-BE49-F238E27FC236}">
                <a16:creationId xmlns:a16="http://schemas.microsoft.com/office/drawing/2014/main" id="{121DB084-15A8-46D8-8CB0-1A4AD9EFA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4348" y="2108160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91E28D09-7489-4BA1-8A44-1599AE0250CC}"/>
              </a:ext>
            </a:extLst>
          </p:cNvPr>
          <p:cNvCxnSpPr/>
          <p:nvPr/>
        </p:nvCxnSpPr>
        <p:spPr>
          <a:xfrm>
            <a:off x="9815119" y="3187817"/>
            <a:ext cx="880844" cy="0"/>
          </a:xfrm>
          <a:prstGeom prst="straightConnector1">
            <a:avLst/>
          </a:prstGeom>
          <a:ln w="79375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4" name="Picture 6" descr="El ESPAÑOL en Estados Unidos | El español fuera de Hispanoamérica. Parte 4  - Espagnol à la Maison">
            <a:extLst>
              <a:ext uri="{FF2B5EF4-FFF2-40B4-BE49-F238E27FC236}">
                <a16:creationId xmlns:a16="http://schemas.microsoft.com/office/drawing/2014/main" id="{47B03F11-DC86-4869-87CC-2A27BDE06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7801" y="3966048"/>
            <a:ext cx="1017318" cy="1017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O idioma português nos Estados Unidos">
            <a:extLst>
              <a:ext uri="{FF2B5EF4-FFF2-40B4-BE49-F238E27FC236}">
                <a16:creationId xmlns:a16="http://schemas.microsoft.com/office/drawing/2014/main" id="{A055CED0-8F3D-4206-9486-9754EFC24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4737" y="5463611"/>
            <a:ext cx="1851226" cy="1139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349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601"/>
    </mc:Choice>
    <mc:Fallback xmlns="">
      <p:transition spd="slow" advTm="9360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044273A-7791-44F9-8EA1-82FAA84FCF44}"/>
              </a:ext>
            </a:extLst>
          </p:cNvPr>
          <p:cNvSpPr txBox="1"/>
          <p:nvPr/>
        </p:nvSpPr>
        <p:spPr>
          <a:xfrm>
            <a:off x="168704" y="2805344"/>
            <a:ext cx="1185459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EL ESTUDIO SERA ACCESSIBLE EN EL SITIO DE LA OEI.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EL ESTUDIO DA ENLACE A VARIOS INFORMES DE OBDILCI SOBRE MULTILINGUISMO EN LA WEB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EL ARCHIVO DE LOS DATOS COLECTADOS ES ACCESSIBLE EN: </a:t>
            </a:r>
            <a:r>
              <a:rPr lang="fr-FR" dirty="0">
                <a:hlinkClick r:id="rId2"/>
              </a:rPr>
              <a:t>https://funredes.org/OEI/DataESPOR.xlsx</a:t>
            </a:r>
            <a:r>
              <a:rPr lang="fr-FR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LA PRESENTACION EJECUTIVA ES ACCESSIBLE EN: </a:t>
            </a:r>
            <a:r>
              <a:rPr lang="fr-FR" dirty="0">
                <a:hlinkClick r:id="rId3"/>
              </a:rPr>
              <a:t>https://funredes.org/presentation/EstudioESPO-VE.pptx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LA PRESENTACION COMPLETA ES ACCESSIBLE EN: </a:t>
            </a:r>
            <a:r>
              <a:rPr lang="fr-FR" dirty="0">
                <a:hlinkClick r:id="rId4"/>
              </a:rPr>
              <a:t>https://funredes.org/presentation/EstudioESPO.pptx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EL VIDEO DE LA PRESENTACION COMPLETA (20mn.) ES ACCESSIBLE EN: </a:t>
            </a:r>
            <a:r>
              <a:rPr lang="fr-FR" dirty="0">
                <a:hlinkClick r:id="rId5"/>
              </a:rPr>
              <a:t>https://www.youtube.com/watch?v=Kks8pYKfFsE</a:t>
            </a:r>
            <a:r>
              <a:rPr lang="fr-FR" dirty="0"/>
              <a:t>  </a:t>
            </a:r>
          </a:p>
          <a:p>
            <a:endParaRPr lang="es-ES" dirty="0"/>
          </a:p>
          <a:p>
            <a:endParaRPr lang="fr-FR" dirty="0"/>
          </a:p>
        </p:txBody>
      </p:sp>
      <p:pic>
        <p:nvPicPr>
          <p:cNvPr id="1026" name="Picture 2" descr="Bibliotecas | Instituto Cervantes">
            <a:extLst>
              <a:ext uri="{FF2B5EF4-FFF2-40B4-BE49-F238E27FC236}">
                <a16:creationId xmlns:a16="http://schemas.microsoft.com/office/drawing/2014/main" id="{4EEBA03D-1D07-4BC0-932B-63A2519D2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887" y="203586"/>
            <a:ext cx="3262637" cy="2259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68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640BE16-5E84-4C9D-A0BB-44E808FB2BA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36" y="311259"/>
            <a:ext cx="9598403" cy="18120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4208B6B-7B17-4895-964F-147AC86DCA65}"/>
              </a:ext>
            </a:extLst>
          </p:cNvPr>
          <p:cNvSpPr txBox="1"/>
          <p:nvPr/>
        </p:nvSpPr>
        <p:spPr>
          <a:xfrm>
            <a:off x="1447259" y="3008376"/>
            <a:ext cx="10214463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OBDILCI aporta indicadores, c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criterios científicos, </a:t>
            </a:r>
            <a:r>
              <a:rPr lang="es-ES" dirty="0"/>
              <a:t>del espacio de las lenguas en la Internet,</a:t>
            </a:r>
          </a:p>
          <a:p>
            <a:r>
              <a:rPr lang="es-ES" dirty="0"/>
              <a:t>en un contexto de predominio de datos sesgados.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En 2025, OBDILCI ha conducido una serie de 7 estudios sobre el multilingüismo de la Web, </a:t>
            </a:r>
          </a:p>
          <a:p>
            <a:r>
              <a:rPr lang="es-ES" dirty="0"/>
              <a:t>apoyándose en </a:t>
            </a:r>
            <a:r>
              <a:rPr lang="es-ES" b="1" dirty="0"/>
              <a:t>DataProvider.com </a:t>
            </a:r>
            <a:r>
              <a:rPr lang="es-ES" dirty="0"/>
              <a:t>y aportando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datos novedosos </a:t>
            </a:r>
            <a:r>
              <a:rPr lang="es-ES" dirty="0"/>
              <a:t>en un tema carente de datos.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Una reseña de esos estudios y un zoom en uno de ellos que concierne el español y el portugués en la web.,</a:t>
            </a:r>
          </a:p>
          <a:p>
            <a:r>
              <a:rPr lang="es-ES" dirty="0"/>
              <a:t>y ha sido profundizado con el aporte de la OEI</a:t>
            </a:r>
          </a:p>
        </p:txBody>
      </p:sp>
    </p:spTree>
    <p:extLst>
      <p:ext uri="{BB962C8B-B14F-4D97-AF65-F5344CB8AC3E}">
        <p14:creationId xmlns:p14="http://schemas.microsoft.com/office/powerpoint/2010/main" val="315125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031"/>
    </mc:Choice>
    <mc:Fallback xmlns="">
      <p:transition spd="slow" advTm="4603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6CBE189-55E6-4D8F-9856-9F8302AAE4C0}"/>
              </a:ext>
            </a:extLst>
          </p:cNvPr>
          <p:cNvSpPr txBox="1"/>
          <p:nvPr/>
        </p:nvSpPr>
        <p:spPr>
          <a:xfrm>
            <a:off x="2270657" y="500332"/>
            <a:ext cx="70521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/>
              <a:t>EL MULTILINGÜISMO EN LA WEB</a:t>
            </a:r>
          </a:p>
          <a:p>
            <a:pPr algn="ctr"/>
            <a:r>
              <a:rPr lang="fr-FR" sz="2400" b="1" dirty="0">
                <a:hlinkClick r:id="rId2"/>
              </a:rPr>
              <a:t>https://obdilci.org/proyectos/otros/mlreports-4/</a:t>
            </a:r>
            <a:r>
              <a:rPr lang="fr-FR" sz="2400" b="1" dirty="0"/>
              <a:t> (ES)</a:t>
            </a:r>
          </a:p>
          <a:p>
            <a:pPr algn="ctr"/>
            <a:r>
              <a:rPr lang="fr-FR" sz="2400" b="1" dirty="0">
                <a:hlinkClick r:id="rId3"/>
              </a:rPr>
              <a:t>https://obdilci.org/projetos/outros/mlreports/</a:t>
            </a:r>
            <a:r>
              <a:rPr lang="fr-FR" sz="2400" b="1" dirty="0"/>
              <a:t>  (PO)</a:t>
            </a:r>
          </a:p>
          <a:p>
            <a:pPr algn="ctr"/>
            <a:endParaRPr lang="fr-FR" sz="2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3A04D5-E840-46A1-BB83-D8055271820F}"/>
              </a:ext>
            </a:extLst>
          </p:cNvPr>
          <p:cNvSpPr/>
          <p:nvPr/>
        </p:nvSpPr>
        <p:spPr>
          <a:xfrm>
            <a:off x="406588" y="2082584"/>
            <a:ext cx="10524227" cy="46474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n-US" sz="1600" b="1" i="0" u="none" strike="noStrike" dirty="0">
              <a:solidFill>
                <a:srgbClr val="FFFFFF"/>
              </a:solidFill>
              <a:effectLst/>
              <a:latin typeface="DM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Rapport technique #7: </a:t>
            </a:r>
            <a:r>
              <a:rPr lang="fr-FR" sz="1600" dirty="0">
                <a:hlinkClick r:id="rId4"/>
              </a:rPr>
              <a:t>Propension à l’utilisation de la langue française dans l’écosystème Web des </a:t>
            </a:r>
            <a:r>
              <a:rPr lang="fr-FR" sz="1600" dirty="0" err="1">
                <a:hlinkClick r:id="rId4"/>
              </a:rPr>
              <a:t>ccTLDs</a:t>
            </a:r>
            <a:r>
              <a:rPr lang="fr-FR" sz="1600" dirty="0">
                <a:hlinkClick r:id="rId4"/>
              </a:rPr>
              <a:t> d’Afrique francophone.</a:t>
            </a:r>
            <a:r>
              <a:rPr lang="fr-FR" sz="1600" dirty="0"/>
              <a:t>, 10/2025</a:t>
            </a:r>
            <a:endParaRPr lang="en-US" sz="1600" i="0" dirty="0">
              <a:solidFill>
                <a:srgbClr val="434346"/>
              </a:solidFill>
              <a:effectLst/>
              <a:latin typeface="DM Sans"/>
            </a:endParaRPr>
          </a:p>
          <a:p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Technical Report #6: 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5"/>
              </a:rPr>
              <a:t>Wikimedia multilingualism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, 9/2025 </a:t>
            </a:r>
            <a:r>
              <a:rPr lang="en-US" sz="1600" b="0" i="0" dirty="0" err="1">
                <a:solidFill>
                  <a:srgbClr val="434346"/>
                </a:solidFill>
                <a:effectLst/>
                <a:latin typeface="DM Sans"/>
                <a:hlinkClick r:id="rId6"/>
              </a:rPr>
              <a:t>En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  <a:hlinkClick r:id="rId6"/>
              </a:rPr>
              <a:t> </a:t>
            </a:r>
            <a:r>
              <a:rPr lang="en-US" sz="1600" b="0" i="0" dirty="0" err="1">
                <a:solidFill>
                  <a:srgbClr val="434346"/>
                </a:solidFill>
                <a:effectLst/>
                <a:latin typeface="DM Sans"/>
                <a:hlinkClick r:id="rId6"/>
              </a:rPr>
              <a:t>français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434346"/>
              </a:solidFill>
              <a:effectLst/>
              <a:latin typeface="DM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Technical Report #5: 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7"/>
              </a:rPr>
              <a:t>Web Multilingualism analyzed by ccTLD  languages  gTLDs and much more: winners and losers</a:t>
            </a:r>
            <a:r>
              <a:rPr lang="en-US" sz="1600" dirty="0">
                <a:solidFill>
                  <a:srgbClr val="434346"/>
                </a:solidFill>
                <a:latin typeface="DM Sans"/>
              </a:rPr>
              <a:t>,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8/2025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434346"/>
              </a:solidFill>
              <a:effectLst/>
              <a:latin typeface="DM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34346"/>
                </a:solidFill>
                <a:effectLst/>
                <a:latin typeface="DM Sans"/>
              </a:rPr>
              <a:t> Informe No 4: 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Una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evaluación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 de la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reciprocidad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en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 el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uso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mutuo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 del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español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 y del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portugués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en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 la web lusófona e </a:t>
            </a:r>
            <a:r>
              <a:rPr lang="en-US" b="0" i="0" dirty="0" err="1">
                <a:solidFill>
                  <a:srgbClr val="122E98"/>
                </a:solidFill>
                <a:effectLst/>
                <a:latin typeface="DM Sans"/>
                <a:hlinkClick r:id="rId8"/>
              </a:rPr>
              <a:t>hispanófona</a:t>
            </a:r>
            <a:r>
              <a:rPr lang="en-US" b="0" i="0" dirty="0">
                <a:solidFill>
                  <a:srgbClr val="122E98"/>
                </a:solidFill>
                <a:effectLst/>
                <a:latin typeface="DM Sans"/>
                <a:hlinkClick r:id="rId8"/>
              </a:rPr>
              <a:t>.</a:t>
            </a:r>
            <a:r>
              <a:rPr lang="en-US" b="0" i="0" dirty="0">
                <a:solidFill>
                  <a:srgbClr val="434346"/>
                </a:solidFill>
                <a:effectLst/>
                <a:latin typeface="DM Sans"/>
              </a:rPr>
              <a:t> 6/2025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434346"/>
              </a:solidFill>
              <a:effectLst/>
              <a:latin typeface="DM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Rapport</a:t>
            </a:r>
            <a:r>
              <a:rPr lang="en-US" sz="1600" dirty="0">
                <a:solidFill>
                  <a:srgbClr val="434346"/>
                </a:solidFill>
                <a:latin typeface="DM Sans"/>
              </a:rPr>
              <a:t> 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technique #3 :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 Une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caractérisation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du Web francophone à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partir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d’une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série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de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paramètres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en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comparaison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avec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d’autres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langues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</a:t>
            </a:r>
            <a:r>
              <a:rPr lang="en-US" sz="1600" b="0" i="0" dirty="0" err="1">
                <a:solidFill>
                  <a:srgbClr val="122E98"/>
                </a:solidFill>
                <a:effectLst/>
                <a:latin typeface="DM Sans"/>
                <a:hlinkClick r:id="rId9"/>
              </a:rPr>
              <a:t>dominantes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 sur la Toile</a:t>
            </a:r>
            <a:r>
              <a:rPr lang="en-US" sz="1600" b="1" i="0" dirty="0">
                <a:solidFill>
                  <a:srgbClr val="122E98"/>
                </a:solidFill>
                <a:effectLst/>
                <a:latin typeface="DM Sans"/>
                <a:hlinkClick r:id="rId9"/>
              </a:rPr>
              <a:t>.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 5/2025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434346"/>
              </a:solidFill>
              <a:effectLst/>
              <a:latin typeface="DM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434346"/>
                </a:solidFill>
                <a:latin typeface="DM Sans"/>
              </a:rPr>
              <a:t> 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Technical Report #2: </a:t>
            </a:r>
            <a:r>
              <a:rPr lang="en-US" sz="1600" b="0" i="0" dirty="0">
                <a:solidFill>
                  <a:srgbClr val="122E98"/>
                </a:solidFill>
                <a:effectLst/>
                <a:latin typeface="DM Sans"/>
                <a:hlinkClick r:id="rId10"/>
              </a:rPr>
              <a:t>Exploring web presence and multilingualism of European minority languages with associated gTLDs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.  4/2025</a:t>
            </a:r>
          </a:p>
          <a:p>
            <a:endParaRPr lang="en-US" sz="1600" b="0" i="0" dirty="0">
              <a:solidFill>
                <a:srgbClr val="434346"/>
              </a:solidFill>
              <a:effectLst/>
              <a:latin typeface="DM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Technical Report #1</a:t>
            </a:r>
            <a:r>
              <a:rPr lang="en-US" sz="1600" b="1" i="0" dirty="0">
                <a:solidFill>
                  <a:srgbClr val="434346"/>
                </a:solidFill>
                <a:effectLst/>
                <a:latin typeface="DM Sans"/>
              </a:rPr>
              <a:t>: </a:t>
            </a:r>
            <a:r>
              <a:rPr lang="en-US" sz="1600" b="0" i="0" u="none" strike="noStrike" dirty="0">
                <a:solidFill>
                  <a:srgbClr val="122E98"/>
                </a:solidFill>
                <a:effectLst/>
                <a:latin typeface="DM Sans"/>
                <a:hlinkClick r:id="rId11"/>
              </a:rPr>
              <a:t>Approximation of the Rate of multilingualism of the WWW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  2/2025 </a:t>
            </a:r>
            <a:r>
              <a:rPr lang="en-US" sz="1600" b="0" i="0" dirty="0" err="1">
                <a:solidFill>
                  <a:srgbClr val="434346"/>
                </a:solidFill>
                <a:effectLst/>
                <a:latin typeface="DM Sans"/>
                <a:hlinkClick r:id="rId12"/>
              </a:rPr>
              <a:t>En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  <a:hlinkClick r:id="rId12"/>
              </a:rPr>
              <a:t> </a:t>
            </a:r>
            <a:r>
              <a:rPr lang="en-US" sz="1600" b="0" i="0" dirty="0" err="1">
                <a:solidFill>
                  <a:srgbClr val="434346"/>
                </a:solidFill>
                <a:effectLst/>
                <a:latin typeface="DM Sans"/>
                <a:hlinkClick r:id="rId12"/>
              </a:rPr>
              <a:t>français</a:t>
            </a:r>
            <a:r>
              <a:rPr lang="en-US" sz="1600" b="0" i="0" dirty="0">
                <a:solidFill>
                  <a:srgbClr val="434346"/>
                </a:solidFill>
                <a:effectLst/>
                <a:latin typeface="DM Sans"/>
              </a:rPr>
              <a:t>.</a:t>
            </a:r>
          </a:p>
        </p:txBody>
      </p:sp>
      <p:pic>
        <p:nvPicPr>
          <p:cNvPr id="2050" name="Picture 2" descr="The Center for Fiction Library | The Center for Fiction">
            <a:extLst>
              <a:ext uri="{FF2B5EF4-FFF2-40B4-BE49-F238E27FC236}">
                <a16:creationId xmlns:a16="http://schemas.microsoft.com/office/drawing/2014/main" id="{138BBF37-DEC9-4CC3-89B5-3B60736EE1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5947" y="21641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lèche : droite 1">
            <a:extLst>
              <a:ext uri="{FF2B5EF4-FFF2-40B4-BE49-F238E27FC236}">
                <a16:creationId xmlns:a16="http://schemas.microsoft.com/office/drawing/2014/main" id="{3450F012-1152-4FAA-B314-25B4D967FFE2}"/>
              </a:ext>
            </a:extLst>
          </p:cNvPr>
          <p:cNvSpPr/>
          <p:nvPr/>
        </p:nvSpPr>
        <p:spPr>
          <a:xfrm rot="10800000">
            <a:off x="10446182" y="4043247"/>
            <a:ext cx="1642839" cy="685799"/>
          </a:xfrm>
          <a:prstGeom prst="right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31AD73EB-4798-488D-86E7-08D44C86C437}"/>
              </a:ext>
            </a:extLst>
          </p:cNvPr>
          <p:cNvSpPr/>
          <p:nvPr/>
        </p:nvSpPr>
        <p:spPr>
          <a:xfrm rot="10800000">
            <a:off x="9294039" y="6451665"/>
            <a:ext cx="1152144" cy="53263"/>
          </a:xfrm>
          <a:prstGeom prst="right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7AE16062-1294-4233-8607-7E757E629555}"/>
              </a:ext>
            </a:extLst>
          </p:cNvPr>
          <p:cNvSpPr/>
          <p:nvPr/>
        </p:nvSpPr>
        <p:spPr>
          <a:xfrm rot="10800000">
            <a:off x="6666663" y="3211641"/>
            <a:ext cx="1152144" cy="53263"/>
          </a:xfrm>
          <a:prstGeom prst="right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416DF606-3F92-4091-9077-660FC3695231}"/>
              </a:ext>
            </a:extLst>
          </p:cNvPr>
          <p:cNvSpPr/>
          <p:nvPr/>
        </p:nvSpPr>
        <p:spPr>
          <a:xfrm rot="10800000" flipV="1">
            <a:off x="10799751" y="3593605"/>
            <a:ext cx="1152144" cy="237731"/>
          </a:xfrm>
          <a:prstGeom prst="right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61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3314A0A-8714-4551-90E2-F2855F20E6C1}"/>
              </a:ext>
            </a:extLst>
          </p:cNvPr>
          <p:cNvSpPr txBox="1"/>
          <p:nvPr/>
        </p:nvSpPr>
        <p:spPr>
          <a:xfrm>
            <a:off x="2752344" y="566928"/>
            <a:ext cx="4784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DATOS CLAVES Y HASTA AHORA DESCONOCIDOS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E5DCB2-4BD3-4468-BA09-B1137CB179EA}"/>
              </a:ext>
            </a:extLst>
          </p:cNvPr>
          <p:cNvSpPr txBox="1"/>
          <p:nvPr/>
        </p:nvSpPr>
        <p:spPr>
          <a:xfrm>
            <a:off x="850392" y="1589269"/>
            <a:ext cx="8330870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Tasa de multilingüismo de la WWW : </a:t>
            </a:r>
            <a:r>
              <a:rPr lang="es-ES" b="1" dirty="0"/>
              <a:t>1,8</a:t>
            </a:r>
            <a:r>
              <a:rPr lang="es-ES" dirty="0"/>
              <a:t> (a comparar con la de la humanidad 1,43)</a:t>
            </a:r>
          </a:p>
          <a:p>
            <a:endParaRPr lang="es-ES" dirty="0"/>
          </a:p>
          <a:p>
            <a:r>
              <a:rPr lang="es-ES" dirty="0"/>
              <a:t>Porcentaje de sitios web multilingües : </a:t>
            </a:r>
            <a:r>
              <a:rPr lang="es-ES" b="1" dirty="0"/>
              <a:t>12% </a:t>
            </a:r>
          </a:p>
          <a:p>
            <a:endParaRPr lang="es-ES" dirty="0"/>
          </a:p>
          <a:p>
            <a:r>
              <a:rPr lang="es-ES" dirty="0"/>
              <a:t>Numero promedio de lenguas por sitios multilingües : </a:t>
            </a:r>
            <a:r>
              <a:rPr lang="es-ES" b="1" dirty="0"/>
              <a:t>5</a:t>
            </a:r>
          </a:p>
          <a:p>
            <a:endParaRPr lang="es-ES" dirty="0"/>
          </a:p>
          <a:p>
            <a:r>
              <a:rPr lang="es-ES" dirty="0"/>
              <a:t>Datos comparados de presencia de las lenguas en </a:t>
            </a:r>
            <a:r>
              <a:rPr lang="es-ES" b="1" dirty="0"/>
              <a:t>Wikimedia</a:t>
            </a:r>
          </a:p>
          <a:p>
            <a:endParaRPr lang="es-ES" dirty="0"/>
          </a:p>
          <a:p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b="1" dirty="0"/>
              <a:t>Datos con muy </a:t>
            </a: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alta varianza</a:t>
            </a:r>
            <a:r>
              <a:rPr lang="es-ES" dirty="0"/>
              <a:t>, </a:t>
            </a:r>
          </a:p>
          <a:p>
            <a:pPr algn="ctr"/>
            <a:r>
              <a:rPr lang="es-ES" dirty="0"/>
              <a:t>estudios de la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distribución</a:t>
            </a:r>
            <a:r>
              <a:rPr lang="es-ES" dirty="0"/>
              <a:t> del porcentaje de sitios multilingües, </a:t>
            </a:r>
          </a:p>
          <a:p>
            <a:pPr algn="ctr"/>
            <a:r>
              <a:rPr lang="es-ES" dirty="0"/>
              <a:t>según una variedad de parámetros (país , región, ciudades, lengua, tipo de sitio web…)</a:t>
            </a:r>
          </a:p>
          <a:p>
            <a:pPr algn="ctr"/>
            <a:r>
              <a:rPr lang="es-ES" dirty="0"/>
              <a:t>aportan enseñanzas interesantes</a:t>
            </a:r>
          </a:p>
        </p:txBody>
      </p:sp>
      <p:pic>
        <p:nvPicPr>
          <p:cNvPr id="2050" name="Picture 2" descr="Accesibilidad multilingüe: pasos clave para lograr un sitio web realmente  inclusivo">
            <a:extLst>
              <a:ext uri="{FF2B5EF4-FFF2-40B4-BE49-F238E27FC236}">
                <a16:creationId xmlns:a16="http://schemas.microsoft.com/office/drawing/2014/main" id="{F0C2A77E-1DE3-40C3-919D-5F879E09C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202" y="1239012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ntendiendo la Varianza: Claves para Interpretar la Dispersión de Datos">
            <a:extLst>
              <a:ext uri="{FF2B5EF4-FFF2-40B4-BE49-F238E27FC236}">
                <a16:creationId xmlns:a16="http://schemas.microsoft.com/office/drawing/2014/main" id="{345AD8F4-1196-4C90-B80F-2EDBA9067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9093" y="4482918"/>
            <a:ext cx="291465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211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11AA7AE-5AF2-4146-9BEE-6935A67E102F}"/>
              </a:ext>
            </a:extLst>
          </p:cNvPr>
          <p:cNvSpPr txBox="1"/>
          <p:nvPr/>
        </p:nvSpPr>
        <p:spPr>
          <a:xfrm>
            <a:off x="603504" y="1238225"/>
            <a:ext cx="228575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rgbClr val="C00000"/>
                </a:solidFill>
              </a:rPr>
              <a:t>País (ccTLD)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rgbClr val="0070C0"/>
                </a:solidFill>
              </a:rPr>
              <a:t>Región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Lenguas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accent4">
                    <a:lumMod val="50000"/>
                  </a:schemeClr>
                </a:solidFill>
              </a:rPr>
              <a:t>Tipo de sitios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rgbClr val="FFC000"/>
                </a:solidFill>
              </a:rPr>
              <a:t>Poderío económico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BCBBB4C-EE8B-42F2-84E2-DF7A9F887CF9}"/>
              </a:ext>
            </a:extLst>
          </p:cNvPr>
          <p:cNvSpPr txBox="1"/>
          <p:nvPr/>
        </p:nvSpPr>
        <p:spPr>
          <a:xfrm>
            <a:off x="4919472" y="4142232"/>
            <a:ext cx="55496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      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5BB5B12-6E06-4C19-A6A7-2043F7ACD93B}"/>
              </a:ext>
            </a:extLst>
          </p:cNvPr>
          <p:cNvSpPr txBox="1"/>
          <p:nvPr/>
        </p:nvSpPr>
        <p:spPr>
          <a:xfrm>
            <a:off x="3386674" y="1299780"/>
            <a:ext cx="7319632" cy="4462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C00000"/>
                </a:solidFill>
              </a:rPr>
              <a:t>Monaco, Moldova, Koweït, </a:t>
            </a:r>
            <a:r>
              <a:rPr lang="fr-FR" sz="1200" dirty="0" err="1">
                <a:solidFill>
                  <a:srgbClr val="C00000"/>
                </a:solidFill>
              </a:rPr>
              <a:t>Ucrania</a:t>
            </a:r>
            <a:r>
              <a:rPr lang="fr-FR" sz="1200" dirty="0">
                <a:solidFill>
                  <a:srgbClr val="C00000"/>
                </a:solidFill>
              </a:rPr>
              <a:t>                                                                                                             EEUU, RU, China</a:t>
            </a:r>
          </a:p>
          <a:p>
            <a:r>
              <a:rPr lang="es-ES" dirty="0">
                <a:solidFill>
                  <a:srgbClr val="C00000"/>
                </a:solidFill>
              </a:rPr>
              <a:t>72% _____________________________________________________ 2,7%</a:t>
            </a:r>
          </a:p>
          <a:p>
            <a:endParaRPr lang="es-ES" dirty="0">
              <a:solidFill>
                <a:srgbClr val="C00000"/>
              </a:solidFill>
            </a:endParaRPr>
          </a:p>
          <a:p>
            <a:r>
              <a:rPr lang="es-ES" sz="1400" dirty="0">
                <a:solidFill>
                  <a:srgbClr val="0070C0"/>
                </a:solidFill>
              </a:rPr>
              <a:t>Arabófonos, Europa                                                                                  anglófonos, América del norte</a:t>
            </a:r>
          </a:p>
          <a:p>
            <a:r>
              <a:rPr lang="es-ES" sz="1600" dirty="0">
                <a:solidFill>
                  <a:srgbClr val="0070C0"/>
                </a:solidFill>
              </a:rPr>
              <a:t>43%</a:t>
            </a:r>
            <a:r>
              <a:rPr lang="es-ES" dirty="0">
                <a:solidFill>
                  <a:srgbClr val="0070C0"/>
                </a:solidFill>
              </a:rPr>
              <a:t>_____________________________________________________ 5%</a:t>
            </a:r>
          </a:p>
          <a:p>
            <a:endParaRPr lang="es-ES" dirty="0"/>
          </a:p>
          <a:p>
            <a:endParaRPr lang="es-ES" sz="1400" dirty="0"/>
          </a:p>
          <a:p>
            <a:r>
              <a:rPr lang="es-ES" sz="1400" dirty="0">
                <a:solidFill>
                  <a:schemeClr val="accent6">
                    <a:lumMod val="50000"/>
                  </a:schemeClr>
                </a:solidFill>
              </a:rPr>
              <a:t>Vasco, ucraniano, letón, catalán                                                                       japonés, coreano, chino</a:t>
            </a:r>
          </a:p>
          <a:p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64% _____________________________________________________ 2%</a:t>
            </a:r>
          </a:p>
          <a:p>
            <a:endParaRPr lang="es-E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s-ES" dirty="0"/>
          </a:p>
          <a:p>
            <a:r>
              <a:rPr lang="es-ES" sz="1400" dirty="0">
                <a:solidFill>
                  <a:schemeClr val="accent4">
                    <a:lumMod val="50000"/>
                  </a:schemeClr>
                </a:solidFill>
              </a:rPr>
              <a:t>comercio electrónico, </a:t>
            </a:r>
            <a:r>
              <a:rPr lang="es-ES" sz="1400" dirty="0" err="1">
                <a:solidFill>
                  <a:schemeClr val="accent4">
                    <a:lumMod val="50000"/>
                  </a:schemeClr>
                </a:solidFill>
              </a:rPr>
              <a:t>gTLD</a:t>
            </a:r>
            <a:r>
              <a:rPr lang="es-ES" sz="1400" dirty="0">
                <a:solidFill>
                  <a:schemeClr val="accent4">
                    <a:lumMod val="50000"/>
                  </a:schemeClr>
                </a:solidFill>
              </a:rPr>
              <a:t>, negocio                                                                                             no negocio</a:t>
            </a:r>
          </a:p>
          <a:p>
            <a:r>
              <a:rPr lang="es-ES" dirty="0">
                <a:solidFill>
                  <a:schemeClr val="accent4">
                    <a:lumMod val="50000"/>
                  </a:schemeClr>
                </a:solidFill>
              </a:rPr>
              <a:t>25% _______________________________________________________ 4%</a:t>
            </a:r>
          </a:p>
          <a:p>
            <a:endParaRPr lang="es-ES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dirty="0"/>
          </a:p>
          <a:p>
            <a:r>
              <a:rPr lang="es-ES" dirty="0">
                <a:solidFill>
                  <a:srgbClr val="FFC000"/>
                </a:solidFill>
              </a:rPr>
              <a:t>Alto                                                                                                                      bajo</a:t>
            </a:r>
          </a:p>
          <a:p>
            <a:r>
              <a:rPr lang="es-ES" dirty="0">
                <a:solidFill>
                  <a:srgbClr val="FFC000"/>
                </a:solidFill>
              </a:rPr>
              <a:t>77% _______________________________________________________ 2%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6C6D67-2FDC-4B85-8499-907A28A35C39}"/>
              </a:ext>
            </a:extLst>
          </p:cNvPr>
          <p:cNvSpPr txBox="1"/>
          <p:nvPr/>
        </p:nvSpPr>
        <p:spPr>
          <a:xfrm>
            <a:off x="3822192" y="411480"/>
            <a:ext cx="571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DISTRIBUCION DEL PORCENTAJE DE SITIOS MULTILINGUES</a:t>
            </a:r>
          </a:p>
        </p:txBody>
      </p:sp>
    </p:spTree>
    <p:extLst>
      <p:ext uri="{BB962C8B-B14F-4D97-AF65-F5344CB8AC3E}">
        <p14:creationId xmlns:p14="http://schemas.microsoft.com/office/powerpoint/2010/main" val="414538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748E077-3799-4AEE-801F-5691B68E0EC5}"/>
              </a:ext>
            </a:extLst>
          </p:cNvPr>
          <p:cNvSpPr txBox="1"/>
          <p:nvPr/>
        </p:nvSpPr>
        <p:spPr>
          <a:xfrm>
            <a:off x="285226" y="889843"/>
            <a:ext cx="83302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OBJETIVO</a:t>
            </a:r>
            <a:r>
              <a:rPr lang="es-ES" dirty="0"/>
              <a:t>: Colectar y analizar datos sobre la presencia del español y del portugués en las WEB de países de la OEI y de países con hablantes de una o la otra lengua.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b="1" dirty="0"/>
              <a:t>FINALIDAD</a:t>
            </a:r>
            <a:r>
              <a:rPr lang="es-ES" dirty="0"/>
              <a:t>: Identificar políticas para el fortalecimiento mutuo de ambas lenguas en el ámbito digital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b="1" dirty="0"/>
              <a:t>METODO</a:t>
            </a:r>
            <a:r>
              <a:rPr lang="es-ES" dirty="0"/>
              <a:t>: Uso del base de datos de la empresa DataProvider.com que concierne el 80% de la web mundial e incluye la lengua dentro de los parámetros.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b="1" dirty="0"/>
              <a:t>SESGOS</a:t>
            </a:r>
            <a:r>
              <a:rPr lang="es-ES" dirty="0"/>
              <a:t>: Están expuestos e analizados en el informe.</a:t>
            </a:r>
          </a:p>
        </p:txBody>
      </p:sp>
      <p:pic>
        <p:nvPicPr>
          <p:cNvPr id="8194" name="Picture 2" descr="Five pitfalls to avoid before you start collecting data | TELUS Digital">
            <a:extLst>
              <a:ext uri="{FF2B5EF4-FFF2-40B4-BE49-F238E27FC236}">
                <a16:creationId xmlns:a16="http://schemas.microsoft.com/office/drawing/2014/main" id="{7F977C04-2E49-470D-9886-C2E18F5E6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493" y="270240"/>
            <a:ext cx="29432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Multilingüismo - Organización de Estados Iberoamericanos">
            <a:extLst>
              <a:ext uri="{FF2B5EF4-FFF2-40B4-BE49-F238E27FC236}">
                <a16:creationId xmlns:a16="http://schemas.microsoft.com/office/drawing/2014/main" id="{A1ABB67A-DEE0-4880-90BE-618405B1E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493" y="1822815"/>
            <a:ext cx="2333625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Dataprovider.com">
            <a:extLst>
              <a:ext uri="{FF2B5EF4-FFF2-40B4-BE49-F238E27FC236}">
                <a16:creationId xmlns:a16="http://schemas.microsoft.com/office/drawing/2014/main" id="{311DCACB-0CDC-4AFD-96DC-0AA96F245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493" y="3337768"/>
            <a:ext cx="107156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How HR Can Identify and Overcome Affinity Bias - AIHR">
            <a:extLst>
              <a:ext uri="{FF2B5EF4-FFF2-40B4-BE49-F238E27FC236}">
                <a16:creationId xmlns:a16="http://schemas.microsoft.com/office/drawing/2014/main" id="{15535158-00BE-42F3-A3E9-3666F1815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493" y="5124183"/>
            <a:ext cx="28765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1688F647-3A24-46C9-9449-062C091D7EDD}"/>
              </a:ext>
            </a:extLst>
          </p:cNvPr>
          <p:cNvSpPr txBox="1"/>
          <p:nvPr/>
        </p:nvSpPr>
        <p:spPr>
          <a:xfrm>
            <a:off x="3008376" y="270240"/>
            <a:ext cx="152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No 4</a:t>
            </a:r>
          </a:p>
        </p:txBody>
      </p:sp>
    </p:spTree>
    <p:extLst>
      <p:ext uri="{BB962C8B-B14F-4D97-AF65-F5344CB8AC3E}">
        <p14:creationId xmlns:p14="http://schemas.microsoft.com/office/powerpoint/2010/main" val="42564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553"/>
    </mc:Choice>
    <mc:Fallback xmlns="">
      <p:transition spd="slow" advTm="16455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07646F0-811F-4D34-8A24-F4A932B51B03}"/>
              </a:ext>
            </a:extLst>
          </p:cNvPr>
          <p:cNvSpPr txBox="1"/>
          <p:nvPr/>
        </p:nvSpPr>
        <p:spPr>
          <a:xfrm>
            <a:off x="3699545" y="444617"/>
            <a:ext cx="3899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PAISES DONDE SE APLICO EL METODO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3112EA-A921-4F40-B3C4-20C517B9174D}"/>
              </a:ext>
            </a:extLst>
          </p:cNvPr>
          <p:cNvSpPr/>
          <p:nvPr/>
        </p:nvSpPr>
        <p:spPr>
          <a:xfrm>
            <a:off x="352337" y="1099407"/>
            <a:ext cx="1091407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b="1" dirty="0">
                <a:solidFill>
                  <a:srgbClr val="BF8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 habla española</a:t>
            </a:r>
            <a:r>
              <a:rPr lang="es-ES" dirty="0">
                <a:solidFill>
                  <a:srgbClr val="BF8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84175" indent="-339725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r>
              <a:rPr lang="es-E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s-ES" dirty="0">
                <a:solidFill>
                  <a:srgbClr val="BF8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España		Argentina		Bolivia		Chile		Colombia		Costa Rica		Cuba		Ecuador 	Guatemala	Guinea ecuatorial	Honduras	México	Nicaragua		Panamá		Paraguay   	Perú		Puerto Rico	Rep. Dominicana	El Salvador		Uruguay		Venezuela</a:t>
            </a: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18415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endParaRPr lang="pt-BR" dirty="0">
              <a:solidFill>
                <a:srgbClr val="53813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18415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endParaRPr lang="pt-BR" dirty="0">
              <a:solidFill>
                <a:srgbClr val="53813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18415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r>
              <a:rPr lang="pt-BR" b="1" dirty="0">
                <a:solidFill>
                  <a:srgbClr val="53813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 habla portuguesa</a:t>
            </a:r>
            <a:r>
              <a:rPr lang="pt-BR" dirty="0">
                <a:solidFill>
                  <a:srgbClr val="53813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18415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r>
              <a:rPr lang="pt-BR" dirty="0">
                <a:solidFill>
                  <a:srgbClr val="53813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	Portugal 		Angola		Brasil		Cabo Verde		Guinea-Bissau		Mozambique	Sao Tome       	 Timor Leste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18415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r>
              <a:rPr lang="pt-BR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18415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endParaRPr lang="es-ES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18415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endParaRPr lang="es-ES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18415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r>
              <a:rPr lang="es-ES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 hablantes de una de las dos lenguas:</a:t>
            </a:r>
            <a:endParaRPr lang="fr-FR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indent="-405130">
              <a:spcAft>
                <a:spcPts val="0"/>
              </a:spcAft>
              <a:tabLst>
                <a:tab pos="384175" algn="l"/>
                <a:tab pos="475615" algn="l"/>
                <a:tab pos="866140" algn="l"/>
                <a:tab pos="1370965" algn="l"/>
                <a:tab pos="1740535" algn="l"/>
                <a:tab pos="2039620" algn="l"/>
                <a:tab pos="2530475" algn="l"/>
                <a:tab pos="2855595" algn="l"/>
                <a:tab pos="3159760" algn="l"/>
                <a:tab pos="3594735" algn="l"/>
                <a:tab pos="4147820" algn="l"/>
                <a:tab pos="4661535" algn="l"/>
                <a:tab pos="5161915" algn="l"/>
                <a:tab pos="5560060" algn="l"/>
                <a:tab pos="6074410" algn="l"/>
                <a:tab pos="6505575" algn="l"/>
                <a:tab pos="6985635" algn="l"/>
                <a:tab pos="7271385" algn="l"/>
                <a:tab pos="7647305" algn="l"/>
                <a:tab pos="8240395" algn="l"/>
                <a:tab pos="8694420" algn="l"/>
                <a:tab pos="9142730" algn="l"/>
                <a:tab pos="9671050" algn="l"/>
                <a:tab pos="9762490" algn="l"/>
                <a:tab pos="10209530" algn="l"/>
                <a:tab pos="10591800" algn="l"/>
                <a:tab pos="10912475" algn="l"/>
                <a:tab pos="11256010" algn="l"/>
                <a:tab pos="11628120" algn="l"/>
                <a:tab pos="12275820" algn="l"/>
                <a:tab pos="12606020" algn="l"/>
                <a:tab pos="12944475" algn="l"/>
              </a:tabLst>
            </a:pPr>
            <a:r>
              <a:rPr lang="es-ES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pt-BR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Alemania		Bélgica		Canadá		EEUU		Filipinas		Francia		Gibraltar 		India 	Indonesia		Japón		Luxemburgo	Macao		Reino Unido	Singapur		Sudáfrica		Suiza 	Tailandia</a:t>
            </a: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314" name="Picture 2" descr="Représentations et cartes du monde/Représentation — Wikiversité">
            <a:extLst>
              <a:ext uri="{FF2B5EF4-FFF2-40B4-BE49-F238E27FC236}">
                <a16:creationId xmlns:a16="http://schemas.microsoft.com/office/drawing/2014/main" id="{49D81D3C-58CD-4909-8D63-0C6C7D3CD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451" y="5343525"/>
            <a:ext cx="301942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25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980"/>
    </mc:Choice>
    <mc:Fallback xmlns="">
      <p:transition spd="slow" advTm="3198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DD64C7E-BDB3-4F31-BD1E-4F37862C8A05}"/>
              </a:ext>
            </a:extLst>
          </p:cNvPr>
          <p:cNvSpPr txBox="1"/>
          <p:nvPr/>
        </p:nvSpPr>
        <p:spPr>
          <a:xfrm>
            <a:off x="4085439" y="209725"/>
            <a:ext cx="2773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DATOS COLECTADOS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97286E4-690A-40DE-B6E7-349780FC1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9164"/>
              </p:ext>
            </p:extLst>
          </p:nvPr>
        </p:nvGraphicFramePr>
        <p:xfrm>
          <a:off x="536895" y="1053998"/>
          <a:ext cx="9575751" cy="4551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75751">
                  <a:extLst>
                    <a:ext uri="{9D8B030D-6E8A-4147-A177-3AD203B41FA5}">
                      <a16:colId xmlns:a16="http://schemas.microsoft.com/office/drawing/2014/main" val="424061185"/>
                    </a:ext>
                  </a:extLst>
                </a:gridCol>
              </a:tblGrid>
              <a:tr h="152822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Porcentaje de sitios web en español, portugués e inglés,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dentro de los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sitios de todos los países mencionados</a:t>
                      </a:r>
                      <a:endParaRPr lang="fr-FR" sz="3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003416"/>
                  </a:ext>
                </a:extLst>
              </a:tr>
              <a:tr h="19232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Porcentaje de sitios en español, portugués e inglés, 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dentro de las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opciones lingüísticas de los sitios multilingües del país mencionado</a:t>
                      </a:r>
                      <a:endParaRPr lang="fr-FR" sz="3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638795"/>
                  </a:ext>
                </a:extLst>
              </a:tr>
              <a:tr h="457592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Porcentaje de sitios en español, portugués e inglés, 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dentro de los sitios del dominio nacional (ccTLD) del país mencionado</a:t>
                      </a:r>
                      <a:endParaRPr lang="fr-FR" sz="3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684519"/>
                  </a:ext>
                </a:extLst>
              </a:tr>
              <a:tr h="272734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Porcentaje de sitios en español, portugués e inglés,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dentro de las opciones lingüísticas de los sitios multilingües del dominio nacional (ccTLD) del país mencionado</a:t>
                      </a:r>
                      <a:endParaRPr lang="fr-FR" sz="3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6386"/>
                  </a:ext>
                </a:extLst>
              </a:tr>
              <a:tr h="279014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Porcentaje de sitios en español, portugués e inglés, 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dentro de las opciones lingüísticas de los sitios multilingües de los sitios en la lengua principal mencionada</a:t>
                      </a:r>
                      <a:endParaRPr lang="fr-FR" sz="3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61449"/>
                  </a:ext>
                </a:extLst>
              </a:tr>
              <a:tr h="15569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Lengua principal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 de los sitios del país mencionado</a:t>
                      </a:r>
                      <a:endParaRPr lang="fr-FR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6109"/>
                  </a:ext>
                </a:extLst>
              </a:tr>
              <a:tr h="272734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Tasa de multilingüismo 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de los sitios en la lengua mencionada (calculada como el porcentaje de sitios con HrefLang dividido por 1/40%)</a:t>
                      </a:r>
                      <a:endParaRPr lang="fr-FR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213190"/>
                  </a:ext>
                </a:extLst>
              </a:tr>
              <a:tr h="15569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Numero de sitios web en el base de datos para el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país 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mencionado</a:t>
                      </a:r>
                      <a:endParaRPr lang="fr-FR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532869"/>
                  </a:ext>
                </a:extLst>
              </a:tr>
              <a:tr h="15569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Numero de sitios web en el base de datos para el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dominio nacional (ccTLD) 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del país mencionado</a:t>
                      </a:r>
                      <a:endParaRPr lang="fr-FR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548760"/>
                  </a:ext>
                </a:extLst>
              </a:tr>
              <a:tr h="15569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Numero de sitios web en el base de datos para la </a:t>
                      </a:r>
                      <a:r>
                        <a:rPr lang="es-ES" sz="1800" dirty="0">
                          <a:solidFill>
                            <a:srgbClr val="C00000"/>
                          </a:solidFill>
                          <a:effectLst/>
                        </a:rPr>
                        <a:t>lengua principal 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mencionada</a:t>
                      </a:r>
                      <a:endParaRPr lang="fr-FR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739" marR="42739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877811"/>
                  </a:ext>
                </a:extLst>
              </a:tr>
            </a:tbl>
          </a:graphicData>
        </a:graphic>
      </p:graphicFrame>
      <p:pic>
        <p:nvPicPr>
          <p:cNvPr id="2050" name="Picture 2" descr="Data scientist : des profils divers, une passion nécessaire">
            <a:extLst>
              <a:ext uri="{FF2B5EF4-FFF2-40B4-BE49-F238E27FC236}">
                <a16:creationId xmlns:a16="http://schemas.microsoft.com/office/drawing/2014/main" id="{12B648B4-20C4-4D0A-90D5-B5A54867F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770484" y="2579332"/>
            <a:ext cx="4746757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5E79B12-9792-43E7-96DC-5D428E931094}"/>
              </a:ext>
            </a:extLst>
          </p:cNvPr>
          <p:cNvSpPr txBox="1"/>
          <p:nvPr/>
        </p:nvSpPr>
        <p:spPr>
          <a:xfrm>
            <a:off x="1411550" y="6107837"/>
            <a:ext cx="731572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/>
              <a:t>LOS DATOS COLECTADOS ESTAN DEJADOS EN ACCESO ABIERTO AL PUBLICO</a:t>
            </a:r>
          </a:p>
        </p:txBody>
      </p:sp>
    </p:spTree>
    <p:extLst>
      <p:ext uri="{BB962C8B-B14F-4D97-AF65-F5344CB8AC3E}">
        <p14:creationId xmlns:p14="http://schemas.microsoft.com/office/powerpoint/2010/main" val="204277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012"/>
    </mc:Choice>
    <mc:Fallback xmlns="">
      <p:transition spd="slow" advTm="5701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F8EBAB4-14B1-4D0C-84F0-2B5F31DE8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8723"/>
            <a:ext cx="12192000" cy="68580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0FCB822-3733-4D08-B391-463A627225C9}"/>
              </a:ext>
            </a:extLst>
          </p:cNvPr>
          <p:cNvSpPr txBox="1"/>
          <p:nvPr/>
        </p:nvSpPr>
        <p:spPr>
          <a:xfrm>
            <a:off x="-71628" y="6429945"/>
            <a:ext cx="1233525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LOS DATOS COLECTADOS ESTAN DEJADOS EN ACCESO ABIERTO AL PUBLICO</a:t>
            </a:r>
          </a:p>
        </p:txBody>
      </p:sp>
    </p:spTree>
    <p:extLst>
      <p:ext uri="{BB962C8B-B14F-4D97-AF65-F5344CB8AC3E}">
        <p14:creationId xmlns:p14="http://schemas.microsoft.com/office/powerpoint/2010/main" val="258313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151"/>
    </mc:Choice>
    <mc:Fallback xmlns="">
      <p:transition spd="slow" advTm="36151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23867</TotalTime>
  <Words>1481</Words>
  <Application>Microsoft Office PowerPoint</Application>
  <PresentationFormat>Grand écran</PresentationFormat>
  <Paragraphs>214</Paragraphs>
  <Slides>14</Slides>
  <Notes>1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DM Sans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 Pimienta</dc:creator>
  <cp:lastModifiedBy>Daniel Pimienta</cp:lastModifiedBy>
  <cp:revision>62</cp:revision>
  <dcterms:created xsi:type="dcterms:W3CDTF">2025-08-18T13:22:48Z</dcterms:created>
  <dcterms:modified xsi:type="dcterms:W3CDTF">2025-11-10T16:49:34Z</dcterms:modified>
</cp:coreProperties>
</file>