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</p:sldMasterIdLst>
  <p:notesMasterIdLst>
    <p:notesMasterId r:id="rId43"/>
  </p:notesMasterIdLst>
  <p:sldIdLst>
    <p:sldId id="1086" r:id="rId2"/>
    <p:sldId id="1003" r:id="rId3"/>
    <p:sldId id="1004" r:id="rId4"/>
    <p:sldId id="1087" r:id="rId5"/>
    <p:sldId id="435" r:id="rId6"/>
    <p:sldId id="436" r:id="rId7"/>
    <p:sldId id="1094" r:id="rId8"/>
    <p:sldId id="491" r:id="rId9"/>
    <p:sldId id="503" r:id="rId10"/>
    <p:sldId id="504" r:id="rId11"/>
    <p:sldId id="490" r:id="rId12"/>
    <p:sldId id="1093" r:id="rId13"/>
    <p:sldId id="502" r:id="rId14"/>
    <p:sldId id="453" r:id="rId15"/>
    <p:sldId id="447" r:id="rId16"/>
    <p:sldId id="457" r:id="rId17"/>
    <p:sldId id="459" r:id="rId18"/>
    <p:sldId id="1102" r:id="rId19"/>
    <p:sldId id="1103" r:id="rId20"/>
    <p:sldId id="1104" r:id="rId21"/>
    <p:sldId id="1097" r:id="rId22"/>
    <p:sldId id="1100" r:id="rId23"/>
    <p:sldId id="1101" r:id="rId24"/>
    <p:sldId id="1082" r:id="rId25"/>
    <p:sldId id="1105" r:id="rId26"/>
    <p:sldId id="1084" r:id="rId27"/>
    <p:sldId id="505" r:id="rId28"/>
    <p:sldId id="461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899" r:id="rId37"/>
    <p:sldId id="898" r:id="rId38"/>
    <p:sldId id="470" r:id="rId39"/>
    <p:sldId id="506" r:id="rId40"/>
    <p:sldId id="507" r:id="rId41"/>
    <p:sldId id="1095" r:id="rId4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8E3F0-41BF-450F-8AC6-4A6E5616283D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98ECD-3CC0-4E38-8285-22E1502CF5D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35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Numa </a:t>
            </a:r>
            <a:r>
              <a:rPr lang="pt-BR" dirty="0" err="1"/>
              <a:t>lingíuística</a:t>
            </a:r>
            <a:r>
              <a:rPr lang="pt-BR" dirty="0"/>
              <a:t> do século XX estudávamos A Língua, depois, com a virada política linguística, anunciada no prefácio que escrevi ao livro introdutório de </a:t>
            </a:r>
            <a:r>
              <a:rPr lang="pt-BR" dirty="0" err="1"/>
              <a:t>Calvet</a:t>
            </a:r>
            <a:r>
              <a:rPr lang="pt-BR" dirty="0"/>
              <a:t> publicado no Brasil em 2002 passávamos a estudar A Língua e estas políticas mencionadas ao lado. Finalmente, num segundo movimento, fazemos uma transição d A Língua para o Multilinguismo como foco de estudo e atuação. Institui-se, assim, um ponto de vista de promoção e de militância pelo multilinguismo.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83045A-44FC-46D0-8B36-C1540D6A9C8D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81799-C9D8-4F64-BB29-F67EE13B5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08B35C-3FFA-4D66-A747-458435E44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40F932-6C5A-4CF4-ADD7-A7758646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FFB882-1AFD-4288-9725-981F3FA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B9FD01-BF3E-4090-B6E8-9165060D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7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F0C3E-EEEE-4463-94A6-76B2C6A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97B65C-1110-437B-85B0-73B7EC0EC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6B7EA-EB0D-47BB-BEDA-3FEE78DA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A483F8-A7F4-4F5C-8816-64BEADB0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9EF29-3C80-4948-A3F6-8A9AE609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94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48ED0AC-7C5F-4FEC-A824-4D644258D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E22511-CB74-4CC2-A9E8-09231FC05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6A674F-AA07-4F35-A81A-06FE37FD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8B55F5-E85E-4BA5-A496-62AFF908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FD8D20-C143-4ADC-AA06-42522E1D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18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A2472-4FF9-4422-9C14-38411F03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FA3AC-DC06-4AC1-858E-206D36166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C2404-98BF-49C3-A832-66526C23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53828-8EC4-40EF-892E-0F0AC32A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37770-1379-46BA-A696-618DE2B5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61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36DF1B-A55F-48FB-AD5F-9935548F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68448D-7657-4BF8-8A65-6078314F0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B35682-B303-4626-AE6C-CF3A6A6D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18DDAF-66CD-4FAE-8468-8517C992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4358C-8712-460C-BA15-FBF360F2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3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340CD-5EE6-4367-8B89-F528C7C4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FD6B26-440D-47A7-97D9-1154C243C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F664DA-A2A3-41D6-9678-B0B9783B1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66086B-484B-4545-BBC8-05A2BF88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4C2F0-FD53-4893-99AF-E4706175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72C915-A633-40A5-84C2-327ADD7A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04CA6-33A4-4915-B0C9-C855B53E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0C3448-F6BE-4C54-B6A8-7BE3800A4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D6818A-A5F7-4BBB-8A7B-5147346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F46522-1B4E-4A94-B791-B13542957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7B3E8A-79CD-4E10-BA8D-A40A872BA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7982B-BEB3-455E-B8D1-AC6B9B42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6F8E09-17C6-4A2C-9B92-E10AED70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F72DC-6663-4945-83C6-1E7C1DCD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22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8A46E-97CA-4504-8416-D609BE06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F23DF2-D559-4D15-AF2E-5E7FABC5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472AFF-6049-46D5-AE60-E9D975F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8760D8-AB9B-4306-A5CA-ECF2BF80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81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4D7342-D761-444D-9F9C-19E17506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EEE16D-7C21-478E-AC98-51C5948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EFB191-CC27-42FB-9F48-6B74C7ED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28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E0A63-1DF4-4AB8-BC6D-4E061DBC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07DA18-BA88-423F-8303-E5833E76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221D5-26FD-4A3E-9829-3480B614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23FB3-C0D6-44B8-809C-14E9C3B51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A7B201-95A0-46E3-96B2-ECDB2E1F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A461F1-B0B1-452B-8463-324679CA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8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B01B9-ED80-40E0-85A6-C5898CAD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20D190-154C-47A6-BFF5-B8FAE499B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5CC2F3-4068-4299-BD6E-EC77CDF15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A9D9C8-292B-4F7F-B3C0-25D23B8A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7D90F7-039C-4D94-8CC1-40CCA254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C005D3-6315-4551-9AF4-6485A29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71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ED3C65-5178-4B76-BD54-46850387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7716B1-3EF5-4C43-8578-B97490BEB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6E49A-3C0E-4315-B821-531825442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7191-FF5A-423D-9D9D-89CABDC79C95}" type="datetimeFigureOut">
              <a:rPr lang="es-ES" smtClean="0"/>
              <a:t>17/05/2023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AEEA7-9601-4E1E-9FAC-8D159854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4FBF4F-B672-43E9-8829-EF0175EF3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579B-54F8-4F9E-8A91-2863F202F48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21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chairlpm.org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bdilci.org/SEPREPI" TargetMode="External"/><Relationship Id="rId3" Type="http://schemas.openxmlformats.org/officeDocument/2006/relationships/hyperlink" Target="https://iilp.wordpress.com/2012/04/27/carta-de-guaramiranga-coloquio-internacional-a-lingua-portuguesa-na-internet-e-no-mundo-digital/" TargetMode="External"/><Relationship Id="rId7" Type="http://schemas.openxmlformats.org/officeDocument/2006/relationships/hyperlink" Target="https://obdilci.org/SEPREPI/notasRecomendac%CC%A7o%CC%83esSEPREPI.pptx" TargetMode="External"/><Relationship Id="rId2" Type="http://schemas.openxmlformats.org/officeDocument/2006/relationships/hyperlink" Target="https://youtu.be/J7EtMOnHsz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unredes.org/SEPREPI/Inf.%20Final%20Atualizado%20SEPREPI.pdf" TargetMode="External"/><Relationship Id="rId5" Type="http://schemas.openxmlformats.org/officeDocument/2006/relationships/hyperlink" Target="https://funredes.org/SEPREPI/Inf.%20Final%20Atualizado%20SEPREPI.pptx" TargetMode="External"/><Relationship Id="rId4" Type="http://schemas.openxmlformats.org/officeDocument/2006/relationships/hyperlink" Target="https://www.dn.pt/opiniao/como-e-hoje-a-presenca-da-lingua-portuguesa-na-internet-15370680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imioliz@gmail.com" TargetMode="External"/><Relationship Id="rId7" Type="http://schemas.openxmlformats.org/officeDocument/2006/relationships/image" Target="../media/image3.gif"/><Relationship Id="rId2" Type="http://schemas.openxmlformats.org/officeDocument/2006/relationships/hyperlink" Target="http://www.unescochairlpm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mailto:pimienta@funredes.org" TargetMode="External"/><Relationship Id="rId4" Type="http://schemas.openxmlformats.org/officeDocument/2006/relationships/hyperlink" Target="https://obdilci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eof.creativecommons.org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central.com/languages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funredes.org/lc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o.br/dominio/estatistica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www.pt.pt/pt/estatisticas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1.jpeg"/><Relationship Id="rId4" Type="http://schemas.openxmlformats.org/officeDocument/2006/relationships/hyperlink" Target="http://francophoni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dilci.org/lc2022" TargetMode="External"/><Relationship Id="rId2" Type="http://schemas.openxmlformats.org/officeDocument/2006/relationships/hyperlink" Target="http://obdilci.org/lc202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bdilci.org/Resul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2.sigul-1.11/" TargetMode="External"/><Relationship Id="rId7" Type="http://schemas.openxmlformats.org/officeDocument/2006/relationships/hyperlink" Target="https://obdilci.org/Base" TargetMode="External"/><Relationship Id="rId2" Type="http://schemas.openxmlformats.org/officeDocument/2006/relationships/hyperlink" Target="https://doi.org/10.3389/frma.2023.114934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bdilci.org/Results" TargetMode="External"/><Relationship Id="rId5" Type="http://schemas.openxmlformats.org/officeDocument/2006/relationships/hyperlink" Target="https://obdilci.org/lc2022" TargetMode="External"/><Relationship Id="rId4" Type="http://schemas.openxmlformats.org/officeDocument/2006/relationships/hyperlink" Target="http://dx.doi.org/10.13140/RG.2.2.20767.4368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36B5F13F-84EC-4D38-84E1-73B4C382C3A0}"/>
              </a:ext>
            </a:extLst>
          </p:cNvPr>
          <p:cNvSpPr txBox="1"/>
          <p:nvPr/>
        </p:nvSpPr>
        <p:spPr>
          <a:xfrm>
            <a:off x="2228472" y="4294763"/>
            <a:ext cx="7988289" cy="17235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pt-BR" b="1" dirty="0"/>
              <a:t>PROJETO SOBRE A PRESENÇA DA LÍNGUA PORTUGUESA NA INTERNET  </a:t>
            </a:r>
          </a:p>
          <a:p>
            <a:pPr algn="ctr" rtl="0"/>
            <a:endParaRPr lang="pt-BR" b="1" dirty="0"/>
          </a:p>
          <a:p>
            <a:pPr algn="ctr" rtl="0"/>
            <a:r>
              <a:rPr lang="pt-BR" sz="1400" b="1" dirty="0"/>
              <a:t>Daniel Pimienta, Observatório da Diversidade Linguística e Cultural na Internet </a:t>
            </a:r>
          </a:p>
          <a:p>
            <a:pPr algn="ctr" rtl="0"/>
            <a:r>
              <a:rPr lang="pt-BR" sz="1400" b="1" dirty="0"/>
              <a:t>https://obdilci.org</a:t>
            </a:r>
          </a:p>
          <a:p>
            <a:pPr algn="ctr" rtl="0"/>
            <a:endParaRPr lang="pt-BR" sz="1400" b="1" dirty="0"/>
          </a:p>
          <a:p>
            <a:pPr algn="ctr" rtl="0"/>
            <a:r>
              <a:rPr lang="pt-BR" sz="1400" b="1" dirty="0"/>
              <a:t>Gilvan Müller de Oliveira (Coord.), Cátedra UNESCO em Políticas Linguísticas para o Multilinguismo</a:t>
            </a:r>
          </a:p>
          <a:p>
            <a:pPr algn="ctr"/>
            <a:r>
              <a:rPr lang="pt-BR" sz="1400" b="1" dirty="0"/>
              <a:t>https://unescochairlpm.org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D992F-3B06-4422-9AA2-A35D405E3BDE}"/>
              </a:ext>
            </a:extLst>
          </p:cNvPr>
          <p:cNvSpPr/>
          <p:nvPr/>
        </p:nvSpPr>
        <p:spPr>
          <a:xfrm>
            <a:off x="1355785" y="3232518"/>
            <a:ext cx="948043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EJE 2 – EL PODER Y EL VALOR DE LA COMUNICACIÓN 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Sesión 2 - Prospectivas y reflexiones sobre las nuevas tecnologías en la comunicación 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69AA0B-ED3A-470A-9E34-B70689EACA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0" y="321224"/>
            <a:ext cx="6686637" cy="999740"/>
          </a:xfrm>
          <a:prstGeom prst="rect">
            <a:avLst/>
          </a:prstGeom>
        </p:spPr>
      </p:pic>
      <p:pic>
        <p:nvPicPr>
          <p:cNvPr id="12" name="Imagen 4" descr="Forma&#10;&#10;Descripción generada automáticamente">
            <a:extLst>
              <a:ext uri="{FF2B5EF4-FFF2-40B4-BE49-F238E27FC236}">
                <a16:creationId xmlns:a16="http://schemas.microsoft.com/office/drawing/2014/main" id="{8A5F3E62-851D-46D6-BF87-3F633C2C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66" y="1187696"/>
            <a:ext cx="5554265" cy="20695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8ECA01-69F4-4107-AF8A-5E1F2081F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62" y="67631"/>
            <a:ext cx="3447098" cy="17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7DF7160-D5BC-45A5-B37D-78EB816DBE21}"/>
              </a:ext>
            </a:extLst>
          </p:cNvPr>
          <p:cNvSpPr txBox="1"/>
          <p:nvPr/>
        </p:nvSpPr>
        <p:spPr>
          <a:xfrm>
            <a:off x="1803168" y="209205"/>
            <a:ext cx="752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highlight>
                  <a:srgbClr val="00FFFF"/>
                </a:highlight>
              </a:rPr>
              <a:t>SAIDA DE MODELO 8/2022: OTROS MACROINDICADORES </a:t>
            </a:r>
            <a:endParaRPr lang="es-ES" sz="2400" b="1" dirty="0">
              <a:highlight>
                <a:srgbClr val="00FFFF"/>
              </a:highligh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1370A6-10B6-4648-96BF-6A0F62B1C1D7}"/>
              </a:ext>
            </a:extLst>
          </p:cNvPr>
          <p:cNvSpPr txBox="1"/>
          <p:nvPr/>
        </p:nvSpPr>
        <p:spPr>
          <a:xfrm>
            <a:off x="67072" y="58304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35</a:t>
            </a:r>
            <a:endParaRPr lang="es-E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56FB7E-0435-4617-A3EF-324E37BB5D84}"/>
              </a:ext>
            </a:extLst>
          </p:cNvPr>
          <p:cNvSpPr txBox="1"/>
          <p:nvPr/>
        </p:nvSpPr>
        <p:spPr>
          <a:xfrm>
            <a:off x="3840719" y="5521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64</a:t>
            </a:r>
            <a:endParaRPr lang="es-E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02ABF0-0128-47A4-BF35-A7F5038F2DA7}"/>
              </a:ext>
            </a:extLst>
          </p:cNvPr>
          <p:cNvSpPr txBox="1"/>
          <p:nvPr/>
        </p:nvSpPr>
        <p:spPr>
          <a:xfrm>
            <a:off x="7932579" y="581779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22</a:t>
            </a:r>
            <a:endParaRPr lang="es-E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563E52A-22C5-4C76-AB65-D5AD166AD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98244"/>
              </p:ext>
            </p:extLst>
          </p:nvPr>
        </p:nvGraphicFramePr>
        <p:xfrm>
          <a:off x="825268" y="2283125"/>
          <a:ext cx="19558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val="18338077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96007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 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VIRT.PRES.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21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Japanese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2,12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48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Norwegian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1,97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69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Danish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1,83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82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German, Standard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1,82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10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Swedish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1,82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81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Estonian Macro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1,76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543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Dutch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1,73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618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Finnish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1,73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30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German, Swiss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1,69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68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Catalan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1,68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920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Latvian Macro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1,61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87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Slovene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1,61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422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Greek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1,59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69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Hebrew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1,56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34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Russian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1,55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67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Spanish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1,54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57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English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1,53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25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……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….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62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Portuguese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1,35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51776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7E46628-0241-45E4-88FC-4DD7CB1D3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64242"/>
              </p:ext>
            </p:extLst>
          </p:nvPr>
        </p:nvGraphicFramePr>
        <p:xfrm>
          <a:off x="4507345" y="1610622"/>
          <a:ext cx="2470946" cy="4193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946">
                  <a:extLst>
                    <a:ext uri="{9D8B030D-6E8A-4147-A177-3AD203B41FA5}">
                      <a16:colId xmlns:a16="http://schemas.microsoft.com/office/drawing/2014/main" val="36173106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102472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Internauts 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65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Norwegian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96,91%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32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Danish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96,88%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048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Swedish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93,98%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43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Catalan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92,92%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56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Finnish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92,08%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23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German, Swiss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91,80%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771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West Flemish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91,76%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91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Limburgish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91,64%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712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Dutch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91,40%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889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Galician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91,31%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89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Japanese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89,96%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31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Saxon, Upper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89,81%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10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Estonian Macro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89,28%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080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German, Standard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89,07%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70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Latvian Macro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89,07%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90837"/>
                  </a:ext>
                </a:extLst>
              </a:tr>
              <a:tr h="206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Bavarian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88,43%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91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</a:rPr>
                        <a:t>Hebrew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88,37%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50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Slovak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87,66%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18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……..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….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3151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Spanish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75,54%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6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Portuguese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74,35%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3428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E6469B2-79E1-434F-ACF3-B0BC80D2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88128"/>
              </p:ext>
            </p:extLst>
          </p:nvPr>
        </p:nvGraphicFramePr>
        <p:xfrm>
          <a:off x="8351283" y="2125990"/>
          <a:ext cx="1940943" cy="388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28">
                  <a:extLst>
                    <a:ext uri="{9D8B030D-6E8A-4147-A177-3AD203B41FA5}">
                      <a16:colId xmlns:a16="http://schemas.microsoft.com/office/drawing/2014/main" val="908272539"/>
                    </a:ext>
                  </a:extLst>
                </a:gridCol>
                <a:gridCol w="1026615">
                  <a:extLst>
                    <a:ext uri="{9D8B030D-6E8A-4147-A177-3AD203B41FA5}">
                      <a16:colId xmlns:a16="http://schemas.microsoft.com/office/drawing/2014/main" val="3230302472"/>
                    </a:ext>
                  </a:extLst>
                </a:gridCol>
              </a:tblGrid>
              <a:tr h="156186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 dirty="0">
                          <a:effectLst/>
                        </a:rPr>
                        <a:t>C.PROD</a:t>
                      </a:r>
                      <a:r>
                        <a:rPr lang="en-US" sz="1000" b="0" u="none" strike="noStrike" noProof="0" dirty="0">
                          <a:effectLst/>
                        </a:rPr>
                        <a:t>.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26691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Japanese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1,38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9492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English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1,35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64226"/>
                  </a:ext>
                </a:extLst>
              </a:tr>
              <a:tr h="191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German, Standard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1,20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4187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Italian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1,20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13667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Spanish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1,20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23986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Norwegian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1,19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7183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French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1,17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53232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Greek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1,16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63625"/>
                  </a:ext>
                </a:extLst>
              </a:tr>
              <a:tr h="171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Estonian Macro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1,16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7867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Swedish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1,14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8335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Korean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1,12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10014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Dutch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1,11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48331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Danish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1,11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98535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Russian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1,11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78798"/>
                  </a:ext>
                </a:extLst>
              </a:tr>
              <a:tr h="181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Chinese Macro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1,11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6615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Finnish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1,10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99738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Slovene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1,10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608828"/>
                  </a:ext>
                </a:extLst>
              </a:tr>
              <a:tr h="179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Kabuverdianu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1,10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34769"/>
                  </a:ext>
                </a:extLst>
              </a:tr>
              <a:tr h="129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German, Swiss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1,08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8832"/>
                  </a:ext>
                </a:extLst>
              </a:tr>
              <a:tr h="15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Macedonian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1,08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62086"/>
                  </a:ext>
                </a:extLst>
              </a:tr>
              <a:tr h="15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</a:rPr>
                        <a:t>Polish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1,07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0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>
                          <a:effectLst/>
                          <a:highlight>
                            <a:srgbClr val="FFFF00"/>
                          </a:highlight>
                        </a:rPr>
                        <a:t>Portuguese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 dirty="0">
                          <a:effectLst/>
                          <a:highlight>
                            <a:srgbClr val="FFFF00"/>
                          </a:highlight>
                        </a:rPr>
                        <a:t>1,06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85876"/>
                  </a:ext>
                </a:extLst>
              </a:tr>
            </a:tbl>
          </a:graphicData>
        </a:graphic>
      </p:graphicFrame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6CD5102-A46A-47F6-B9F6-2259FD011F34}"/>
              </a:ext>
            </a:extLst>
          </p:cNvPr>
          <p:cNvCxnSpPr>
            <a:cxnSpLocks/>
          </p:cNvCxnSpPr>
          <p:nvPr/>
        </p:nvCxnSpPr>
        <p:spPr>
          <a:xfrm flipH="1">
            <a:off x="10302558" y="5273336"/>
            <a:ext cx="510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79195718-CD1D-4962-8AFB-9949EC5D6C0D}"/>
              </a:ext>
            </a:extLst>
          </p:cNvPr>
          <p:cNvSpPr txBox="1"/>
          <p:nvPr/>
        </p:nvSpPr>
        <p:spPr>
          <a:xfrm>
            <a:off x="234892" y="1258349"/>
            <a:ext cx="398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presence = %contents/%speakers</a:t>
            </a:r>
          </a:p>
        </p:txBody>
      </p:sp>
    </p:spTree>
    <p:extLst>
      <p:ext uri="{BB962C8B-B14F-4D97-AF65-F5344CB8AC3E}">
        <p14:creationId xmlns:p14="http://schemas.microsoft.com/office/powerpoint/2010/main" val="56554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911BCE-F3B4-4626-AA82-86AD4C845C06}"/>
              </a:ext>
            </a:extLst>
          </p:cNvPr>
          <p:cNvSpPr txBox="1"/>
          <p:nvPr/>
        </p:nvSpPr>
        <p:spPr>
          <a:xfrm>
            <a:off x="3514987" y="503339"/>
            <a:ext cx="200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OTHER INDICATORS</a:t>
            </a:r>
            <a:endParaRPr lang="es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269E0E-0FDC-42C1-9B4B-5E93A535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54" y="1275198"/>
            <a:ext cx="7845039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s-E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CYBER-GLOBALIZATION INDICATOR</a:t>
            </a:r>
            <a:endParaRPr kumimoji="0" lang="fr-FR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CGI (L)  = (L1 +L2)/L1(L) x S(L) x C(L)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where: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L1+L2/L1 (L) is the ratio of multilingualism of language L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S(L) is the percentage of world countries which hold speakers of language L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C(L) is the % of speakers of language L connected to the Internet.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b="1" dirty="0"/>
              <a:t>Weight strategic advantages of a language in cyberspace</a:t>
            </a:r>
            <a:r>
              <a:rPr lang="en-US" dirty="0"/>
              <a:t>.</a:t>
            </a:r>
            <a:endParaRPr kumimoji="0" lang="en-U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06B8E0E-27AC-4FB3-9DA9-FB63AE0A7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25828"/>
              </p:ext>
            </p:extLst>
          </p:nvPr>
        </p:nvGraphicFramePr>
        <p:xfrm>
          <a:off x="8549196" y="1831375"/>
          <a:ext cx="2451437" cy="3810000"/>
        </p:xfrm>
        <a:graphic>
          <a:graphicData uri="http://schemas.openxmlformats.org/drawingml/2006/table">
            <a:tbl>
              <a:tblPr/>
              <a:tblGrid>
                <a:gridCol w="848697">
                  <a:extLst>
                    <a:ext uri="{9D8B030D-6E8A-4147-A177-3AD203B41FA5}">
                      <a16:colId xmlns:a16="http://schemas.microsoft.com/office/drawing/2014/main" val="1272266574"/>
                    </a:ext>
                  </a:extLst>
                </a:gridCol>
                <a:gridCol w="798830">
                  <a:extLst>
                    <a:ext uri="{9D8B030D-6E8A-4147-A177-3AD203B41FA5}">
                      <a16:colId xmlns:a16="http://schemas.microsoft.com/office/drawing/2014/main" val="228145762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37594680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CGI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CGI%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93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English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1.61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14.24%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56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French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1.09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9.66%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30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German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0.42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3.75%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18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Russian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0.31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2.76%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14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  <a:t>Spanish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</a:rPr>
                        <a:t>0.27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</a:rPr>
                        <a:t>2.40%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6495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Arabic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0.18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1.56%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27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Malay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1.51%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362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Italian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1.50%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25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Chinese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0.16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1.46%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20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</a:rPr>
                        <a:t>Portuguese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</a:rPr>
                        <a:t>1.37%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53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Thaï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1.37%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807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Romani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1.35%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97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Turkish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1.34%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33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Greek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1.31%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10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Ukranian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1.31%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Polish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0.13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1.15%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38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Persian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0.12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1.10%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95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Rumanian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0.12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1.06%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33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</a:rPr>
                        <a:t>Hindi</a:t>
                      </a:r>
                      <a:endParaRPr lang="en-US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imes New Roman" panose="02020603050405020304" pitchFamily="18" charset="0"/>
                        </a:rPr>
                        <a:t>0.12</a:t>
                      </a:r>
                      <a:endParaRPr lang="fr-F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imes New Roman" panose="02020603050405020304" pitchFamily="18" charset="0"/>
                        </a:rPr>
                        <a:t>1.04%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96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333EE5-4571-4859-81E8-AD79EAA923BF}"/>
              </a:ext>
            </a:extLst>
          </p:cNvPr>
          <p:cNvSpPr txBox="1"/>
          <p:nvPr/>
        </p:nvSpPr>
        <p:spPr>
          <a:xfrm>
            <a:off x="1958195" y="817428"/>
            <a:ext cx="1016365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t-BR" b="1" dirty="0"/>
              <a:t>ESTUDO</a:t>
            </a:r>
            <a:r>
              <a:rPr lang="pt-BR" dirty="0"/>
              <a:t> sobre a presença da língua portuguesa na Internet - (</a:t>
            </a:r>
            <a:r>
              <a:rPr lang="pt-BR" b="1" dirty="0">
                <a:highlight>
                  <a:srgbClr val="FFFF00"/>
                </a:highlight>
              </a:rPr>
              <a:t>PP</a:t>
            </a:r>
            <a:r>
              <a:rPr lang="pt-BR" dirty="0">
                <a:highlight>
                  <a:srgbClr val="FFFF00"/>
                </a:highlight>
              </a:rPr>
              <a:t>I</a:t>
            </a:r>
            <a:r>
              <a:rPr lang="pt-BR" dirty="0"/>
              <a:t>)</a:t>
            </a:r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/>
              <a:t>SEMINÁRIO</a:t>
            </a:r>
            <a:r>
              <a:rPr lang="pt-BR" dirty="0"/>
              <a:t> internacional sobre a presença da língua portuguesa na internet </a:t>
            </a:r>
            <a:r>
              <a:rPr lang="pt-BR" b="1" dirty="0"/>
              <a:t>21-22/11/2022 - </a:t>
            </a:r>
            <a:r>
              <a:rPr lang="pt-BR" dirty="0"/>
              <a:t>(</a:t>
            </a:r>
            <a:r>
              <a:rPr lang="pt-BR" b="1" dirty="0">
                <a:highlight>
                  <a:srgbClr val="FFFF00"/>
                </a:highlight>
              </a:rPr>
              <a:t>SEPREPI</a:t>
            </a:r>
            <a:r>
              <a:rPr lang="pt-BR" dirty="0"/>
              <a:t>) </a:t>
            </a:r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 </a:t>
            </a:r>
            <a:r>
              <a:rPr lang="pt-BR" b="1" dirty="0"/>
              <a:t>CURSO ASSÍNCRONO ONLINE  </a:t>
            </a:r>
            <a:r>
              <a:rPr lang="pt-BR" dirty="0"/>
              <a:t>"Geopolítica da Internet multilíngue: A língua portuguesa no ciberespaço", 15 horas/aula - (</a:t>
            </a:r>
            <a:r>
              <a:rPr lang="pt-BR" b="1" dirty="0">
                <a:highlight>
                  <a:srgbClr val="FFFF00"/>
                </a:highlight>
              </a:rPr>
              <a:t>GELPI)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PUBLICAÇÃO: </a:t>
            </a:r>
            <a:r>
              <a:rPr lang="pt-BR" dirty="0"/>
              <a:t>“Geopolítica da Presença do Português na Internet” (GEOPPI), pela Fundação Alexandre de Gusmão do MRE - (</a:t>
            </a:r>
            <a:r>
              <a:rPr lang="pt-BR" b="1" dirty="0">
                <a:highlight>
                  <a:srgbClr val="FFFF00"/>
                </a:highlight>
              </a:rPr>
              <a:t>GEOPPI</a:t>
            </a:r>
            <a:r>
              <a:rPr lang="pt-BR" dirty="0"/>
              <a:t>)</a:t>
            </a:r>
            <a:r>
              <a:rPr lang="pt-BR" b="1" dirty="0"/>
              <a:t> </a:t>
            </a:r>
            <a:endParaRPr lang="pt-BR" b="1" dirty="0">
              <a:highlight>
                <a:srgbClr val="00FFFF"/>
              </a:highlight>
            </a:endParaRPr>
          </a:p>
          <a:p>
            <a:endParaRPr lang="pt-BR" b="1" dirty="0">
              <a:highlight>
                <a:srgbClr val="00FFFF"/>
              </a:highlight>
            </a:endParaRPr>
          </a:p>
          <a:p>
            <a:endParaRPr lang="pt-BR" b="1" dirty="0">
              <a:highlight>
                <a:srgbClr val="00FFFF"/>
              </a:highlight>
            </a:endParaRPr>
          </a:p>
          <a:p>
            <a:endParaRPr lang="pt-BR" b="1" dirty="0">
              <a:highlight>
                <a:srgbClr val="00FFFF"/>
              </a:highlight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8B2AC4E-67C9-4309-B7B5-7127BDE214F1}"/>
              </a:ext>
            </a:extLst>
          </p:cNvPr>
          <p:cNvCxnSpPr/>
          <p:nvPr/>
        </p:nvCxnSpPr>
        <p:spPr>
          <a:xfrm>
            <a:off x="396814" y="914400"/>
            <a:ext cx="0" cy="54691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8B2F4CD4-8538-47AF-9928-A47D20D936DF}"/>
              </a:ext>
            </a:extLst>
          </p:cNvPr>
          <p:cNvSpPr txBox="1"/>
          <p:nvPr/>
        </p:nvSpPr>
        <p:spPr>
          <a:xfrm>
            <a:off x="1495021" y="105254"/>
            <a:ext cx="9166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PROJETO SOBRE A PRESENÇA DA LÍNGUA PORTUGUESA NA INTERNET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B95698-319A-4E90-BCE5-4C8E705B5CF1}"/>
              </a:ext>
            </a:extLst>
          </p:cNvPr>
          <p:cNvSpPr txBox="1"/>
          <p:nvPr/>
        </p:nvSpPr>
        <p:spPr>
          <a:xfrm>
            <a:off x="534838" y="2225615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6/2022</a:t>
            </a:r>
          </a:p>
          <a:p>
            <a:r>
              <a:rPr lang="fr-FR" dirty="0"/>
              <a:t>11/2022</a:t>
            </a:r>
            <a:endParaRPr lang="es-E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E8A8B9-5F07-4A87-90CA-56180BB60587}"/>
              </a:ext>
            </a:extLst>
          </p:cNvPr>
          <p:cNvSpPr txBox="1"/>
          <p:nvPr/>
        </p:nvSpPr>
        <p:spPr>
          <a:xfrm>
            <a:off x="635490" y="703769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2/2021</a:t>
            </a:r>
          </a:p>
          <a:p>
            <a:r>
              <a:rPr lang="fr-FR" dirty="0"/>
              <a:t>5/2021</a:t>
            </a:r>
            <a:endParaRPr lang="es-E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1BBAC4-0D83-4091-9B6B-7EACD870A0F0}"/>
              </a:ext>
            </a:extLst>
          </p:cNvPr>
          <p:cNvSpPr txBox="1"/>
          <p:nvPr/>
        </p:nvSpPr>
        <p:spPr>
          <a:xfrm>
            <a:off x="662468" y="423557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9/2023</a:t>
            </a:r>
            <a:endParaRPr lang="es-E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52B12AB-BD90-4AC0-BFE3-5B4B789E6761}"/>
              </a:ext>
            </a:extLst>
          </p:cNvPr>
          <p:cNvSpPr txBox="1"/>
          <p:nvPr/>
        </p:nvSpPr>
        <p:spPr>
          <a:xfrm>
            <a:off x="622977" y="582283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11/2023</a:t>
            </a:r>
            <a:endParaRPr lang="es-ES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F931A71-8670-4404-8F59-FE560A79C866}"/>
              </a:ext>
            </a:extLst>
          </p:cNvPr>
          <p:cNvCxnSpPr/>
          <p:nvPr/>
        </p:nvCxnSpPr>
        <p:spPr>
          <a:xfrm>
            <a:off x="396815" y="914400"/>
            <a:ext cx="0" cy="278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1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1"/>
    </mc:Choice>
    <mc:Fallback xmlns="">
      <p:transition spd="slow" advTm="615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FD086C2-502A-4652-889E-DFD51C8975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5321" y="671880"/>
          <a:ext cx="9472473" cy="524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373">
                  <a:extLst>
                    <a:ext uri="{9D8B030D-6E8A-4147-A177-3AD203B41FA5}">
                      <a16:colId xmlns:a16="http://schemas.microsoft.com/office/drawing/2014/main" val="4289018511"/>
                    </a:ext>
                  </a:extLst>
                </a:gridCol>
                <a:gridCol w="1240032">
                  <a:extLst>
                    <a:ext uri="{9D8B030D-6E8A-4147-A177-3AD203B41FA5}">
                      <a16:colId xmlns:a16="http://schemas.microsoft.com/office/drawing/2014/main" val="411163674"/>
                    </a:ext>
                  </a:extLst>
                </a:gridCol>
                <a:gridCol w="1061237">
                  <a:extLst>
                    <a:ext uri="{9D8B030D-6E8A-4147-A177-3AD203B41FA5}">
                      <a16:colId xmlns:a16="http://schemas.microsoft.com/office/drawing/2014/main" val="880950546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757806035"/>
                    </a:ext>
                  </a:extLst>
                </a:gridCol>
                <a:gridCol w="1233996">
                  <a:extLst>
                    <a:ext uri="{9D8B030D-6E8A-4147-A177-3AD203B41FA5}">
                      <a16:colId xmlns:a16="http://schemas.microsoft.com/office/drawing/2014/main" val="4191352376"/>
                    </a:ext>
                  </a:extLst>
                </a:gridCol>
                <a:gridCol w="1585019">
                  <a:extLst>
                    <a:ext uri="{9D8B030D-6E8A-4147-A177-3AD203B41FA5}">
                      <a16:colId xmlns:a16="http://schemas.microsoft.com/office/drawing/2014/main" val="1111207620"/>
                    </a:ext>
                  </a:extLst>
                </a:gridCol>
                <a:gridCol w="1877272">
                  <a:extLst>
                    <a:ext uri="{9D8B030D-6E8A-4147-A177-3AD203B41FA5}">
                      <a16:colId xmlns:a16="http://schemas.microsoft.com/office/drawing/2014/main" val="1815237373"/>
                    </a:ext>
                  </a:extLst>
                </a:gridCol>
              </a:tblGrid>
              <a:tr h="1667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L1 + L2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L1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L2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% Conectado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Número 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% de total</a:t>
                      </a:r>
                      <a:endParaRPr lang="pt-BR" sz="14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03253"/>
                  </a:ext>
                </a:extLst>
              </a:tr>
              <a:tr h="18844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0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0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0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t-BR" sz="10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por país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noProof="0">
                          <a:solidFill>
                            <a:schemeClr val="tx1"/>
                          </a:solidFill>
                          <a:effectLst/>
                        </a:rPr>
                        <a:t>Conectado /país</a:t>
                      </a:r>
                      <a:endParaRPr lang="pt-BR" sz="1600" b="1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conectado</a:t>
                      </a:r>
                      <a:endParaRPr lang="pt-BR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3" marR="5543" marT="5543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64719"/>
                  </a:ext>
                </a:extLst>
              </a:tr>
              <a:tr h="19709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257 646 480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232 420 480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25 226 000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74,35%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191 564 775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566982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18 100 000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12 100 000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6 516 000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618446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211 200 000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201 000 000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10 200 000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81,00%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171 072 000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89,30%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42307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215 340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1515209"/>
                  </a:ext>
                </a:extLst>
              </a:tr>
              <a:tr h="16605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Ilhas de cabo verde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367 800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65,00%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239 070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47042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China-Macau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281892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Timor Leste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46694"/>
                  </a:ext>
                </a:extLst>
              </a:tr>
              <a:tr h="16712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Guiné Equatorial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60473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959 000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959 000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85,00%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815 150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21578"/>
                  </a:ext>
                </a:extLst>
              </a:tr>
              <a:tr h="20314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Alemanha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166 154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12848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Guiné-bissau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396 450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23,00%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91 184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25687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43,00%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960802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Japão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90,00%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896143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Moçambique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13 130 000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8 130 000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17,00%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2 232 100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87111"/>
                  </a:ext>
                </a:extLst>
              </a:tr>
              <a:tr h="19733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684071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9 900 000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9 900 000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78,26%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7 747 904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471735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Tomé e Príncipe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157435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África do Sul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26720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Espanha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182 683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5224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Suíça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195 607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04016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128 007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707763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Unidos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693 000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693 000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91,00%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630 630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37709"/>
                  </a:ext>
                </a:extLst>
              </a:tr>
              <a:tr h="245924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254 000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170 180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109361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 PAÍSES (22)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421 950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95894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839077D-EDED-411B-9695-7264AAF17EC9}"/>
              </a:ext>
            </a:extLst>
          </p:cNvPr>
          <p:cNvSpPr/>
          <p:nvPr/>
        </p:nvSpPr>
        <p:spPr>
          <a:xfrm>
            <a:off x="775317" y="6430907"/>
            <a:ext cx="91499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/>
              <a:t>Fontes: Etnólogo (L1, L2)2021 . ITU+WB (% conectado)  8/2022, Observatório da diversidade linguística e cultural na Internet, 8/2022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C5EC1-A70D-413A-B868-02EFA9D8F577}"/>
              </a:ext>
            </a:extLst>
          </p:cNvPr>
          <p:cNvSpPr/>
          <p:nvPr/>
        </p:nvSpPr>
        <p:spPr>
          <a:xfrm>
            <a:off x="3446736" y="173177"/>
            <a:ext cx="328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ENTRADAS DO MODELO  8/2022</a:t>
            </a:r>
            <a:endParaRPr lang="es-ES" b="1" dirty="0">
              <a:highlight>
                <a:srgbClr val="FFFF00"/>
              </a:highlight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ED578D2-0DFA-4C94-8FF1-AE9810EDE910}"/>
              </a:ext>
            </a:extLst>
          </p:cNvPr>
          <p:cNvCxnSpPr/>
          <p:nvPr/>
        </p:nvCxnSpPr>
        <p:spPr>
          <a:xfrm flipV="1">
            <a:off x="10795247" y="1661465"/>
            <a:ext cx="97654" cy="15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9183F58-FF76-4429-AB18-189A70248B2B}"/>
              </a:ext>
            </a:extLst>
          </p:cNvPr>
          <p:cNvCxnSpPr/>
          <p:nvPr/>
        </p:nvCxnSpPr>
        <p:spPr>
          <a:xfrm flipV="1">
            <a:off x="10746420" y="1201390"/>
            <a:ext cx="97654" cy="15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84180B0-9560-4375-8F6D-FAACE2399656}"/>
              </a:ext>
            </a:extLst>
          </p:cNvPr>
          <p:cNvCxnSpPr/>
          <p:nvPr/>
        </p:nvCxnSpPr>
        <p:spPr>
          <a:xfrm flipV="1">
            <a:off x="10795247" y="2046080"/>
            <a:ext cx="97654" cy="15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B66190A-EBA9-4589-98FC-97C28EAC2593}"/>
              </a:ext>
            </a:extLst>
          </p:cNvPr>
          <p:cNvCxnSpPr>
            <a:cxnSpLocks/>
          </p:cNvCxnSpPr>
          <p:nvPr/>
        </p:nvCxnSpPr>
        <p:spPr>
          <a:xfrm>
            <a:off x="10764343" y="2430695"/>
            <a:ext cx="97654" cy="15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F14926C-B1CE-4FF3-AE47-DD6CB56F4676}"/>
              </a:ext>
            </a:extLst>
          </p:cNvPr>
          <p:cNvCxnSpPr/>
          <p:nvPr/>
        </p:nvCxnSpPr>
        <p:spPr>
          <a:xfrm>
            <a:off x="10805884" y="3199926"/>
            <a:ext cx="97654" cy="150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A1E3115-264E-46F4-92A3-329057BFA265}"/>
              </a:ext>
            </a:extLst>
          </p:cNvPr>
          <p:cNvSpPr txBox="1"/>
          <p:nvPr/>
        </p:nvSpPr>
        <p:spPr>
          <a:xfrm>
            <a:off x="11008171" y="10921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+6%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929B696-46DF-4855-A7EB-A9620E247AB6}"/>
              </a:ext>
            </a:extLst>
          </p:cNvPr>
          <p:cNvSpPr/>
          <p:nvPr/>
        </p:nvSpPr>
        <p:spPr>
          <a:xfrm>
            <a:off x="6096000" y="1092184"/>
            <a:ext cx="701615" cy="369332"/>
          </a:xfrm>
          <a:prstGeom prst="ellipse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615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6E84D4-9885-4C51-956D-53BF8B12D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98164"/>
              </p:ext>
            </p:extLst>
          </p:nvPr>
        </p:nvGraphicFramePr>
        <p:xfrm>
          <a:off x="1018006" y="1878066"/>
          <a:ext cx="10432964" cy="3485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6886">
                  <a:extLst>
                    <a:ext uri="{9D8B030D-6E8A-4147-A177-3AD203B41FA5}">
                      <a16:colId xmlns:a16="http://schemas.microsoft.com/office/drawing/2014/main" val="1953501260"/>
                    </a:ext>
                  </a:extLst>
                </a:gridCol>
                <a:gridCol w="1109534">
                  <a:extLst>
                    <a:ext uri="{9D8B030D-6E8A-4147-A177-3AD203B41FA5}">
                      <a16:colId xmlns:a16="http://schemas.microsoft.com/office/drawing/2014/main" val="1124422528"/>
                    </a:ext>
                  </a:extLst>
                </a:gridCol>
                <a:gridCol w="802278">
                  <a:extLst>
                    <a:ext uri="{9D8B030D-6E8A-4147-A177-3AD203B41FA5}">
                      <a16:colId xmlns:a16="http://schemas.microsoft.com/office/drawing/2014/main" val="915993598"/>
                    </a:ext>
                  </a:extLst>
                </a:gridCol>
                <a:gridCol w="1008024">
                  <a:extLst>
                    <a:ext uri="{9D8B030D-6E8A-4147-A177-3AD203B41FA5}">
                      <a16:colId xmlns:a16="http://schemas.microsoft.com/office/drawing/2014/main" val="3793078958"/>
                    </a:ext>
                  </a:extLst>
                </a:gridCol>
                <a:gridCol w="1130039">
                  <a:extLst>
                    <a:ext uri="{9D8B030D-6E8A-4147-A177-3AD203B41FA5}">
                      <a16:colId xmlns:a16="http://schemas.microsoft.com/office/drawing/2014/main" val="3072073877"/>
                    </a:ext>
                  </a:extLst>
                </a:gridCol>
                <a:gridCol w="1130039">
                  <a:extLst>
                    <a:ext uri="{9D8B030D-6E8A-4147-A177-3AD203B41FA5}">
                      <a16:colId xmlns:a16="http://schemas.microsoft.com/office/drawing/2014/main" val="50666754"/>
                    </a:ext>
                  </a:extLst>
                </a:gridCol>
                <a:gridCol w="1518841">
                  <a:extLst>
                    <a:ext uri="{9D8B030D-6E8A-4147-A177-3AD203B41FA5}">
                      <a16:colId xmlns:a16="http://schemas.microsoft.com/office/drawing/2014/main" val="4124531972"/>
                    </a:ext>
                  </a:extLst>
                </a:gridCol>
                <a:gridCol w="2027323">
                  <a:extLst>
                    <a:ext uri="{9D8B030D-6E8A-4147-A177-3AD203B41FA5}">
                      <a16:colId xmlns:a16="http://schemas.microsoft.com/office/drawing/2014/main" val="2223664504"/>
                    </a:ext>
                  </a:extLst>
                </a:gridCol>
              </a:tblGrid>
              <a:tr h="6861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effectLst/>
                        </a:rPr>
                        <a:t> </a:t>
                      </a:r>
                      <a:endParaRPr lang="pt-BR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solidFill>
                            <a:schemeClr val="tx1"/>
                          </a:solidFill>
                          <a:effectLst/>
                        </a:rPr>
                        <a:t>L1 + L2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solidFill>
                            <a:schemeClr val="tx1"/>
                          </a:solidFill>
                          <a:effectLst/>
                        </a:rPr>
                        <a:t>(Milhão)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solidFill>
                            <a:schemeClr val="tx1"/>
                          </a:solidFill>
                          <a:effectLst/>
                        </a:rPr>
                        <a:t>L1 + L2 / L1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solidFill>
                            <a:schemeClr val="tx1"/>
                          </a:solidFill>
                          <a:effectLst/>
                        </a:rPr>
                        <a:t>CONECT.%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3/22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  <a:effectLst/>
                        </a:rPr>
                        <a:t>CONECT.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8/22</a:t>
                      </a:r>
                      <a:endParaRPr lang="pt-BR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rgbClr val="FF0000"/>
                          </a:solidFill>
                          <a:effectLst/>
                        </a:rPr>
                        <a:t>CONECT.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5/23</a:t>
                      </a:r>
                      <a:endParaRPr lang="pt-BR" sz="3200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  <a:effectLst/>
                        </a:rPr>
                        <a:t>Número de países</a:t>
                      </a:r>
                      <a:endParaRPr lang="pt-BR" sz="24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/>
                          </a:solidFill>
                          <a:effectLst/>
                        </a:rPr>
                        <a:t>com falantes</a:t>
                      </a:r>
                      <a:endParaRPr lang="pt-BR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POSICÃO</a:t>
                      </a:r>
                      <a:br>
                        <a:rPr lang="pt-BR" sz="24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24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42504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Espanhol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542,9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75,6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78,3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61175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Hindi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39344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>
                          <a:solidFill>
                            <a:schemeClr val="tx1"/>
                          </a:solidFill>
                          <a:effectLst/>
                        </a:rPr>
                        <a:t>Russo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258,0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1,68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94187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Francês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3,35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54210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pt-BR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257,7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08587"/>
                  </a:ext>
                </a:extLst>
              </a:tr>
              <a:tr h="402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noProof="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pt-BR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2163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0AC7C87-A644-4C24-89E5-290639615674}"/>
              </a:ext>
            </a:extLst>
          </p:cNvPr>
          <p:cNvSpPr txBox="1"/>
          <p:nvPr/>
        </p:nvSpPr>
        <p:spPr>
          <a:xfrm>
            <a:off x="933253" y="546754"/>
            <a:ext cx="101506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3200" dirty="0"/>
              <a:t>ANÁLISE DE PARÂMETROS POR L</a:t>
            </a:r>
            <a:r>
              <a:rPr lang="es-ES" sz="3200" dirty="0"/>
              <a:t>Í</a:t>
            </a:r>
            <a:r>
              <a:rPr lang="pt-BR" sz="3200" dirty="0"/>
              <a:t>NGUA EM POSIÇÃO </a:t>
            </a:r>
            <a:r>
              <a:rPr lang="pt-BR" sz="3600" dirty="0"/>
              <a:t>3 &amp; 4</a:t>
            </a:r>
          </a:p>
        </p:txBody>
      </p:sp>
    </p:spTree>
    <p:extLst>
      <p:ext uri="{BB962C8B-B14F-4D97-AF65-F5344CB8AC3E}">
        <p14:creationId xmlns:p14="http://schemas.microsoft.com/office/powerpoint/2010/main" val="55047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DD06A4-5FBA-42BE-BB5E-0B2F8559C546}"/>
              </a:ext>
            </a:extLst>
          </p:cNvPr>
          <p:cNvSpPr txBox="1"/>
          <p:nvPr/>
        </p:nvSpPr>
        <p:spPr>
          <a:xfrm>
            <a:off x="3276860" y="645025"/>
            <a:ext cx="4662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800" b="1" dirty="0">
                <a:highlight>
                  <a:srgbClr val="FFFF00"/>
                </a:highlight>
              </a:rPr>
              <a:t>CONCLUSÃO PRA PORTUGUÊS</a:t>
            </a:r>
            <a:endParaRPr lang="es-ES" sz="2800" b="1" dirty="0">
              <a:highlight>
                <a:srgbClr val="FFFF0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EDD1B3-3DE0-4D50-8F37-ECC91F252B17}"/>
              </a:ext>
            </a:extLst>
          </p:cNvPr>
          <p:cNvSpPr txBox="1"/>
          <p:nvPr/>
        </p:nvSpPr>
        <p:spPr>
          <a:xfrm>
            <a:off x="488089" y="1867900"/>
            <a:ext cx="1150584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pt-BR" sz="2400" dirty="0">
                <a:highlight>
                  <a:srgbClr val="FFFF00"/>
                </a:highlight>
              </a:rPr>
              <a:t>O português pertence a um grupo de 5 línguas que estão em </a:t>
            </a:r>
            <a:r>
              <a:rPr lang="pt-BR" sz="2400" b="1" dirty="0">
                <a:highlight>
                  <a:srgbClr val="FFFF00"/>
                </a:highlight>
              </a:rPr>
              <a:t>quarta posição </a:t>
            </a:r>
            <a:r>
              <a:rPr lang="pt-BR" sz="2400" dirty="0">
                <a:highlight>
                  <a:srgbClr val="FFFF00"/>
                </a:highlight>
              </a:rPr>
              <a:t>na Internet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pt-BR" sz="2400" dirty="0">
              <a:highlight>
                <a:srgbClr val="FFFF00"/>
              </a:highlight>
            </a:endParaRP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pt-BR" sz="2400" dirty="0"/>
              <a:t>A demografia pode, a longo prazo, colocar o português na </a:t>
            </a:r>
            <a:r>
              <a:rPr lang="pt-BR" sz="2400" b="1" dirty="0"/>
              <a:t>posição 7</a:t>
            </a:r>
            <a:r>
              <a:rPr lang="pt-BR" sz="2400" dirty="0"/>
              <a:t>, acima do russo</a:t>
            </a:r>
            <a:r>
              <a:rPr lang="pt-BR" sz="2400" b="1" dirty="0"/>
              <a:t>.</a:t>
            </a:r>
          </a:p>
          <a:p>
            <a:pPr marL="342900" indent="-342900" algn="l" rtl="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Falantes de português conectados são </a:t>
            </a:r>
            <a:r>
              <a:rPr lang="pt-BR" sz="2400" b="1" dirty="0"/>
              <a:t>mais consumidores do que produtores </a:t>
            </a:r>
            <a:r>
              <a:rPr lang="pt-BR" sz="2400" dirty="0"/>
              <a:t>e tem </a:t>
            </a:r>
          </a:p>
          <a:p>
            <a:r>
              <a:rPr lang="pt-BR" sz="2400" dirty="0"/>
              <a:t>mais usos de lazer que profissionais. Há, portanto, muito espaço para melhorias na </a:t>
            </a:r>
          </a:p>
          <a:p>
            <a:r>
              <a:rPr lang="pt-BR" sz="2400" b="1" dirty="0"/>
              <a:t>produtividade de conteúdos.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A taxa de conexão para o português é impactada pelos </a:t>
            </a:r>
            <a:r>
              <a:rPr lang="pt-BR" sz="2400" b="1" dirty="0"/>
              <a:t>números muito baixos na África</a:t>
            </a:r>
            <a:r>
              <a:rPr lang="pt-BR" sz="2400" dirty="0"/>
              <a:t>. </a:t>
            </a:r>
          </a:p>
          <a:p>
            <a:r>
              <a:rPr lang="pt-BR" sz="2400" dirty="0"/>
              <a:t>No entanto, o </a:t>
            </a:r>
            <a:r>
              <a:rPr lang="pt-BR" sz="2400" b="1" dirty="0"/>
              <a:t>importância demográfica do Brasil </a:t>
            </a:r>
            <a:r>
              <a:rPr lang="pt-BR" sz="2400" dirty="0"/>
              <a:t>(89% dos conectados) faz dele o </a:t>
            </a:r>
          </a:p>
          <a:p>
            <a:r>
              <a:rPr lang="pt-BR" sz="2400" dirty="0"/>
              <a:t>local mais sensível para a melhoria da presença de português na internet.</a:t>
            </a:r>
          </a:p>
          <a:p>
            <a:pPr algn="l" rtl="0"/>
            <a:endParaRPr lang="pt-BR" dirty="0"/>
          </a:p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8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"/>
    </mc:Choice>
    <mc:Fallback xmlns="">
      <p:transition spd="slow" advTm="39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EF0AFA-08AB-4F0A-8D7C-A9425EC4C3CD}"/>
              </a:ext>
            </a:extLst>
          </p:cNvPr>
          <p:cNvSpPr/>
          <p:nvPr/>
        </p:nvSpPr>
        <p:spPr>
          <a:xfrm>
            <a:off x="185587" y="585577"/>
            <a:ext cx="10652288" cy="627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Apoiar a </a:t>
            </a:r>
            <a:r>
              <a:rPr lang="pt-BR" sz="20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luta contra a fosso digital</a:t>
            </a:r>
            <a:r>
              <a:rPr lang="pt-BR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nos países africanos </a:t>
            </a:r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língua oficial portuguesa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Apoiar a capacitação dos Institutos de Estatística para incluir em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inquéritos nacionais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questões sobre pessoas ligadas à Internet. </a:t>
            </a:r>
          </a:p>
          <a:p>
            <a:pPr marL="80010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 um papel de </a:t>
            </a:r>
            <a:r>
              <a:rPr lang="pt-B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expertise local a Cabo Verde </a:t>
            </a: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transferência de know-how e experiência para os demais países do continente, dada a sua posição de destaque relativo.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Desenvolver programas de </a:t>
            </a:r>
            <a:r>
              <a:rPr lang="pt-BR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Letramento Midiático e Informacional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 especial enfoque na </a:t>
            </a:r>
            <a:r>
              <a:rPr lang="pt-BR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criação de conteúdos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juntamente com a melhoria da conectividade à Internet, em todos os países da CPLP. </a:t>
            </a:r>
          </a:p>
          <a:p>
            <a:pPr marL="80010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Desenvolver parcerias com a UNESCO / IFAP, a Cátedra UNESCO de Políticas Linguísticas para o Multilinguismo e outros grupos de pesquisa para ajudar a alcançar este objetivo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dirty="0"/>
              <a:t>Reforçar a presença do português em conteúdo aberto (Wikimedia, </a:t>
            </a:r>
            <a:r>
              <a:rPr lang="pt-BR" dirty="0" err="1"/>
              <a:t>Creative</a:t>
            </a:r>
            <a:r>
              <a:rPr lang="pt-BR" dirty="0"/>
              <a:t> Commons, </a:t>
            </a:r>
            <a:r>
              <a:rPr lang="pt-BR" dirty="0" err="1"/>
              <a:t>MOOCs</a:t>
            </a:r>
            <a:r>
              <a:rPr lang="pt-BR" dirty="0"/>
              <a:t>, ...).</a:t>
            </a:r>
            <a:endParaRPr lang="es-ES" dirty="0"/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Reforçar o desenvolvimento de programas de promoção do </a:t>
            </a: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português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língua estrangeira e segunda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visando a ampliação estratégica dos falantes como L2.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Desenvolver ações de </a:t>
            </a: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sensibilização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(cursos, seminários, materiais de informação) dirigidas ao </a:t>
            </a: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 profissional diplomático dos países da CPLP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a importância de políticas de fomento à presença da língua portuguesa, seus falantes e culturas na Internet.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Buscar ideias e propor medidas concretas para associar as </a:t>
            </a: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línguas indígenas/nativas/nacionais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países da CPLP aos programas mencionados, o que dá destaque ao português como </a:t>
            </a:r>
            <a:r>
              <a:rPr lang="pt-BR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língua de acesso e abertura.</a:t>
            </a:r>
            <a:endParaRPr lang="es-E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2B2D4F-243F-4E05-947F-14A65AFE0BA2}"/>
              </a:ext>
            </a:extLst>
          </p:cNvPr>
          <p:cNvSpPr txBox="1"/>
          <p:nvPr/>
        </p:nvSpPr>
        <p:spPr>
          <a:xfrm>
            <a:off x="3125251" y="-69011"/>
            <a:ext cx="630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RECOMENDAÇÕES </a:t>
            </a:r>
            <a:r>
              <a:rPr lang="fr-FR" sz="3200" b="1" dirty="0"/>
              <a:t>PRA PORTUGUÊS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50070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A5DF112-902D-4DE1-942E-893786E1D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633" y="801278"/>
          <a:ext cx="11670383" cy="6370320"/>
        </p:xfrm>
        <a:graphic>
          <a:graphicData uri="http://schemas.openxmlformats.org/drawingml/2006/table">
            <a:tbl>
              <a:tblPr/>
              <a:tblGrid>
                <a:gridCol w="6039469">
                  <a:extLst>
                    <a:ext uri="{9D8B030D-6E8A-4147-A177-3AD203B41FA5}">
                      <a16:colId xmlns:a16="http://schemas.microsoft.com/office/drawing/2014/main" val="1007223859"/>
                    </a:ext>
                  </a:extLst>
                </a:gridCol>
                <a:gridCol w="5630914">
                  <a:extLst>
                    <a:ext uri="{9D8B030D-6E8A-4147-A177-3AD203B41FA5}">
                      <a16:colId xmlns:a16="http://schemas.microsoft.com/office/drawing/2014/main" val="3526925034"/>
                    </a:ext>
                  </a:extLst>
                </a:gridCol>
              </a:tblGrid>
              <a:tr h="3233520">
                <a:tc>
                  <a:txBody>
                    <a:bodyPr/>
                    <a:lstStyle/>
                    <a:p>
                      <a:r>
                        <a:rPr lang="pt-BR" sz="3200" b="1" dirty="0">
                          <a:effectLst/>
                        </a:rPr>
                        <a:t>FORÇA</a:t>
                      </a:r>
                      <a:r>
                        <a:rPr lang="pt-BR" sz="1800" b="1" dirty="0"/>
                        <a:t> 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5º idioma em termos de falantes L1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44 países com falantes de português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9º país em termos de falantes L1 + L2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Presença mundial dos portugueses nas indústrias culturais, com destaque para a música do Brasil, Portugal e Cabo Verde.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pt-BR" sz="1800" b="1" dirty="0">
                        <a:effectLst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b="1" dirty="0">
                          <a:effectLst/>
                        </a:rPr>
                        <a:t>FRAQUEZA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% bastante baixa de falantes conectados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Forte fosso digital em países africanos de língua portuguesa (exceto Cabo Verde)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Conectividade de Internet não tão alta em Portugal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Mais consumidor do que produtor de conteúdos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42538"/>
                  </a:ext>
                </a:extLst>
              </a:tr>
              <a:tr h="2752501">
                <a:tc>
                  <a:txBody>
                    <a:bodyPr/>
                    <a:lstStyle/>
                    <a:p>
                      <a:r>
                        <a:rPr lang="pt-BR" sz="3200" b="1" dirty="0">
                          <a:effectLst/>
                        </a:rPr>
                        <a:t>OPORTUNIDADES</a:t>
                      </a:r>
                      <a:endParaRPr lang="pt-BR" sz="320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Presença do Brasil na Internet</a:t>
                      </a:r>
                      <a:endParaRPr lang="pt-BR" sz="180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Experiência de Internet de Cabo Verde na África</a:t>
                      </a:r>
                      <a:endParaRPr lang="pt-BR" sz="180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Potencialidade para crescimento L2</a:t>
                      </a:r>
                      <a:endParaRPr lang="pt-BR" sz="1800" dirty="0"/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noProof="0" dirty="0">
                          <a:effectLst/>
                        </a:rPr>
                        <a:t>Vantagem</a:t>
                      </a:r>
                      <a:r>
                        <a:rPr lang="pt-BR" sz="1800" b="1" dirty="0">
                          <a:effectLst/>
                        </a:rPr>
                        <a:t> demográfica com concorrentes próximos (exceto árabe)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Presença do português em conteúdo aberto (Wikimedia, </a:t>
                      </a:r>
                      <a:r>
                        <a:rPr lang="pt-BR" sz="1800" b="1" dirty="0" err="1">
                          <a:effectLst/>
                        </a:rPr>
                        <a:t>Creative</a:t>
                      </a:r>
                      <a:r>
                        <a:rPr lang="pt-BR" sz="1800" b="1">
                          <a:effectLst/>
                        </a:rPr>
                        <a:t> Commons, MOOC...)</a:t>
                      </a: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b="1" dirty="0">
                          <a:effectLst/>
                        </a:rPr>
                        <a:t>AMEAÇAS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Lentidão da superação do fosso digital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Falta de políticas públicas fortes voltadas para a língua</a:t>
                      </a:r>
                      <a:endParaRPr lang="pt-BR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pt-BR" sz="1800" b="1" dirty="0">
                          <a:effectLst/>
                        </a:rPr>
                        <a:t>Mais dinamismo em línguas concorrentes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pt-B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9341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0F0B116-D343-4061-BAD0-96FAF29FD128}"/>
              </a:ext>
            </a:extLst>
          </p:cNvPr>
          <p:cNvSpPr txBox="1"/>
          <p:nvPr/>
        </p:nvSpPr>
        <p:spPr>
          <a:xfrm>
            <a:off x="3874417" y="226243"/>
            <a:ext cx="488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ANALISE FOFA LÍNGUA PORTUGUESA</a:t>
            </a:r>
          </a:p>
        </p:txBody>
      </p:sp>
    </p:spTree>
    <p:extLst>
      <p:ext uri="{BB962C8B-B14F-4D97-AF65-F5344CB8AC3E}">
        <p14:creationId xmlns:p14="http://schemas.microsoft.com/office/powerpoint/2010/main" val="241883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C6E79-ACC4-4CEE-AA90-02D0B1E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6" y="-20946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QUE DEL ESPAÑOL?</a:t>
            </a:r>
            <a:endParaRPr lang="es-E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56B7D6-B868-4452-BED0-458088F1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62" y="1253331"/>
            <a:ext cx="10515600" cy="4351338"/>
          </a:xfrm>
        </p:spPr>
        <p:txBody>
          <a:bodyPr/>
          <a:lstStyle/>
          <a:p>
            <a:r>
              <a:rPr lang="es-ES" dirty="0"/>
              <a:t>No se hizo estudio especifico pero el Observatorio tiene algunos datos</a:t>
            </a:r>
          </a:p>
          <a:p>
            <a:endParaRPr lang="es-ES" dirty="0"/>
          </a:p>
          <a:p>
            <a:r>
              <a:rPr lang="es-ES" dirty="0"/>
              <a:t>Tercera lengua de la Internet, probablemente 4a de tras del hindi dentro de algunos años</a:t>
            </a:r>
          </a:p>
          <a:p>
            <a:endParaRPr lang="es-ES" dirty="0"/>
          </a:p>
          <a:p>
            <a:r>
              <a:rPr lang="es-ES" dirty="0"/>
              <a:t>Una amplia distribución de locutores entre muchos países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388657B-7A40-4183-82E7-8F680AA816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4906" y="4251193"/>
          <a:ext cx="4373592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66">
                  <a:extLst>
                    <a:ext uri="{9D8B030D-6E8A-4147-A177-3AD203B41FA5}">
                      <a16:colId xmlns:a16="http://schemas.microsoft.com/office/drawing/2014/main" val="141571236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2247737208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43152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MILLONES DE LOCUTORES L1+L2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543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3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MILLONES DE INTERNAUTAS (L1 + L2)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394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CONTENIDOS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8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PERCENTAGE LOCUTORES CONECTADOS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dirty="0">
                          <a:effectLst/>
                        </a:rPr>
                        <a:t>72,5%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58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PRESENCIA VIRTUAL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59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>
                          <a:effectLst/>
                        </a:rPr>
                        <a:t>PRODUCTIVIDAD CONTENIDOS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56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PAISES CON LOCUTORES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70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654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3E395DF-BF2E-45A2-80BE-15EE97ED4C6F}"/>
              </a:ext>
            </a:extLst>
          </p:cNvPr>
          <p:cNvSpPr/>
          <p:nvPr/>
        </p:nvSpPr>
        <p:spPr>
          <a:xfrm>
            <a:off x="874144" y="6087433"/>
            <a:ext cx="10402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FUENTES: Ethnologue, UIT/Banco Mundial (V3), Observatorio de la diversidad lingüística y cultural en la Internet (V3.1)</a:t>
            </a:r>
          </a:p>
        </p:txBody>
      </p:sp>
    </p:spTree>
    <p:extLst>
      <p:ext uri="{BB962C8B-B14F-4D97-AF65-F5344CB8AC3E}">
        <p14:creationId xmlns:p14="http://schemas.microsoft.com/office/powerpoint/2010/main" val="549413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EA81B64-4C26-4BFD-A843-0B1D96D1F2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9291" y="764760"/>
          <a:ext cx="7643004" cy="5503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306">
                  <a:extLst>
                    <a:ext uri="{9D8B030D-6E8A-4147-A177-3AD203B41FA5}">
                      <a16:colId xmlns:a16="http://schemas.microsoft.com/office/drawing/2014/main" val="282881174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1072668053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4142229832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1715412748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1574624970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3578108195"/>
                    </a:ext>
                  </a:extLst>
                </a:gridCol>
                <a:gridCol w="977783">
                  <a:extLst>
                    <a:ext uri="{9D8B030D-6E8A-4147-A177-3AD203B41FA5}">
                      <a16:colId xmlns:a16="http://schemas.microsoft.com/office/drawing/2014/main" val="987614719"/>
                    </a:ext>
                  </a:extLst>
                </a:gridCol>
              </a:tblGrid>
              <a:tr h="51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  <a:effectLst/>
                        </a:rPr>
                        <a:t>L1+L2</a:t>
                      </a:r>
                      <a:endParaRPr lang="en-US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>
                          <a:solidFill>
                            <a:schemeClr val="tx1"/>
                          </a:solidFill>
                          <a:effectLst/>
                        </a:rPr>
                        <a:t>L1</a:t>
                      </a:r>
                      <a:endParaRPr lang="en-US" sz="24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  <a:effectLst/>
                        </a:rPr>
                        <a:t>L2</a:t>
                      </a:r>
                      <a:endParaRPr lang="en-US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% CONNECT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# CONNECT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solidFill>
                            <a:schemeClr val="tx1"/>
                          </a:solidFill>
                          <a:effectLst/>
                        </a:rPr>
                        <a:t>% FROM TOTAL CONNECT</a:t>
                      </a:r>
                      <a:endParaRPr lang="en-US" sz="1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79149"/>
                  </a:ext>
                </a:extLst>
              </a:tr>
              <a:tr h="341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>
                          <a:effectLst/>
                        </a:rPr>
                        <a:t>542 894 260</a:t>
                      </a:r>
                      <a:endParaRPr lang="en-US" sz="12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</a:rPr>
                        <a:t>471 397 120</a:t>
                      </a:r>
                      <a:endParaRPr lang="en-US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</a:rPr>
                        <a:t>71 497 140</a:t>
                      </a:r>
                      <a:endParaRPr lang="en-US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</a:rPr>
                        <a:t>72,5%</a:t>
                      </a:r>
                      <a:endParaRPr lang="en-US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</a:rPr>
                        <a:t>393 682 945</a:t>
                      </a:r>
                      <a:endParaRPr lang="en-US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noProof="0" dirty="0">
                          <a:effectLst/>
                        </a:rPr>
                        <a:t>100,0%</a:t>
                      </a:r>
                      <a:endParaRPr lang="en-US" sz="12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54050"/>
                  </a:ext>
                </a:extLst>
              </a:tr>
              <a:tr h="217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Mexico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125 000 000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117 000 000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8 000 000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70,1%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87 587 388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22,2%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070940967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United States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59 600 000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43 800 000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15 800 000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88,5%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52 745 346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13,4%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1335120166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Spain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46 490 000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41 900 000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4 590 000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90,7%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42 175 108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10,7%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236622552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45 160 000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44 000 000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1 160 000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85,5%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38 611 800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9,8%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892090222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Colombia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48 984 000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48 900 000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84 000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65,0%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31 842 980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8,1%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346516410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Venezuela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28 162 000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27 500 000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662 000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67,0%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18 868 540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4,8%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2183561887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Peru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28 120 000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25 900 000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2 220 000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60,0%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16 858 082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4,3%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121045531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Chile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19 083 000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18 300 000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783 000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85,0%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16 220 550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4,1%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1996752634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Ecuador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16 990 000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16 100 000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890 000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57,0%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9 684 300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2,5%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2020157392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Dominican Republic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10 464 200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10 400 000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64 200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74,8%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7 829 763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2,0%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342569550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Cuba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11 122 800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11 100 000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22 800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68,0%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7 560 257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1,9%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4248645383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Guatemala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15 840 000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12 100 000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3 740 000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44,0%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6 969 600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1,8%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2797127431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Bolivia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11 470 000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9 520 000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1 950 000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47,5%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5 445 362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1,4%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2322858277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6 451 000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461 000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5 990 000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83,3%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5 376 247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1,4%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3475879444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Paraguay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6 700 000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4 430 000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2 270 000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68,5%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4 590 681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1,2%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1871159241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Brazil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6 107 000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507 000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5 600 000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73,9%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4 513 833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1,1%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2766077140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>
                          <a:solidFill>
                            <a:schemeClr val="tx1"/>
                          </a:solidFill>
                          <a:effectLst/>
                        </a:rPr>
                        <a:t>Costa Rica</a:t>
                      </a:r>
                      <a:endParaRPr lang="en-US" sz="16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5 055 400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5 020 000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35 400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>
                          <a:effectLst/>
                        </a:rPr>
                        <a:t>81,2%</a:t>
                      </a:r>
                      <a:endParaRPr lang="en-US" sz="1100" b="1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4 105 116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1,0%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/>
                </a:tc>
                <a:extLst>
                  <a:ext uri="{0D108BD9-81ED-4DB2-BD59-A6C34878D82A}">
                    <a16:rowId xmlns:a16="http://schemas.microsoft.com/office/drawing/2014/main" val="4204703732"/>
                  </a:ext>
                </a:extLst>
              </a:tr>
              <a:tr h="18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</a:rPr>
                        <a:t>RESTO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47 720 620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33 508 720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14 211 900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88,6%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29 703 120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>
                          <a:effectLst/>
                        </a:rPr>
                        <a:t>7,5%</a:t>
                      </a:r>
                      <a:endParaRPr lang="en-US" sz="11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66" marR="43266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16184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2036E19-9D56-46CF-B81D-661F0D8B4247}"/>
              </a:ext>
            </a:extLst>
          </p:cNvPr>
          <p:cNvSpPr txBox="1"/>
          <p:nvPr/>
        </p:nvSpPr>
        <p:spPr>
          <a:xfrm>
            <a:off x="1639972" y="241540"/>
            <a:ext cx="4456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EL ESPAÑOL EN LA INTERNET</a:t>
            </a:r>
            <a:endParaRPr lang="es-ES" sz="2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8F7708-68E2-492E-AAAB-84C7AAA6C70A}"/>
              </a:ext>
            </a:extLst>
          </p:cNvPr>
          <p:cNvSpPr txBox="1"/>
          <p:nvPr/>
        </p:nvSpPr>
        <p:spPr>
          <a:xfrm>
            <a:off x="207034" y="6413684"/>
            <a:ext cx="936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FUENTES: Ethnologue, UIT/Banco Mundial, elaboración Observatorio de la diversidad lingüística y cultural en la Internet (V3)</a:t>
            </a:r>
          </a:p>
        </p:txBody>
      </p:sp>
    </p:spTree>
    <p:extLst>
      <p:ext uri="{BB962C8B-B14F-4D97-AF65-F5344CB8AC3E}">
        <p14:creationId xmlns:p14="http://schemas.microsoft.com/office/powerpoint/2010/main" val="27204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23" y="1496863"/>
            <a:ext cx="10191862" cy="49940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DDE8AC9-0520-41D7-A2EA-E9D03CC6D810}"/>
              </a:ext>
            </a:extLst>
          </p:cNvPr>
          <p:cNvSpPr txBox="1"/>
          <p:nvPr/>
        </p:nvSpPr>
        <p:spPr>
          <a:xfrm flipH="1">
            <a:off x="2026545" y="226544"/>
            <a:ext cx="9777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Cátedra UNESCO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Políticas Linguísticas para o Multilinguismo (2018-26)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www.unescochairlpm.org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trela: 5 Pontas 2">
            <a:extLst>
              <a:ext uri="{FF2B5EF4-FFF2-40B4-BE49-F238E27FC236}">
                <a16:creationId xmlns:a16="http://schemas.microsoft.com/office/drawing/2014/main" id="{2ED59A8F-EA01-46A1-97A6-2C8BC2836EA2}"/>
              </a:ext>
            </a:extLst>
          </p:cNvPr>
          <p:cNvSpPr/>
          <p:nvPr/>
        </p:nvSpPr>
        <p:spPr>
          <a:xfrm flipV="1">
            <a:off x="7512908" y="2113005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7B8F0B8E-6A81-46D8-A548-4AA13856B697}"/>
              </a:ext>
            </a:extLst>
          </p:cNvPr>
          <p:cNvSpPr/>
          <p:nvPr/>
        </p:nvSpPr>
        <p:spPr>
          <a:xfrm flipH="1">
            <a:off x="5823903" y="1876855"/>
            <a:ext cx="160639" cy="236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strela: 5 Pontas 9">
            <a:extLst>
              <a:ext uri="{FF2B5EF4-FFF2-40B4-BE49-F238E27FC236}">
                <a16:creationId xmlns:a16="http://schemas.microsoft.com/office/drawing/2014/main" id="{58D345CF-C517-4B5D-8495-978D4FE4EAEF}"/>
              </a:ext>
            </a:extLst>
          </p:cNvPr>
          <p:cNvSpPr/>
          <p:nvPr/>
        </p:nvSpPr>
        <p:spPr>
          <a:xfrm flipV="1">
            <a:off x="6100120" y="3445334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trela: 5 Pontas 11">
            <a:extLst>
              <a:ext uri="{FF2B5EF4-FFF2-40B4-BE49-F238E27FC236}">
                <a16:creationId xmlns:a16="http://schemas.microsoft.com/office/drawing/2014/main" id="{C2962733-261B-42B7-B0D3-BCBAEEBC86F5}"/>
              </a:ext>
            </a:extLst>
          </p:cNvPr>
          <p:cNvSpPr/>
          <p:nvPr/>
        </p:nvSpPr>
        <p:spPr>
          <a:xfrm flipV="1">
            <a:off x="3946725" y="3264020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trela: 5 Pontas 13">
            <a:extLst>
              <a:ext uri="{FF2B5EF4-FFF2-40B4-BE49-F238E27FC236}">
                <a16:creationId xmlns:a16="http://schemas.microsoft.com/office/drawing/2014/main" id="{16C93582-9D44-4B4F-B840-B64F84DB290F}"/>
              </a:ext>
            </a:extLst>
          </p:cNvPr>
          <p:cNvSpPr/>
          <p:nvPr/>
        </p:nvSpPr>
        <p:spPr>
          <a:xfrm flipV="1">
            <a:off x="6100120" y="2599724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strela: 5 Pontas 15">
            <a:extLst>
              <a:ext uri="{FF2B5EF4-FFF2-40B4-BE49-F238E27FC236}">
                <a16:creationId xmlns:a16="http://schemas.microsoft.com/office/drawing/2014/main" id="{E5904152-6085-45FB-B519-8078EA1A99EE}"/>
              </a:ext>
            </a:extLst>
          </p:cNvPr>
          <p:cNvSpPr/>
          <p:nvPr/>
        </p:nvSpPr>
        <p:spPr>
          <a:xfrm flipV="1">
            <a:off x="6707660" y="4887096"/>
            <a:ext cx="300682" cy="1853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strela: 5 Pontas 17">
            <a:extLst>
              <a:ext uri="{FF2B5EF4-FFF2-40B4-BE49-F238E27FC236}">
                <a16:creationId xmlns:a16="http://schemas.microsoft.com/office/drawing/2014/main" id="{E98BCE9C-6E77-47D4-B3B0-A63C1952185B}"/>
              </a:ext>
            </a:extLst>
          </p:cNvPr>
          <p:cNvSpPr/>
          <p:nvPr/>
        </p:nvSpPr>
        <p:spPr>
          <a:xfrm flipV="1">
            <a:off x="7007316" y="4863483"/>
            <a:ext cx="187412" cy="23257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trela: 5 Pontas 5">
            <a:extLst>
              <a:ext uri="{FF2B5EF4-FFF2-40B4-BE49-F238E27FC236}">
                <a16:creationId xmlns:a16="http://schemas.microsoft.com/office/drawing/2014/main" id="{BD6374D8-6BDB-32F1-2F5E-95E840830585}"/>
              </a:ext>
            </a:extLst>
          </p:cNvPr>
          <p:cNvSpPr/>
          <p:nvPr/>
        </p:nvSpPr>
        <p:spPr>
          <a:xfrm flipV="1">
            <a:off x="3925330" y="3960927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trela: 5 Pontas 6">
            <a:extLst>
              <a:ext uri="{FF2B5EF4-FFF2-40B4-BE49-F238E27FC236}">
                <a16:creationId xmlns:a16="http://schemas.microsoft.com/office/drawing/2014/main" id="{BA8E0F0E-0B29-D871-7473-820B70C58B0A}"/>
              </a:ext>
            </a:extLst>
          </p:cNvPr>
          <p:cNvSpPr/>
          <p:nvPr/>
        </p:nvSpPr>
        <p:spPr>
          <a:xfrm flipV="1">
            <a:off x="4107363" y="4979773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trela: 5 Pontas 7">
            <a:extLst>
              <a:ext uri="{FF2B5EF4-FFF2-40B4-BE49-F238E27FC236}">
                <a16:creationId xmlns:a16="http://schemas.microsoft.com/office/drawing/2014/main" id="{9CFC5220-8B5B-E7F4-D79F-9E69FBDC0D50}"/>
              </a:ext>
            </a:extLst>
          </p:cNvPr>
          <p:cNvSpPr/>
          <p:nvPr/>
        </p:nvSpPr>
        <p:spPr>
          <a:xfrm flipV="1">
            <a:off x="9201912" y="2282517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trela: 5 Pontas 8">
            <a:extLst>
              <a:ext uri="{FF2B5EF4-FFF2-40B4-BE49-F238E27FC236}">
                <a16:creationId xmlns:a16="http://schemas.microsoft.com/office/drawing/2014/main" id="{2BEDCE43-4723-5E9D-804F-2FBF1A6653EB}"/>
              </a:ext>
            </a:extLst>
          </p:cNvPr>
          <p:cNvSpPr/>
          <p:nvPr/>
        </p:nvSpPr>
        <p:spPr>
          <a:xfrm flipV="1">
            <a:off x="8802699" y="3264020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trela: 5 Pontas 10">
            <a:extLst>
              <a:ext uri="{FF2B5EF4-FFF2-40B4-BE49-F238E27FC236}">
                <a16:creationId xmlns:a16="http://schemas.microsoft.com/office/drawing/2014/main" id="{18723D67-4C99-983E-E988-9AEF4B272D02}"/>
              </a:ext>
            </a:extLst>
          </p:cNvPr>
          <p:cNvSpPr/>
          <p:nvPr/>
        </p:nvSpPr>
        <p:spPr>
          <a:xfrm flipV="1">
            <a:off x="3772930" y="3808527"/>
            <a:ext cx="160638" cy="185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5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B75134B-17B8-47E9-B6A8-DBD4A4FD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549"/>
              </p:ext>
            </p:extLst>
          </p:nvPr>
        </p:nvGraphicFramePr>
        <p:xfrm>
          <a:off x="3571336" y="1594257"/>
          <a:ext cx="4373592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66">
                  <a:extLst>
                    <a:ext uri="{9D8B030D-6E8A-4147-A177-3AD203B41FA5}">
                      <a16:colId xmlns:a16="http://schemas.microsoft.com/office/drawing/2014/main" val="141571236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2247737208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43152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MILLONES DE LOCUTORES L1+L2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3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MILLONES DE INTERNAUTAS (L1 + L2)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570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CONTENIDOS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84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PERCENTAGE LOCUTORES CONECTADOS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dirty="0">
                          <a:effectLst/>
                        </a:rPr>
                        <a:t>71,2%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58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PAISES CON LOCUTORES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6547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9940B80-F8ED-4898-A3BC-9AA5E01214DE}"/>
              </a:ext>
            </a:extLst>
          </p:cNvPr>
          <p:cNvSpPr txBox="1"/>
          <p:nvPr/>
        </p:nvSpPr>
        <p:spPr>
          <a:xfrm>
            <a:off x="3433313" y="1026544"/>
            <a:ext cx="242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 + PORTUGUÉS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23180D0-15B9-487C-A653-DB225C675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22774"/>
              </p:ext>
            </p:extLst>
          </p:nvPr>
        </p:nvGraphicFramePr>
        <p:xfrm>
          <a:off x="831846" y="4886756"/>
          <a:ext cx="3702879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66">
                  <a:extLst>
                    <a:ext uri="{9D8B030D-6E8A-4147-A177-3AD203B41FA5}">
                      <a16:colId xmlns:a16="http://schemas.microsoft.com/office/drawing/2014/main" val="141571236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43152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MILLONES DE LOCUTORES L1+L2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3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MILLONES DE INTERNAUTAS (L1 + L2)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9,69%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CONTENIDOS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8455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76D9F2D0-C940-43E6-B170-E52A3913D81B}"/>
              </a:ext>
            </a:extLst>
          </p:cNvPr>
          <p:cNvSpPr txBox="1"/>
          <p:nvPr/>
        </p:nvSpPr>
        <p:spPr>
          <a:xfrm>
            <a:off x="756481" y="4258659"/>
            <a:ext cx="3491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ESPACIOS (2002-2003)</a:t>
            </a:r>
          </a:p>
          <a:p>
            <a:pPr algn="ctr"/>
            <a:r>
              <a:rPr lang="fr-FR" dirty="0"/>
              <a:t>ESPAÑOL + PORTUGUÉS + FRANCÉS</a:t>
            </a:r>
            <a:endParaRPr lang="es-ES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B9C1CBC-DE61-4A38-84F5-894E79ECF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60377"/>
              </p:ext>
            </p:extLst>
          </p:nvPr>
        </p:nvGraphicFramePr>
        <p:xfrm>
          <a:off x="6289491" y="4886756"/>
          <a:ext cx="3702879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66">
                  <a:extLst>
                    <a:ext uri="{9D8B030D-6E8A-4147-A177-3AD203B41FA5}">
                      <a16:colId xmlns:a16="http://schemas.microsoft.com/office/drawing/2014/main" val="141571236"/>
                    </a:ext>
                  </a:extLst>
                </a:gridCol>
                <a:gridCol w="670713">
                  <a:extLst>
                    <a:ext uri="{9D8B030D-6E8A-4147-A177-3AD203B41FA5}">
                      <a16:colId xmlns:a16="http://schemas.microsoft.com/office/drawing/2014/main" val="431523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MILLONES DE LOCUTORES L1+L2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38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MILLONES DE INTERNAUTAS (L1 + L2)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20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CONTENIDOS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8455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B13F29B-73CC-4420-BEFF-4536476C3927}"/>
              </a:ext>
            </a:extLst>
          </p:cNvPr>
          <p:cNvSpPr txBox="1"/>
          <p:nvPr/>
        </p:nvSpPr>
        <p:spPr>
          <a:xfrm>
            <a:off x="6190334" y="4268007"/>
            <a:ext cx="85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INGLÉS</a:t>
            </a:r>
            <a:endParaRPr lang="es-ES" dirty="0"/>
          </a:p>
        </p:txBody>
      </p:sp>
      <p:pic>
        <p:nvPicPr>
          <p:cNvPr id="6148" name="Picture 4" descr="Our 8 tips for work-life balance in 2022 | Best Buys">
            <a:extLst>
              <a:ext uri="{FF2B5EF4-FFF2-40B4-BE49-F238E27FC236}">
                <a16:creationId xmlns:a16="http://schemas.microsoft.com/office/drawing/2014/main" id="{AE80C709-633C-4531-846D-120353AA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72" y="5562838"/>
            <a:ext cx="2087619" cy="11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8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58804-526D-4855-B6A3-CFD77A94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SEPREPI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30665-E59C-4390-BAE5-F6368A2E79D6}"/>
              </a:ext>
            </a:extLst>
          </p:cNvPr>
          <p:cNvSpPr/>
          <p:nvPr/>
        </p:nvSpPr>
        <p:spPr>
          <a:xfrm>
            <a:off x="770626" y="1489834"/>
            <a:ext cx="9865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Análise estratégica do lugar do português na Internet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pra estabelecer um </a:t>
            </a: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conjunto de recomendações para o desenvolvimento </a:t>
            </a:r>
            <a:r>
              <a:rPr lang="pt-BR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estratégico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da sua presença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C0C6D8-4435-47C3-B87A-C889011076E1}"/>
              </a:ext>
            </a:extLst>
          </p:cNvPr>
          <p:cNvSpPr/>
          <p:nvPr/>
        </p:nvSpPr>
        <p:spPr>
          <a:xfrm>
            <a:off x="770626" y="2579906"/>
            <a:ext cx="1081464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DOCUMENTAÇÃO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Circular do evento: </a:t>
            </a: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1 SEPREPI 21 e 22 novembro 2022.pdf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Relatório Final do PPI: </a:t>
            </a: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Projeto PPI INFORME COMPLETO 1 (Pimienta &amp; Oliveira) 30 08 2021.pdf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Vídeo de apresentação do PPI: </a:t>
            </a: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https://youtu.be/J7EtMOnHszI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(20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Carta de Guaramiranga, IILP (2013): </a:t>
            </a: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https://iilp.wordpress.com/2012/04/27/carta-de-guaramiranga-coloquio-internacional-a-lingua-portuguesa-na-internet-e-no-mundo-digital/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Como é hoje a</a:t>
            </a:r>
            <a:r>
              <a:rPr lang="pt-BR" i="1" u="sng" dirty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 Presença da Língua Portuguesa na Internet</a:t>
            </a:r>
            <a:r>
              <a:rPr lang="pt-BR" u="sng" dirty="0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?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Crónica de Margarita Correia no Diário de Notícias, (Portugal) 21/11/2022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Apresentação introdutora de Daniel Pimienta e Gilvan Müller de Oliveira: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SEPREPI.pptx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hlinkClick r:id="rId6"/>
              </a:rPr>
              <a:t>SEPREPI.pdf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Notas Recomandações produtos do seminario : </a:t>
            </a:r>
            <a:r>
              <a:rPr lang="pt-BR" dirty="0">
                <a:hlinkClick r:id="rId7"/>
              </a:rPr>
              <a:t>notasRecomendaçõesSEPREPI.pptx</a:t>
            </a: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TODOS LOS ARCHI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VOS ACCESIBLES VIA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hlinkClick r:id="rId8"/>
              </a:rPr>
              <a:t>https://obdilci.org/SEPREPI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8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58804-526D-4855-B6A3-CFD77A94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9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SEPREPI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DA433ED-DA01-411C-94DB-BA7FE0C92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43170"/>
              </p:ext>
            </p:extLst>
          </p:nvPr>
        </p:nvGraphicFramePr>
        <p:xfrm>
          <a:off x="411194" y="1466160"/>
          <a:ext cx="6326036" cy="4497081"/>
        </p:xfrm>
        <a:graphic>
          <a:graphicData uri="http://schemas.openxmlformats.org/drawingml/2006/table">
            <a:tbl>
              <a:tblPr/>
              <a:tblGrid>
                <a:gridCol w="2911832">
                  <a:extLst>
                    <a:ext uri="{9D8B030D-6E8A-4147-A177-3AD203B41FA5}">
                      <a16:colId xmlns:a16="http://schemas.microsoft.com/office/drawing/2014/main" val="2726681537"/>
                    </a:ext>
                  </a:extLst>
                </a:gridCol>
                <a:gridCol w="2346785">
                  <a:extLst>
                    <a:ext uri="{9D8B030D-6E8A-4147-A177-3AD203B41FA5}">
                      <a16:colId xmlns:a16="http://schemas.microsoft.com/office/drawing/2014/main" val="2625898605"/>
                    </a:ext>
                  </a:extLst>
                </a:gridCol>
                <a:gridCol w="1067419">
                  <a:extLst>
                    <a:ext uri="{9D8B030D-6E8A-4147-A177-3AD203B41FA5}">
                      <a16:colId xmlns:a16="http://schemas.microsoft.com/office/drawing/2014/main" val="3796076668"/>
                    </a:ext>
                  </a:extLst>
                </a:gridCol>
              </a:tblGrid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INSTITUIÇÃO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PAÍS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02146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 Paula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Laborinho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 Mónica García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OEI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353003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António Branco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de Lisboa/ELRA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00139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Carlos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Afonso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ISOC 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738350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Carlos Francisco Cecconi 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CGI.br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847578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Daniel Pimienta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Observatório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div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ling. e cult. na Internet</a:t>
                      </a:r>
                      <a:endParaRPr lang="pt-BR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França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Cocoord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30613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Daniel Prado 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Consultor OEI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69520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Daniela Costa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NIC.BR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773253"/>
                  </a:ext>
                </a:extLst>
              </a:tr>
              <a:tr h="291015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Gilvan Müller de Oliveira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3156" marB="151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Cátedra UCLPM</a:t>
                      </a:r>
                      <a:endParaRPr lang="pt-BR" sz="1050" dirty="0">
                        <a:effectLst/>
                      </a:endParaRPr>
                    </a:p>
                  </a:txBody>
                  <a:tcPr marL="3156" marR="3156" marT="3156" marB="151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Cocoord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3156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33581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Heber Maia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CGI.BR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03732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Leonilde Tatiana dos Santos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ARME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Cabo Verde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36928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Manuel Lapão / João Ima-Panzo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CPLP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 / Angola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51030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Magda Azulay Vaz de Borja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Min. TTICS</a:t>
                      </a:r>
                      <a:endParaRPr lang="pt-BR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Angola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51780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Margarita Correia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de Lisboa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623732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Michael Oustinoff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de Nice / CNRS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França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76939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Názia Nhongo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Eduardo Mondlane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Moçambique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66005"/>
                  </a:ext>
                </a:extLst>
              </a:tr>
              <a:tr h="3030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Paulo Vítor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Feytor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Pinto Sampaio de Faria</a:t>
                      </a:r>
                      <a:endParaRPr lang="pt-BR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CELGA-ILTEC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441711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Rodrigo Esteves de Lima Lopes</a:t>
                      </a:r>
                      <a:endParaRPr lang="pt-BR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Estadual de Campinas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309620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Thaiane Moreira De Oliveira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Federal Fluminense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644525"/>
                  </a:ext>
                </a:extLst>
              </a:tr>
              <a:tr h="2121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Thobias Prado Moura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Universidade Federal de Uberlândia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Brasil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295331"/>
                  </a:ext>
                </a:extLst>
              </a:tr>
              <a:tr h="1212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Tiago Lapa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Instituto Universitário de Lisboa</a:t>
                      </a:r>
                      <a:endParaRPr lang="es-ES" sz="105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Portugal</a:t>
                      </a:r>
                      <a:endParaRPr lang="es-ES" sz="1050" dirty="0">
                        <a:effectLst/>
                      </a:endParaRPr>
                    </a:p>
                  </a:txBody>
                  <a:tcPr marL="3156" marR="3156" marT="15150" marB="15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30427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3913A7C9-2911-4611-B2A5-7BEA8B6B119F}"/>
              </a:ext>
            </a:extLst>
          </p:cNvPr>
          <p:cNvSpPr txBox="1"/>
          <p:nvPr/>
        </p:nvSpPr>
        <p:spPr>
          <a:xfrm>
            <a:off x="7280694" y="1690688"/>
            <a:ext cx="3100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FORMATO DE TALLER</a:t>
            </a:r>
          </a:p>
          <a:p>
            <a:endParaRPr lang="fr-FR" dirty="0"/>
          </a:p>
          <a:p>
            <a:r>
              <a:rPr lang="fr-FR" dirty="0"/>
              <a:t>10 PRESENTACAOS + DEBATES</a:t>
            </a:r>
          </a:p>
          <a:p>
            <a:endParaRPr lang="fr-FR" dirty="0"/>
          </a:p>
          <a:p>
            <a:r>
              <a:rPr lang="pt-BR" b="1" dirty="0"/>
              <a:t>Eixo Indústrias Culturais</a:t>
            </a:r>
            <a:endParaRPr lang="pt-BR" dirty="0"/>
          </a:p>
          <a:p>
            <a:r>
              <a:rPr lang="pt-BR" b="1" dirty="0"/>
              <a:t>Eixo de Acesso</a:t>
            </a:r>
            <a:endParaRPr lang="pt-BR" dirty="0"/>
          </a:p>
          <a:p>
            <a:r>
              <a:rPr lang="pt-BR" b="1" dirty="0"/>
              <a:t>Eixo de Produção de Conteúdo</a:t>
            </a:r>
            <a:endParaRPr lang="pt-BR" dirty="0"/>
          </a:p>
          <a:p>
            <a:r>
              <a:rPr lang="pt-BR" b="1" dirty="0"/>
              <a:t>Eixo Educação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es-E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8B5A0A-5DA4-47DE-9FB1-4BA5092F14B2}"/>
              </a:ext>
            </a:extLst>
          </p:cNvPr>
          <p:cNvSpPr txBox="1"/>
          <p:nvPr/>
        </p:nvSpPr>
        <p:spPr>
          <a:xfrm>
            <a:off x="8039819" y="5313872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28 RECOMENDACOES</a:t>
            </a:r>
            <a:endParaRPr lang="es-ES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A0D5D835-E4D0-41AF-B7E6-925454BE78FF}"/>
              </a:ext>
            </a:extLst>
          </p:cNvPr>
          <p:cNvSpPr/>
          <p:nvPr/>
        </p:nvSpPr>
        <p:spPr>
          <a:xfrm>
            <a:off x="8557404" y="4166558"/>
            <a:ext cx="664234" cy="1000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F1B16E-D427-4B77-9A92-606BAA443C25}"/>
              </a:ext>
            </a:extLst>
          </p:cNvPr>
          <p:cNvSpPr txBox="1"/>
          <p:nvPr/>
        </p:nvSpPr>
        <p:spPr>
          <a:xfrm>
            <a:off x="1181818" y="90346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PARTICIPANTES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19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58804-526D-4855-B6A3-CFD77A94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193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SEPREPI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8B5A0A-5DA4-47DE-9FB1-4BA5092F14B2}"/>
              </a:ext>
            </a:extLst>
          </p:cNvPr>
          <p:cNvSpPr txBox="1"/>
          <p:nvPr/>
        </p:nvSpPr>
        <p:spPr>
          <a:xfrm>
            <a:off x="4917057" y="1448756"/>
            <a:ext cx="219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28 RECOMENDACOES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8C8017-DE10-4637-AD0F-40A3C2B8D3CD}"/>
              </a:ext>
            </a:extLst>
          </p:cNvPr>
          <p:cNvSpPr/>
          <p:nvPr/>
        </p:nvSpPr>
        <p:spPr>
          <a:xfrm>
            <a:off x="948906" y="1937667"/>
            <a:ext cx="10679502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 de entidades que fazem levantamento de dados nos vários países para a sua articulação, cooperação e trabalho confluente acerca dos dados sobre acesso, circulação e uso 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TICs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tendo em atenção também o uso significativo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Elaboração de uma base comum para dados sobre acesso, circulação e uso 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TICs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tendo em atenção também o uso significativo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 de organizações dos vários países para articulação, cooperação e trabalho confluente acerca da governação da internet 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Criação de um grupo de trabalho da CPLP sobre a governação da internet com foco na língua portuguesa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Constituição no IILP de um Observatório do Português como Língua Global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Produção de dados sobre o acesso à internet nas demais línguas na CPLP</a:t>
            </a: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Promoção de iniciativas de alfabetização digital bem como treinamento na apropriação de tecnologias digitais nas demais línguas da CPLP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1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3EE2E4-F59A-4CDC-A7D1-EEABF547AAD7}"/>
              </a:ext>
            </a:extLst>
          </p:cNvPr>
          <p:cNvSpPr/>
          <p:nvPr/>
        </p:nvSpPr>
        <p:spPr>
          <a:xfrm>
            <a:off x="1921079" y="366354"/>
            <a:ext cx="830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/>
              <a:t>Projeto</a:t>
            </a:r>
            <a:r>
              <a:rPr lang="es-ES" sz="2400" b="1" dirty="0"/>
              <a:t> </a:t>
            </a:r>
            <a:r>
              <a:rPr lang="es-ES" sz="2400" b="1" dirty="0" err="1"/>
              <a:t>Presença</a:t>
            </a:r>
            <a:r>
              <a:rPr lang="es-ES" sz="2400" b="1" dirty="0"/>
              <a:t> das </a:t>
            </a:r>
            <a:r>
              <a:rPr lang="es-ES" sz="2400" b="1" dirty="0" err="1"/>
              <a:t>Línguas</a:t>
            </a:r>
            <a:r>
              <a:rPr lang="es-ES" sz="2400" b="1" dirty="0"/>
              <a:t> </a:t>
            </a:r>
            <a:r>
              <a:rPr lang="es-ES" sz="2400" b="1" dirty="0" err="1"/>
              <a:t>na</a:t>
            </a:r>
            <a:r>
              <a:rPr lang="es-ES" sz="2400" b="1" dirty="0"/>
              <a:t> Internet e </a:t>
            </a:r>
            <a:r>
              <a:rPr lang="es-ES" sz="2400" b="1" dirty="0" err="1"/>
              <a:t>suas</a:t>
            </a:r>
            <a:r>
              <a:rPr lang="es-ES" sz="2400" b="1" dirty="0"/>
              <a:t> </a:t>
            </a:r>
            <a:r>
              <a:rPr lang="es-ES" sz="2400" b="1" dirty="0" err="1"/>
              <a:t>possibilidades</a:t>
            </a:r>
            <a:endParaRPr lang="es-ES" sz="2400" b="1" dirty="0"/>
          </a:p>
        </p:txBody>
      </p:sp>
      <p:sp>
        <p:nvSpPr>
          <p:cNvPr id="3" name="CaixaDeTexto 6">
            <a:extLst>
              <a:ext uri="{FF2B5EF4-FFF2-40B4-BE49-F238E27FC236}">
                <a16:creationId xmlns:a16="http://schemas.microsoft.com/office/drawing/2014/main" id="{655E8BF4-1210-452F-8FF7-66178E5AF8EC}"/>
              </a:ext>
            </a:extLst>
          </p:cNvPr>
          <p:cNvSpPr txBox="1"/>
          <p:nvPr/>
        </p:nvSpPr>
        <p:spPr>
          <a:xfrm>
            <a:off x="1124126" y="1969730"/>
            <a:ext cx="103192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... uma plataforma para observar a </a:t>
            </a:r>
            <a:r>
              <a:rPr lang="pt-BR" sz="2000" b="1" dirty="0">
                <a:solidFill>
                  <a:srgbClr val="FF0000"/>
                </a:solidFill>
              </a:rPr>
              <a:t>evolução do espaço geopolítico das línguas na Internet multilíngue</a:t>
            </a:r>
            <a:r>
              <a:rPr lang="pt-BR" sz="2000" dirty="0"/>
              <a:t>, e que pode ser atualizado periodicamente a um custo modesto;</a:t>
            </a:r>
          </a:p>
          <a:p>
            <a:endParaRPr lang="pt-BR" sz="2000" dirty="0"/>
          </a:p>
          <a:p>
            <a:r>
              <a:rPr lang="pt-BR" sz="2000" dirty="0"/>
              <a:t>... </a:t>
            </a:r>
            <a:r>
              <a:rPr lang="pt-BR" sz="2000" b="1" dirty="0">
                <a:solidFill>
                  <a:srgbClr val="FF0000"/>
                </a:solidFill>
              </a:rPr>
              <a:t>permite detalhamento maior </a:t>
            </a:r>
            <a:r>
              <a:rPr lang="pt-BR" sz="2000" dirty="0"/>
              <a:t>em uma infinidade de áreas: produção e circulação da ciência, da música, importação e exportação de mercadoria digitalizada, como compra e venda de e-books, por exemplo;</a:t>
            </a:r>
          </a:p>
          <a:p>
            <a:endParaRPr lang="pt-BR" sz="2000" dirty="0"/>
          </a:p>
          <a:p>
            <a:r>
              <a:rPr lang="pt-BR" sz="2000" dirty="0"/>
              <a:t>... possibilita </a:t>
            </a:r>
            <a:r>
              <a:rPr lang="pt-BR" sz="2000" b="1" dirty="0">
                <a:solidFill>
                  <a:srgbClr val="FF0000"/>
                </a:solidFill>
              </a:rPr>
              <a:t>correlacionar o português com outras línguas </a:t>
            </a:r>
            <a:r>
              <a:rPr lang="pt-BR" sz="2000" dirty="0"/>
              <a:t>específicas, projetando parcerias;</a:t>
            </a:r>
          </a:p>
          <a:p>
            <a:endParaRPr lang="pt-BR" sz="2000" dirty="0"/>
          </a:p>
          <a:p>
            <a:r>
              <a:rPr lang="pt-BR" sz="2000" dirty="0"/>
              <a:t>...</a:t>
            </a:r>
            <a:r>
              <a:rPr lang="pt-BR" sz="2000" b="1" dirty="0">
                <a:solidFill>
                  <a:srgbClr val="FF0000"/>
                </a:solidFill>
              </a:rPr>
              <a:t>projeta para as Organizações Geolinguísticas como a CPLP, a OEI e outras </a:t>
            </a:r>
            <a:r>
              <a:rPr lang="pt-BR" sz="2000" dirty="0"/>
              <a:t>um papel relevante no campo da </a:t>
            </a:r>
            <a:r>
              <a:rPr lang="pt-BR" sz="2000" b="1" dirty="0"/>
              <a:t>Econometria e da Economia Linguística</a:t>
            </a:r>
            <a:r>
              <a:rPr lang="pt-BR" sz="2000" dirty="0"/>
              <a:t>, fundamentais para o desenvolvimento em época de constituição e uso de redes. </a:t>
            </a:r>
          </a:p>
        </p:txBody>
      </p:sp>
    </p:spTree>
    <p:extLst>
      <p:ext uri="{BB962C8B-B14F-4D97-AF65-F5344CB8AC3E}">
        <p14:creationId xmlns:p14="http://schemas.microsoft.com/office/powerpoint/2010/main" val="285185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61DB01-FAED-4B03-B866-BA84794938FD}"/>
              </a:ext>
            </a:extLst>
          </p:cNvPr>
          <p:cNvSpPr txBox="1"/>
          <p:nvPr/>
        </p:nvSpPr>
        <p:spPr>
          <a:xfrm>
            <a:off x="2743199" y="92095"/>
            <a:ext cx="501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CONCLUSIONES PARA CILPE2023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BD1852-214C-4809-8C16-66A91BC96D36}"/>
              </a:ext>
            </a:extLst>
          </p:cNvPr>
          <p:cNvSpPr txBox="1"/>
          <p:nvPr/>
        </p:nvSpPr>
        <p:spPr>
          <a:xfrm>
            <a:off x="217982" y="1157682"/>
            <a:ext cx="83471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 presencia de las lenguas en Internet (sea a través de internautas o de contenidos) tiene </a:t>
            </a:r>
            <a:r>
              <a:rPr lang="es-ES" b="1" dirty="0"/>
              <a:t>apuestas mayores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requiere de </a:t>
            </a:r>
            <a:r>
              <a:rPr lang="es-ES" b="1" dirty="0"/>
              <a:t>políticas lingüísticas dedicadas</a:t>
            </a:r>
            <a:r>
              <a:rPr lang="es-ES" dirty="0"/>
              <a:t> al ciberespacio.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particular </a:t>
            </a:r>
            <a:r>
              <a:rPr lang="es-ES" b="1" dirty="0"/>
              <a:t>programas de alfabetización digital e informacional </a:t>
            </a:r>
            <a:r>
              <a:rPr lang="es-ES" dirty="0"/>
              <a:t>para acompañar esas políticas y tratar de transformar los internautas en </a:t>
            </a:r>
            <a:r>
              <a:rPr lang="es-ES" b="1" dirty="0"/>
              <a:t>productores</a:t>
            </a:r>
            <a:r>
              <a:rPr lang="es-ES" dirty="0"/>
              <a:t> no solo en consumidores despiertos.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Frente a los retos existentes </a:t>
            </a:r>
            <a:r>
              <a:rPr lang="es-ES" b="1" dirty="0"/>
              <a:t>alianzas entre lenguas </a:t>
            </a:r>
            <a:r>
              <a:rPr lang="es-ES" dirty="0"/>
              <a:t>hermanas y con lenguas asociadas son </a:t>
            </a:r>
            <a:r>
              <a:rPr lang="es-ES" b="1" dirty="0"/>
              <a:t>estratégicas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necesita </a:t>
            </a:r>
            <a:r>
              <a:rPr lang="es-ES" b="1" dirty="0"/>
              <a:t>indicadores</a:t>
            </a:r>
            <a:r>
              <a:rPr lang="es-ES" dirty="0"/>
              <a:t> confiables y actualizados para sustentar las políticas.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</p:txBody>
      </p:sp>
      <p:pic>
        <p:nvPicPr>
          <p:cNvPr id="1026" name="Picture 2" descr="Los juegos de casino con mayor y menor probabilidad para ganar | GQ">
            <a:extLst>
              <a:ext uri="{FF2B5EF4-FFF2-40B4-BE49-F238E27FC236}">
                <a16:creationId xmlns:a16="http://schemas.microsoft.com/office/drawing/2014/main" id="{880A4702-5CA0-4476-B526-0D7B7FBA7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49" y="422302"/>
            <a:ext cx="2010212" cy="11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xLatin | La libertad de expresión en el ciberespacio">
            <a:extLst>
              <a:ext uri="{FF2B5EF4-FFF2-40B4-BE49-F238E27FC236}">
                <a16:creationId xmlns:a16="http://schemas.microsoft.com/office/drawing/2014/main" id="{C0FC6070-4A16-4188-AF17-D5CDBE38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62" y="1819864"/>
            <a:ext cx="2010213" cy="11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alfabetización informacional (ALFIN) | Bibliotecas Escolares | Alfabetizacion  informacional, Alfabetizacion, Asignaturas">
            <a:extLst>
              <a:ext uri="{FF2B5EF4-FFF2-40B4-BE49-F238E27FC236}">
                <a16:creationId xmlns:a16="http://schemas.microsoft.com/office/drawing/2014/main" id="{2FC568E7-57EA-48A9-8D46-160E0EE0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55" y="2780554"/>
            <a:ext cx="1590713" cy="19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ianzas | My CMS">
            <a:extLst>
              <a:ext uri="{FF2B5EF4-FFF2-40B4-BE49-F238E27FC236}">
                <a16:creationId xmlns:a16="http://schemas.microsoft.com/office/drawing/2014/main" id="{43B50B1D-7FA0-416C-85B7-A8902BB0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37" y="4319142"/>
            <a:ext cx="141446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junto de indicadores de rendimiento del indicador de velocímetro icono  de vector bajo a alto 6898973 Vector en Vecteezy">
            <a:extLst>
              <a:ext uri="{FF2B5EF4-FFF2-40B4-BE49-F238E27FC236}">
                <a16:creationId xmlns:a16="http://schemas.microsoft.com/office/drawing/2014/main" id="{2B8CD232-58E8-4DE2-B22D-622F4F43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8" y="5118412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36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>
            <a:extLst>
              <a:ext uri="{FF2B5EF4-FFF2-40B4-BE49-F238E27FC236}">
                <a16:creationId xmlns:a16="http://schemas.microsoft.com/office/drawing/2014/main" id="{FF2AE1C5-5C97-42B9-A284-81CAC1D00C2F}"/>
              </a:ext>
            </a:extLst>
          </p:cNvPr>
          <p:cNvSpPr txBox="1"/>
          <p:nvPr/>
        </p:nvSpPr>
        <p:spPr>
          <a:xfrm>
            <a:off x="3931862" y="2557550"/>
            <a:ext cx="52832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GILVAN MÜLLER DE OLIVEIRA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www.unescochairlpm.org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gimioliz@gmail.com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DANIEL PIMIENTA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https://obdilci.org/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pimienta@funredes.org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UNESCO CHAIR LPM">
            <a:extLst>
              <a:ext uri="{FF2B5EF4-FFF2-40B4-BE49-F238E27FC236}">
                <a16:creationId xmlns:a16="http://schemas.microsoft.com/office/drawing/2014/main" id="{B3162F4C-D815-4913-84DA-CFF7237B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5" y="514798"/>
            <a:ext cx="3654136" cy="15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2AE0F34-C0FC-4EB6-A71A-C99001827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2" y="358804"/>
            <a:ext cx="2988141" cy="14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3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D8C28-C24A-4A65-8DE8-44CBE513A1DE}"/>
              </a:ext>
            </a:extLst>
          </p:cNvPr>
          <p:cNvSpPr/>
          <p:nvPr/>
        </p:nvSpPr>
        <p:spPr>
          <a:xfrm>
            <a:off x="1699475" y="458002"/>
            <a:ext cx="894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Algumas dados adicionais sobre o português virtual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FF7D9-7FD0-4196-AB65-3A30B0207AD3}"/>
              </a:ext>
            </a:extLst>
          </p:cNvPr>
          <p:cNvSpPr/>
          <p:nvPr/>
        </p:nvSpPr>
        <p:spPr>
          <a:xfrm>
            <a:off x="944913" y="1199189"/>
            <a:ext cx="933953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Número de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</a:t>
            </a:r>
            <a:r>
              <a:rPr lang="pt-BR" sz="1600" b="1" dirty="0"/>
              <a:t> com falantes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em principais línguas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Línguas com importante proporção de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falantes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Indicador da Cyber-globalização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s-ES" sz="1600" b="1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Pontuação da British </a:t>
            </a:r>
            <a:r>
              <a:rPr lang="pt-BR" sz="1600" b="1" dirty="0" err="1"/>
              <a:t>Council</a:t>
            </a:r>
            <a:r>
              <a:rPr lang="pt-BR" sz="1600" b="1" dirty="0"/>
              <a:t> pra recomendar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de aprendizagem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Evolução da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conectividade a Internet </a:t>
            </a: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nos países da língua portuguesa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s-ES" sz="1600" b="1" dirty="0" bmk="_Toc80469590">
                <a:ea typeface="Calibri" panose="020F0502020204030204" pitchFamily="34" charset="0"/>
                <a:cs typeface="Times New Roman" panose="02020603050405020304" pitchFamily="18" charset="0"/>
              </a:rPr>
              <a:t>Classificação das línguas majoritárias em </a:t>
            </a:r>
            <a:r>
              <a:rPr lang="pt-BR" altLang="es-ES" sz="1600" b="1" dirty="0" err="1" bmk="_Toc804695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pt-BR" altLang="es-ES" sz="1600" b="1" dirty="0" bmk="_Toc8046959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s-ES" sz="1600" b="1" dirty="0" bmk="_Toc8046959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s-ES" sz="1600" b="1" dirty="0" bmk="_Toc8046959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MOOC</a:t>
            </a:r>
            <a:r>
              <a:rPr lang="pt-BR" altLang="es-ES" sz="1600" b="1" dirty="0" bmk="_Toc80469591">
                <a:ea typeface="Calibri" panose="020F0502020204030204" pitchFamily="34" charset="0"/>
                <a:cs typeface="Times New Roman" panose="02020603050405020304" pitchFamily="18" charset="0"/>
              </a:rPr>
              <a:t>: Número de cursos disponíveis por língua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s-ES" sz="1600" b="1" dirty="0" bmk="_Toc80469591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s-ES" sz="1600" b="1" dirty="0" bmk="_Toc80469592">
                <a:ea typeface="Calibri" panose="020F0502020204030204" pitchFamily="34" charset="0"/>
                <a:cs typeface="Times New Roman" panose="02020603050405020304" pitchFamily="18" charset="0"/>
              </a:rPr>
              <a:t>Número de artigos no </a:t>
            </a:r>
            <a:r>
              <a:rPr lang="pt-BR" altLang="es-ES" sz="1600" b="1" dirty="0" bmk="_Toc80469592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SCIELO</a:t>
            </a:r>
            <a:r>
              <a:rPr lang="pt-BR" altLang="es-ES" sz="1600" b="1" dirty="0" bmk="_Toc80469592">
                <a:ea typeface="Calibri" panose="020F0502020204030204" pitchFamily="34" charset="0"/>
                <a:cs typeface="Times New Roman" panose="02020603050405020304" pitchFamily="18" charset="0"/>
              </a:rPr>
              <a:t> por língua</a:t>
            </a:r>
            <a:endParaRPr lang="pt-BR" altLang="es-ES" sz="1600" b="1" i="1" dirty="0" bmk="_Toc80469592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s-ES" sz="1600" b="1" i="1" dirty="0" bmk="_Toc80469592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es-ES" sz="1600" b="1" dirty="0" bmk="_Toc80469594">
                <a:ea typeface="Calibri" panose="020F0502020204030204" pitchFamily="34" charset="0"/>
                <a:cs typeface="Times New Roman" panose="02020603050405020304" pitchFamily="18" charset="0"/>
              </a:rPr>
              <a:t>Classificação e porcentagem comparado de diferentes elementos da </a:t>
            </a:r>
            <a:r>
              <a:rPr lang="pt-BR" altLang="es-ES" sz="1600" b="1" dirty="0" bmk="_Toc80469594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lang="pt-BR" altLang="es-ES" sz="1600" b="1" dirty="0" bmk="_Toc80469594">
                <a:ea typeface="Calibri" panose="020F0502020204030204" pitchFamily="34" charset="0"/>
                <a:cs typeface="Times New Roman" panose="02020603050405020304" pitchFamily="18" charset="0"/>
              </a:rPr>
              <a:t> pra português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altLang="es-ES" sz="1600" b="1" dirty="0" bmk="_Toc80469594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bmk="_Toc80469594">
                <a:cs typeface="Times New Roman" panose="02020603050405020304" pitchFamily="18" charset="0"/>
              </a:rPr>
              <a:t>Línguas parceiras da países da CPLP com L1&gt; 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 bmk="_Toc80469594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bmk="_Toc80469594">
                <a:cs typeface="Times New Roman" panose="02020603050405020304" pitchFamily="18" charset="0"/>
              </a:rPr>
              <a:t>Dados domínios .</a:t>
            </a:r>
            <a:r>
              <a:rPr lang="pt-BR" sz="1600" b="1" dirty="0" err="1" bmk="_Toc80469594">
                <a:cs typeface="Times New Roman" panose="02020603050405020304" pitchFamily="18" charset="0"/>
              </a:rPr>
              <a:t>br</a:t>
            </a:r>
            <a:r>
              <a:rPr lang="pt-BR" sz="1600" b="1" dirty="0" bmk="_Toc80469594">
                <a:cs typeface="Times New Roman" panose="02020603050405020304" pitchFamily="18" charset="0"/>
              </a:rPr>
              <a:t> e .</a:t>
            </a:r>
            <a:r>
              <a:rPr lang="pt-BR" sz="1600" b="1" dirty="0" err="1" bmk="_Toc80469594">
                <a:cs typeface="Times New Roman" panose="02020603050405020304" pitchFamily="18" charset="0"/>
              </a:rPr>
              <a:t>pt</a:t>
            </a:r>
            <a:endParaRPr lang="pt-BR" sz="1600" b="1" dirty="0" bmk="_Toc80469594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1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FE262FD-54A6-4E06-B086-993A414DE34D}"/>
              </a:ext>
            </a:extLst>
          </p:cNvPr>
          <p:cNvSpPr txBox="1"/>
          <p:nvPr/>
        </p:nvSpPr>
        <p:spPr>
          <a:xfrm>
            <a:off x="1696825" y="131399"/>
            <a:ext cx="844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QUADROS ANEXOS EM APOIO A APRESENTAÇÃO</a:t>
            </a:r>
            <a:endParaRPr lang="es-ES" sz="3200" b="1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9187FFF-A5F1-412F-82F0-1F905CEF9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70718"/>
              </p:ext>
            </p:extLst>
          </p:nvPr>
        </p:nvGraphicFramePr>
        <p:xfrm>
          <a:off x="829559" y="852597"/>
          <a:ext cx="4204353" cy="5874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375">
                  <a:extLst>
                    <a:ext uri="{9D8B030D-6E8A-4147-A177-3AD203B41FA5}">
                      <a16:colId xmlns:a16="http://schemas.microsoft.com/office/drawing/2014/main" val="1334966079"/>
                    </a:ext>
                  </a:extLst>
                </a:gridCol>
                <a:gridCol w="2340978">
                  <a:extLst>
                    <a:ext uri="{9D8B030D-6E8A-4147-A177-3AD203B41FA5}">
                      <a16:colId xmlns:a16="http://schemas.microsoft.com/office/drawing/2014/main" val="3242539854"/>
                    </a:ext>
                  </a:extLst>
                </a:gridCol>
              </a:tblGrid>
              <a:tr h="61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3600" dirty="0">
                          <a:solidFill>
                            <a:schemeClr val="tx1"/>
                          </a:solidFill>
                          <a:effectLst/>
                        </a:rPr>
                        <a:t>LÍNGUA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Número de países com falantes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02467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Inglês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148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445964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Francês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108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63124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Espanhol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70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25999"/>
                  </a:ext>
                </a:extLst>
              </a:tr>
              <a:tr h="25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61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91295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Alemão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59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54358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Russo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51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49710"/>
                  </a:ext>
                </a:extLst>
              </a:tr>
              <a:tr h="25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Chinês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47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31245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46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797550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44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332780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Grego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41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35099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Turco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39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80279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Ucraniano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37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30586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35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904"/>
                  </a:ext>
                </a:extLst>
              </a:tr>
              <a:tr h="231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Polonês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            34   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84337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AA46A3B-551A-4D7D-952F-B0007B79FA7B}"/>
              </a:ext>
            </a:extLst>
          </p:cNvPr>
          <p:cNvSpPr txBox="1"/>
          <p:nvPr/>
        </p:nvSpPr>
        <p:spPr>
          <a:xfrm>
            <a:off x="6096000" y="1178351"/>
            <a:ext cx="49580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Número de países com falantes</a:t>
            </a:r>
          </a:p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línguas centrais</a:t>
            </a:r>
            <a:endParaRPr lang="es-E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596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9874A83-368C-410A-A5E4-1CA0893A5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86739"/>
              </p:ext>
            </p:extLst>
          </p:nvPr>
        </p:nvGraphicFramePr>
        <p:xfrm>
          <a:off x="1046375" y="515333"/>
          <a:ext cx="7277493" cy="595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706">
                  <a:extLst>
                    <a:ext uri="{9D8B030D-6E8A-4147-A177-3AD203B41FA5}">
                      <a16:colId xmlns:a16="http://schemas.microsoft.com/office/drawing/2014/main" val="130981226"/>
                    </a:ext>
                  </a:extLst>
                </a:gridCol>
                <a:gridCol w="913187">
                  <a:extLst>
                    <a:ext uri="{9D8B030D-6E8A-4147-A177-3AD203B41FA5}">
                      <a16:colId xmlns:a16="http://schemas.microsoft.com/office/drawing/2014/main" val="3708363801"/>
                    </a:ext>
                  </a:extLst>
                </a:gridCol>
                <a:gridCol w="913187">
                  <a:extLst>
                    <a:ext uri="{9D8B030D-6E8A-4147-A177-3AD203B41FA5}">
                      <a16:colId xmlns:a16="http://schemas.microsoft.com/office/drawing/2014/main" val="1091362274"/>
                    </a:ext>
                  </a:extLst>
                </a:gridCol>
                <a:gridCol w="1238966">
                  <a:extLst>
                    <a:ext uri="{9D8B030D-6E8A-4147-A177-3AD203B41FA5}">
                      <a16:colId xmlns:a16="http://schemas.microsoft.com/office/drawing/2014/main" val="896991685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11364330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4000" dirty="0">
                          <a:solidFill>
                            <a:schemeClr val="tx1"/>
                          </a:solidFill>
                          <a:effectLst/>
                        </a:rPr>
                        <a:t>LÍNGUA</a:t>
                      </a:r>
                      <a:endParaRPr lang="es-ES" sz="4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L1 + L2 / L1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NB DE PAÍSES COM FALANTES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72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Inglês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3,64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2,23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16,87%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43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Francês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3,35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11,33%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954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Alemão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1,76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0,43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3,25%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48731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Suaíli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4,37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3,01%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77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Urdu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3,33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2,82%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00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Russo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1,68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2,68%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74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Espanhol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1,15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2,52%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986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Malaio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2,25%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35395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1.06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2,01%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2496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1,75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1,92%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599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Chinês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1,15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0,22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1,69%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17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Tailandês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2,93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1,56%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2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1,11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1,53%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83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1,05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1,51%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3473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Ucraniano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1,21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1,40%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3735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Persa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1,27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073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Turco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9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Grego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1,29%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64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Polonês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1,02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1,08%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5468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F0A46B5-CAC9-4E30-A382-9B690F1126FE}"/>
              </a:ext>
            </a:extLst>
          </p:cNvPr>
          <p:cNvSpPr txBox="1"/>
          <p:nvPr/>
        </p:nvSpPr>
        <p:spPr>
          <a:xfrm>
            <a:off x="8568966" y="1197204"/>
            <a:ext cx="3422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INDICADOR COMBINADO</a:t>
            </a:r>
            <a:endParaRPr lang="es-ES" sz="24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2FD371-D13C-4A3A-8D1E-A78596002B7A}"/>
              </a:ext>
            </a:extLst>
          </p:cNvPr>
          <p:cNvSpPr txBox="1"/>
          <p:nvPr/>
        </p:nvSpPr>
        <p:spPr>
          <a:xfrm>
            <a:off x="9166565" y="175338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L1+L2/L1 x NUM /270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3071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2889" y="1359242"/>
            <a:ext cx="3462614" cy="468321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Cátedra UNESCO</a:t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Políticas Linguísticas para o Multilinguismo</a:t>
            </a:r>
            <a:br>
              <a:rPr lang="pt-BR" b="1" dirty="0">
                <a:solidFill>
                  <a:srgbClr val="FF0000"/>
                </a:solidFill>
              </a:rPr>
            </a:b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>Domínios ou eixos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2065" y="0"/>
            <a:ext cx="7409935" cy="685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0000"/>
                </a:solidFill>
              </a:rPr>
              <a:t> </a:t>
            </a:r>
            <a:endParaRPr lang="pt-BR" sz="2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rgbClr val="000000"/>
                </a:solidFill>
              </a:rPr>
              <a:t>(i) Multilinguismo e internacionalização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000000"/>
                </a:solidFill>
              </a:rPr>
              <a:t>(</a:t>
            </a:r>
            <a:r>
              <a:rPr lang="pt-BR" sz="3200" dirty="0" err="1">
                <a:solidFill>
                  <a:srgbClr val="000000"/>
                </a:solidFill>
              </a:rPr>
              <a:t>ii</a:t>
            </a:r>
            <a:r>
              <a:rPr lang="pt-BR" sz="3200" dirty="0">
                <a:solidFill>
                  <a:srgbClr val="000000"/>
                </a:solidFill>
              </a:rPr>
              <a:t>) Multilinguismo e mediação intercultural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000000"/>
                </a:solidFill>
              </a:rPr>
              <a:t>(</a:t>
            </a:r>
            <a:r>
              <a:rPr lang="pt-BR" sz="3200" dirty="0" err="1">
                <a:solidFill>
                  <a:srgbClr val="000000"/>
                </a:solidFill>
              </a:rPr>
              <a:t>iii</a:t>
            </a:r>
            <a:r>
              <a:rPr lang="pt-BR" sz="3200" dirty="0">
                <a:solidFill>
                  <a:srgbClr val="000000"/>
                </a:solidFill>
              </a:rPr>
              <a:t>) multilinguismo e ensino de línguas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000000"/>
                </a:solidFill>
              </a:rPr>
              <a:t>(</a:t>
            </a:r>
            <a:r>
              <a:rPr lang="pt-BR" sz="3200" dirty="0" err="1">
                <a:solidFill>
                  <a:srgbClr val="000000"/>
                </a:solidFill>
              </a:rPr>
              <a:t>iv</a:t>
            </a:r>
            <a:r>
              <a:rPr lang="pt-BR" sz="3200" dirty="0">
                <a:solidFill>
                  <a:srgbClr val="000000"/>
                </a:solidFill>
              </a:rPr>
              <a:t>) Multilinguismo, tradução e acessibilidade</a:t>
            </a:r>
          </a:p>
          <a:p>
            <a:pPr marL="0" indent="0">
              <a:buNone/>
            </a:pPr>
            <a:r>
              <a:rPr lang="pt-BR" sz="3200" dirty="0">
                <a:solidFill>
                  <a:srgbClr val="000000"/>
                </a:solidFill>
              </a:rPr>
              <a:t>v) multilinguismo, economia e direitos linguísticos</a:t>
            </a:r>
          </a:p>
          <a:p>
            <a:pPr marL="0" indent="0">
              <a:buNone/>
            </a:pPr>
            <a:r>
              <a:rPr lang="pt-BR" sz="3200" b="1" dirty="0">
                <a:solidFill>
                  <a:srgbClr val="00B050"/>
                </a:solidFill>
              </a:rPr>
              <a:t>vi) multilinguismo e tecnologias da informação e comunicação</a:t>
            </a:r>
          </a:p>
          <a:p>
            <a:pPr marL="0" indent="0">
              <a:buNone/>
            </a:pPr>
            <a:r>
              <a:rPr lang="pt-BR" sz="3200" dirty="0" err="1">
                <a:solidFill>
                  <a:srgbClr val="000000"/>
                </a:solidFill>
              </a:rPr>
              <a:t>vii</a:t>
            </a:r>
            <a:r>
              <a:rPr lang="pt-BR" sz="3200" dirty="0">
                <a:solidFill>
                  <a:srgbClr val="000000"/>
                </a:solidFill>
              </a:rPr>
              <a:t>) multilinguismo, fronteiras e diásporas</a:t>
            </a:r>
          </a:p>
        </p:txBody>
      </p:sp>
    </p:spTree>
    <p:extLst>
      <p:ext uri="{BB962C8B-B14F-4D97-AF65-F5344CB8AC3E}">
        <p14:creationId xmlns:p14="http://schemas.microsoft.com/office/powerpoint/2010/main" val="264875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4C44CA0-C90B-4CC1-9434-7E97E1264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9906"/>
              </p:ext>
            </p:extLst>
          </p:nvPr>
        </p:nvGraphicFramePr>
        <p:xfrm>
          <a:off x="744718" y="392746"/>
          <a:ext cx="7126663" cy="5960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267">
                  <a:extLst>
                    <a:ext uri="{9D8B030D-6E8A-4147-A177-3AD203B41FA5}">
                      <a16:colId xmlns:a16="http://schemas.microsoft.com/office/drawing/2014/main" val="181835086"/>
                    </a:ext>
                  </a:extLst>
                </a:gridCol>
                <a:gridCol w="930217">
                  <a:extLst>
                    <a:ext uri="{9D8B030D-6E8A-4147-A177-3AD203B41FA5}">
                      <a16:colId xmlns:a16="http://schemas.microsoft.com/office/drawing/2014/main" val="3478842439"/>
                    </a:ext>
                  </a:extLst>
                </a:gridCol>
                <a:gridCol w="735171">
                  <a:extLst>
                    <a:ext uri="{9D8B030D-6E8A-4147-A177-3AD203B41FA5}">
                      <a16:colId xmlns:a16="http://schemas.microsoft.com/office/drawing/2014/main" val="2852020069"/>
                    </a:ext>
                  </a:extLst>
                </a:gridCol>
                <a:gridCol w="930217">
                  <a:extLst>
                    <a:ext uri="{9D8B030D-6E8A-4147-A177-3AD203B41FA5}">
                      <a16:colId xmlns:a16="http://schemas.microsoft.com/office/drawing/2014/main" val="1462074406"/>
                    </a:ext>
                  </a:extLst>
                </a:gridCol>
                <a:gridCol w="870202">
                  <a:extLst>
                    <a:ext uri="{9D8B030D-6E8A-4147-A177-3AD203B41FA5}">
                      <a16:colId xmlns:a16="http://schemas.microsoft.com/office/drawing/2014/main" val="215439321"/>
                    </a:ext>
                  </a:extLst>
                </a:gridCol>
                <a:gridCol w="738923">
                  <a:extLst>
                    <a:ext uri="{9D8B030D-6E8A-4147-A177-3AD203B41FA5}">
                      <a16:colId xmlns:a16="http://schemas.microsoft.com/office/drawing/2014/main" val="804627594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26179591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17028354"/>
                    </a:ext>
                  </a:extLst>
                </a:gridCol>
              </a:tblGrid>
              <a:tr h="338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LÍNGUA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L1 + L2 / L1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NB PAÍSES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% L1 + L2 CONN.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INDIC. ML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INDIC. ML%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INDIC PONDERADO.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</a:rPr>
                        <a:t>INDIC PONDERADO. 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23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Inglês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3.64427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148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64,33%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2,23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16,87%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1,43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18,43%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5573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Francês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3.35460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108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63,67%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11,33%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0,95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12,26%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6947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Alemão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1.76368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59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87,65%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0,43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3,25%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0,38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4,85%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04883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Russo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1.67895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51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77,20%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0,35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2,68%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3,51%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0102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Espanhol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1,15167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70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73,08%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0,33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2,52%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3,13%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62221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1.05560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61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60,14%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2,01%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2,06%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13136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Malaio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2.99981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51,00%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2,25%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1,95%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857911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1.04754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46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75,65%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1,51%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1,94%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2115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Chinês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1.15076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47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65,59%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0,22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1,69%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1,88%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889450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Tailandês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2.93092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66,85%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1,56%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1,77%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65065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1,10854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44 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67,16%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1,53%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1,74%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14199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Turco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1.07139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77,98%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1,73%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87806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Grego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1.00443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41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77,71%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1,29%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1,70%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29636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Ucraniano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1.21185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63,96%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1,40%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1,52%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22550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Polonês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1.01663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81,17%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1,08%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1,49%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34306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Persa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1,27234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33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64,58%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1,44%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181199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Romena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1.00000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75,66%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1,06%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1,37%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88340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1.75469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35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40,18%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0,25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1,92%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1,31%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451924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Servo-croata.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1.06730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77,78%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0,97%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1,28%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57414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Japonês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1.00096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24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92,62%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0,75%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1,18%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28043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Suaíli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4,37135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22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22,84%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3,01%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1,17%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09284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Urdu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3,33378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27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24,12%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2,82%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1,15%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626228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Tcheco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1,25028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21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81,37%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0,11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0,82%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54383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Curdo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1.00000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29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73,02%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0,91%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1,13%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38623"/>
                  </a:ext>
                </a:extLst>
              </a:tr>
              <a:tr h="160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Coreano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1.00000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 32 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64,73%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1,00%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1,10%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4" marR="3901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95530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8894564-D936-48B8-AAE3-3F05AD5A19ED}"/>
              </a:ext>
            </a:extLst>
          </p:cNvPr>
          <p:cNvSpPr txBox="1"/>
          <p:nvPr/>
        </p:nvSpPr>
        <p:spPr>
          <a:xfrm>
            <a:off x="8173040" y="1282046"/>
            <a:ext cx="3781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INDICADOR COMBINADO</a:t>
            </a:r>
          </a:p>
          <a:p>
            <a:r>
              <a:rPr lang="fr-FR" sz="2400" b="1" dirty="0"/>
              <a:t>PONDERADO POR </a:t>
            </a:r>
          </a:p>
          <a:p>
            <a:r>
              <a:rPr lang="fr-FR" sz="2400" b="1" dirty="0"/>
              <a:t>CONECTIVIDADE DA LINGUA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122790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E72A725-2C95-437F-A439-21C5309FE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84188"/>
              </p:ext>
            </p:extLst>
          </p:nvPr>
        </p:nvGraphicFramePr>
        <p:xfrm>
          <a:off x="1448715" y="847201"/>
          <a:ext cx="5319730" cy="4363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3820">
                  <a:extLst>
                    <a:ext uri="{9D8B030D-6E8A-4147-A177-3AD203B41FA5}">
                      <a16:colId xmlns:a16="http://schemas.microsoft.com/office/drawing/2014/main" val="1839075077"/>
                    </a:ext>
                  </a:extLst>
                </a:gridCol>
                <a:gridCol w="1735910">
                  <a:extLst>
                    <a:ext uri="{9D8B030D-6E8A-4147-A177-3AD203B41FA5}">
                      <a16:colId xmlns:a16="http://schemas.microsoft.com/office/drawing/2014/main" val="284935253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LÍNGUA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PONTUAÇÃO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954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Espanhol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083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Árabe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11173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Francês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74347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Chinês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45,5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5901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Alemão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43,5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029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9888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Italiano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22,5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976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Russo e Turco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84963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Japonês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4635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13EDF7C-D28D-4F48-BD36-C4608819CF83}"/>
              </a:ext>
            </a:extLst>
          </p:cNvPr>
          <p:cNvSpPr txBox="1"/>
          <p:nvPr/>
        </p:nvSpPr>
        <p:spPr>
          <a:xfrm>
            <a:off x="7569724" y="1234911"/>
            <a:ext cx="3283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Pontuação de British </a:t>
            </a:r>
            <a:r>
              <a:rPr lang="pt-BR" sz="2000" b="1" dirty="0" err="1"/>
              <a:t>Council</a:t>
            </a:r>
            <a:r>
              <a:rPr lang="pt-BR" sz="2000" b="1" dirty="0"/>
              <a:t> </a:t>
            </a:r>
          </a:p>
          <a:p>
            <a:r>
              <a:rPr lang="pt-BR" sz="2000" b="1" dirty="0"/>
              <a:t>pra recomendar língua de</a:t>
            </a:r>
          </a:p>
          <a:p>
            <a:r>
              <a:rPr lang="pt-BR" sz="2000" b="1" dirty="0"/>
              <a:t>aprendizagem L2</a:t>
            </a:r>
          </a:p>
        </p:txBody>
      </p:sp>
    </p:spTree>
    <p:extLst>
      <p:ext uri="{BB962C8B-B14F-4D97-AF65-F5344CB8AC3E}">
        <p14:creationId xmlns:p14="http://schemas.microsoft.com/office/powerpoint/2010/main" val="2834676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944EB4A-334F-4CB9-AF9A-164525179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3547"/>
              </p:ext>
            </p:extLst>
          </p:nvPr>
        </p:nvGraphicFramePr>
        <p:xfrm>
          <a:off x="1187777" y="1685129"/>
          <a:ext cx="7968705" cy="375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796">
                  <a:extLst>
                    <a:ext uri="{9D8B030D-6E8A-4147-A177-3AD203B41FA5}">
                      <a16:colId xmlns:a16="http://schemas.microsoft.com/office/drawing/2014/main" val="2010263996"/>
                    </a:ext>
                  </a:extLst>
                </a:gridCol>
                <a:gridCol w="804361">
                  <a:extLst>
                    <a:ext uri="{9D8B030D-6E8A-4147-A177-3AD203B41FA5}">
                      <a16:colId xmlns:a16="http://schemas.microsoft.com/office/drawing/2014/main" val="412918394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2384802250"/>
                    </a:ext>
                  </a:extLst>
                </a:gridCol>
                <a:gridCol w="669987">
                  <a:extLst>
                    <a:ext uri="{9D8B030D-6E8A-4147-A177-3AD203B41FA5}">
                      <a16:colId xmlns:a16="http://schemas.microsoft.com/office/drawing/2014/main" val="1891796594"/>
                    </a:ext>
                  </a:extLst>
                </a:gridCol>
                <a:gridCol w="670932">
                  <a:extLst>
                    <a:ext uri="{9D8B030D-6E8A-4147-A177-3AD203B41FA5}">
                      <a16:colId xmlns:a16="http://schemas.microsoft.com/office/drawing/2014/main" val="2443178308"/>
                    </a:ext>
                  </a:extLst>
                </a:gridCol>
                <a:gridCol w="670932">
                  <a:extLst>
                    <a:ext uri="{9D8B030D-6E8A-4147-A177-3AD203B41FA5}">
                      <a16:colId xmlns:a16="http://schemas.microsoft.com/office/drawing/2014/main" val="2802488483"/>
                    </a:ext>
                  </a:extLst>
                </a:gridCol>
                <a:gridCol w="1167195">
                  <a:extLst>
                    <a:ext uri="{9D8B030D-6E8A-4147-A177-3AD203B41FA5}">
                      <a16:colId xmlns:a16="http://schemas.microsoft.com/office/drawing/2014/main" val="3055020243"/>
                    </a:ext>
                  </a:extLst>
                </a:gridCol>
                <a:gridCol w="1167195">
                  <a:extLst>
                    <a:ext uri="{9D8B030D-6E8A-4147-A177-3AD203B41FA5}">
                      <a16:colId xmlns:a16="http://schemas.microsoft.com/office/drawing/2014/main" val="257863298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PAÍS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2019/2017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2019/2022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03047"/>
                  </a:ext>
                </a:extLst>
              </a:tr>
              <a:tr h="189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Angola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13,00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14,34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16,00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36,00</a:t>
                      </a:r>
                      <a:endParaRPr lang="es-E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55,56%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04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Brasil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60,87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67,47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70,43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73,91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81,00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8,75%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84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Cabo Verde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50,32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57,16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61,94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4,71%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79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China-Macau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81,64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83,17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83,79</a:t>
                      </a: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86,47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1,74%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996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Timor Leste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25,25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27,49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30,00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-3,45%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327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Guiné Equatorial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23,78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26,24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28,00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9825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Guiné-Bissau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3,76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3,93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5,00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78,26%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02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Moçambique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17.52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20,77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21,00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-23,53%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422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Portugal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70,42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73,79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74,66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75,35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78,26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3,72%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534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São Tomé e Príncipe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28,00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29,93</a:t>
                      </a: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effectLst/>
                        </a:rPr>
                        <a:t>33,00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33,00</a:t>
                      </a:r>
                      <a:endParaRPr kumimoji="0" lang="es-E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456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C115626-68FD-49D0-906C-DE13546B319E}"/>
              </a:ext>
            </a:extLst>
          </p:cNvPr>
          <p:cNvSpPr/>
          <p:nvPr/>
        </p:nvSpPr>
        <p:spPr>
          <a:xfrm>
            <a:off x="556181" y="456903"/>
            <a:ext cx="10878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 CONECTIVIDADE À INTERNET NOS PAÍSES DE LÍNGUA PORTUGUESA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B3E8DB-1E16-44D4-A62D-41BCF89DBA5F}"/>
              </a:ext>
            </a:extLst>
          </p:cNvPr>
          <p:cNvSpPr txBox="1"/>
          <p:nvPr/>
        </p:nvSpPr>
        <p:spPr>
          <a:xfrm>
            <a:off x="1287262" y="6090082"/>
            <a:ext cx="16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Fonte: UIT y BM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257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8AC57B5-CCCC-47F3-92C8-D4466E080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38352"/>
              </p:ext>
            </p:extLst>
          </p:nvPr>
        </p:nvGraphicFramePr>
        <p:xfrm>
          <a:off x="2623584" y="2179010"/>
          <a:ext cx="5662578" cy="3178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929">
                  <a:extLst>
                    <a:ext uri="{9D8B030D-6E8A-4147-A177-3AD203B41FA5}">
                      <a16:colId xmlns:a16="http://schemas.microsoft.com/office/drawing/2014/main" val="2582699532"/>
                    </a:ext>
                  </a:extLst>
                </a:gridCol>
                <a:gridCol w="2021636">
                  <a:extLst>
                    <a:ext uri="{9D8B030D-6E8A-4147-A177-3AD203B41FA5}">
                      <a16:colId xmlns:a16="http://schemas.microsoft.com/office/drawing/2014/main" val="1756285621"/>
                    </a:ext>
                  </a:extLst>
                </a:gridCol>
                <a:gridCol w="1625013">
                  <a:extLst>
                    <a:ext uri="{9D8B030D-6E8A-4147-A177-3AD203B41FA5}">
                      <a16:colId xmlns:a16="http://schemas.microsoft.com/office/drawing/2014/main" val="26937063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600" dirty="0">
                          <a:effectLst/>
                        </a:rPr>
                        <a:t>2015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3600" dirty="0">
                          <a:effectLst/>
                        </a:rPr>
                        <a:t>2017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483835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Inglês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1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756326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Espanhol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234417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4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271657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Alemão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272324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Francês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3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016191"/>
                  </a:ext>
                </a:extLst>
              </a:tr>
              <a:tr h="3490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Coreano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</a:rPr>
                        <a:t>2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57935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F94F2ED-8579-4DBB-B796-B354647E1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461" y="1899056"/>
            <a:ext cx="261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²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BE151CB-D2D8-46C2-BA34-45E91FD59E85}"/>
              </a:ext>
            </a:extLst>
          </p:cNvPr>
          <p:cNvSpPr txBox="1"/>
          <p:nvPr/>
        </p:nvSpPr>
        <p:spPr>
          <a:xfrm>
            <a:off x="1483620" y="527900"/>
            <a:ext cx="6304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dirty="0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</a:t>
            </a:r>
            <a:r>
              <a:rPr lang="pt-BR" altLang="es-ES" dirty="0" bmk="_Toc8046959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pt-BR" altLang="es-ES" dirty="0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das l</a:t>
            </a:r>
            <a:r>
              <a:rPr lang="pt-BR" altLang="es-ES" dirty="0" bmk="_Toc8046959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es-ES" dirty="0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nguas majorit</a:t>
            </a:r>
            <a:r>
              <a:rPr lang="pt-BR" altLang="es-ES" dirty="0" bmk="_Toc8046959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pt-BR" altLang="es-ES" dirty="0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rias em </a:t>
            </a:r>
            <a:r>
              <a:rPr lang="pt-BR" altLang="es-ES" dirty="0" err="1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pt-BR" altLang="es-ES" dirty="0" bmk="_Toc8046959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Commons</a:t>
            </a:r>
            <a:endParaRPr lang="es-ES" altLang="es-ES" sz="16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https://stateof.creativecommons.org</a:t>
            </a:r>
            <a:endParaRPr lang="pt-BR" altLang="es-ES" sz="44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BA343D9-14E6-4B1F-B58B-DDD81CDE1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49703"/>
              </p:ext>
            </p:extLst>
          </p:nvPr>
        </p:nvGraphicFramePr>
        <p:xfrm>
          <a:off x="2479250" y="1443615"/>
          <a:ext cx="4186943" cy="5134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823">
                  <a:extLst>
                    <a:ext uri="{9D8B030D-6E8A-4147-A177-3AD203B41FA5}">
                      <a16:colId xmlns:a16="http://schemas.microsoft.com/office/drawing/2014/main" val="343891671"/>
                    </a:ext>
                  </a:extLst>
                </a:gridCol>
                <a:gridCol w="1254060">
                  <a:extLst>
                    <a:ext uri="{9D8B030D-6E8A-4147-A177-3AD203B41FA5}">
                      <a16:colId xmlns:a16="http://schemas.microsoft.com/office/drawing/2014/main" val="3274191289"/>
                    </a:ext>
                  </a:extLst>
                </a:gridCol>
                <a:gridCol w="1254060">
                  <a:extLst>
                    <a:ext uri="{9D8B030D-6E8A-4147-A177-3AD203B41FA5}">
                      <a16:colId xmlns:a16="http://schemas.microsoft.com/office/drawing/2014/main" val="2495726551"/>
                    </a:ext>
                  </a:extLst>
                </a:gridCol>
              </a:tblGrid>
              <a:tr h="574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LÍNGUA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NÚMERO DE CURSOS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em 2021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0928163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Inglês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36051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81,3%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91968319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Espanhol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3138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8,1%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98707924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Francês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1052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5,1%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0089289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682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0,7%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24080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Russo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621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2,6%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6224968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Turco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483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6024014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Árabe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381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1,4%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3829972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Chinês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362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2,7%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4314708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Italiano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289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2,2%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99303940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Japonês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289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8486284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Alemão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251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0,7%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1873849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Tailandês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224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054311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Hindi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73965419"/>
                  </a:ext>
                </a:extLst>
              </a:tr>
              <a:tr h="2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OUTROS (18)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159838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2C7EE971-38FC-4555-9497-9C8A9616118D}"/>
              </a:ext>
            </a:extLst>
          </p:cNvPr>
          <p:cNvSpPr txBox="1"/>
          <p:nvPr/>
        </p:nvSpPr>
        <p:spPr>
          <a:xfrm>
            <a:off x="763385" y="754144"/>
            <a:ext cx="5011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dirty="0" bmk="_Toc8046959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MOOC: N</a:t>
            </a:r>
            <a:r>
              <a:rPr lang="pt-BR" altLang="es-ES" dirty="0" bmk="_Toc8046959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pt-BR" altLang="es-ES" dirty="0" bmk="_Toc8046959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de cursos dispon</a:t>
            </a:r>
            <a:r>
              <a:rPr lang="pt-BR" altLang="es-ES" dirty="0" bmk="_Toc8046959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es-ES" dirty="0" bmk="_Toc8046959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veis por l</a:t>
            </a:r>
            <a:r>
              <a:rPr lang="pt-BR" altLang="es-ES" dirty="0" bmk="_Toc8046959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es-ES" dirty="0" bmk="_Toc8046959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ngua</a:t>
            </a:r>
            <a:endParaRPr lang="es-ES" altLang="es-ES" sz="16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</a:t>
            </a:r>
            <a:r>
              <a:rPr lang="pt-BR" alt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https://www.classcentral.com/languages</a:t>
            </a:r>
            <a:endParaRPr lang="pt-BR" altLang="es-ES" sz="44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AB65D20-D30C-445A-8A01-8030B1796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66597"/>
              </p:ext>
            </p:extLst>
          </p:nvPr>
        </p:nvGraphicFramePr>
        <p:xfrm>
          <a:off x="6666193" y="1443615"/>
          <a:ext cx="1314741" cy="5121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741">
                  <a:extLst>
                    <a:ext uri="{9D8B030D-6E8A-4147-A177-3AD203B41FA5}">
                      <a16:colId xmlns:a16="http://schemas.microsoft.com/office/drawing/2014/main" val="1005652345"/>
                    </a:ext>
                  </a:extLst>
                </a:gridCol>
              </a:tblGrid>
              <a:tr h="653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%</a:t>
                      </a:r>
                      <a:endParaRPr lang="es-E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2021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55212096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81,8%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1364834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7,1%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81584608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2,4%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47779079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1,5%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68214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1,4%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6210703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1,1%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8915779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0,9%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4480350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0,8%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8426807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0,7%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3225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0,7%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5019468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0,6%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68963242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0,5%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47219211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0,3%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64868897"/>
                  </a:ext>
                </a:extLst>
              </a:tr>
              <a:tr h="31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0,3%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6105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823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EABD216-4141-4BA9-9920-7B7D14AC3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65999"/>
              </p:ext>
            </p:extLst>
          </p:nvPr>
        </p:nvGraphicFramePr>
        <p:xfrm>
          <a:off x="603314" y="1825853"/>
          <a:ext cx="9785024" cy="352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277">
                  <a:extLst>
                    <a:ext uri="{9D8B030D-6E8A-4147-A177-3AD203B41FA5}">
                      <a16:colId xmlns:a16="http://schemas.microsoft.com/office/drawing/2014/main" val="672994667"/>
                    </a:ext>
                  </a:extLst>
                </a:gridCol>
                <a:gridCol w="1218638">
                  <a:extLst>
                    <a:ext uri="{9D8B030D-6E8A-4147-A177-3AD203B41FA5}">
                      <a16:colId xmlns:a16="http://schemas.microsoft.com/office/drawing/2014/main" val="3476021435"/>
                    </a:ext>
                  </a:extLst>
                </a:gridCol>
                <a:gridCol w="1370622">
                  <a:extLst>
                    <a:ext uri="{9D8B030D-6E8A-4147-A177-3AD203B41FA5}">
                      <a16:colId xmlns:a16="http://schemas.microsoft.com/office/drawing/2014/main" val="1040734024"/>
                    </a:ext>
                  </a:extLst>
                </a:gridCol>
                <a:gridCol w="1370622">
                  <a:extLst>
                    <a:ext uri="{9D8B030D-6E8A-4147-A177-3AD203B41FA5}">
                      <a16:colId xmlns:a16="http://schemas.microsoft.com/office/drawing/2014/main" val="2808126531"/>
                    </a:ext>
                  </a:extLst>
                </a:gridCol>
                <a:gridCol w="1048154">
                  <a:extLst>
                    <a:ext uri="{9D8B030D-6E8A-4147-A177-3AD203B41FA5}">
                      <a16:colId xmlns:a16="http://schemas.microsoft.com/office/drawing/2014/main" val="3301756348"/>
                    </a:ext>
                  </a:extLst>
                </a:gridCol>
                <a:gridCol w="1693089">
                  <a:extLst>
                    <a:ext uri="{9D8B030D-6E8A-4147-A177-3AD203B41FA5}">
                      <a16:colId xmlns:a16="http://schemas.microsoft.com/office/drawing/2014/main" val="780935449"/>
                    </a:ext>
                  </a:extLst>
                </a:gridCol>
                <a:gridCol w="1370622">
                  <a:extLst>
                    <a:ext uri="{9D8B030D-6E8A-4147-A177-3AD203B41FA5}">
                      <a16:colId xmlns:a16="http://schemas.microsoft.com/office/drawing/2014/main" val="1447598028"/>
                    </a:ext>
                  </a:extLst>
                </a:gridCol>
              </a:tblGrid>
              <a:tr h="88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COMPLETO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2010 &lt;DOC &lt;2020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DOC&gt; 2020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586891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Inglês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220450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49,7%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30125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73,0%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152933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61,1%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1951832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275769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62,2%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19362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46,9%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138864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55,5%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57365"/>
                  </a:ext>
                </a:extLst>
              </a:tr>
              <a:tr h="88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Espanhol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14188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3,2%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1719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4,2%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9792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3,9%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1471702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8E90FCB-BD4D-49B0-AE2E-3CD10CA1B532}"/>
              </a:ext>
            </a:extLst>
          </p:cNvPr>
          <p:cNvSpPr txBox="1"/>
          <p:nvPr/>
        </p:nvSpPr>
        <p:spPr>
          <a:xfrm>
            <a:off x="2035395" y="395926"/>
            <a:ext cx="6596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sz="2800" b="1" dirty="0" bmk="_Toc80469592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altLang="es-ES" sz="2800" b="1" dirty="0" bmk="_Toc80469592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pt-BR" altLang="es-ES" sz="2800" b="1" dirty="0" bmk="_Toc80469592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mero de artigos no SCIELO por l</a:t>
            </a:r>
            <a:r>
              <a:rPr lang="pt-BR" altLang="es-ES" sz="2800" b="1" dirty="0" bmk="_Toc80469592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pt-BR" altLang="es-ES" sz="2800" b="1" dirty="0" bmk="_Toc80469592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pt-BR" altLang="es-ES" sz="2800" b="1" i="1" dirty="0" bmk="_Toc80469592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s-ES" altLang="es-ES" sz="2400" b="1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https://analytics.scielo.org</a:t>
            </a:r>
            <a:endParaRPr lang="pt-BR" altLang="es-ES" sz="44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338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1165" y="112183"/>
            <a:ext cx="6453809" cy="106462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-423" algn="ctr">
              <a:lnSpc>
                <a:spcPct val="116700"/>
              </a:lnSpc>
              <a:spcBef>
                <a:spcPts val="63"/>
              </a:spcBef>
            </a:pPr>
            <a:r>
              <a:rPr lang="pt-BR" sz="2000" spc="37" dirty="0"/>
              <a:t>SCIELO</a:t>
            </a:r>
            <a:r>
              <a:rPr sz="2000" spc="37" dirty="0"/>
              <a:t> </a:t>
            </a:r>
            <a:r>
              <a:rPr lang="pt-BR" sz="2000" spc="17" dirty="0"/>
              <a:t>Gráfico 1</a:t>
            </a:r>
            <a:r>
              <a:rPr sz="2000" spc="17" dirty="0"/>
              <a:t>: </a:t>
            </a:r>
            <a:r>
              <a:rPr sz="2000" spc="47" dirty="0"/>
              <a:t>países citantes </a:t>
            </a:r>
            <a:r>
              <a:rPr sz="2000" spc="37" dirty="0"/>
              <a:t>de </a:t>
            </a:r>
            <a:r>
              <a:rPr sz="2000" spc="30" dirty="0" err="1"/>
              <a:t>artigos</a:t>
            </a:r>
            <a:r>
              <a:rPr sz="2000" spc="30" dirty="0"/>
              <a:t>  </a:t>
            </a:r>
            <a:r>
              <a:rPr sz="2000" spc="40" dirty="0" err="1"/>
              <a:t>brasileir</a:t>
            </a:r>
            <a:r>
              <a:rPr lang="pt-BR" sz="2000" spc="40" dirty="0"/>
              <a:t>o</a:t>
            </a:r>
            <a:r>
              <a:rPr sz="2000" spc="40" dirty="0"/>
              <a:t>s </a:t>
            </a:r>
            <a:r>
              <a:rPr sz="2000" spc="33" dirty="0"/>
              <a:t>publicados </a:t>
            </a:r>
            <a:r>
              <a:rPr sz="2000" spc="43" dirty="0"/>
              <a:t>em</a:t>
            </a:r>
            <a:r>
              <a:rPr sz="2000" spc="-57" dirty="0"/>
              <a:t> </a:t>
            </a:r>
            <a:r>
              <a:rPr sz="2000" spc="27" dirty="0"/>
              <a:t>português</a:t>
            </a:r>
            <a:r>
              <a:rPr sz="2000" spc="3" dirty="0"/>
              <a:t> </a:t>
            </a:r>
            <a:r>
              <a:rPr sz="2000" spc="43" dirty="0"/>
              <a:t>em </a:t>
            </a:r>
            <a:r>
              <a:rPr sz="2000" spc="13" dirty="0"/>
              <a:t> </a:t>
            </a:r>
            <a:r>
              <a:rPr sz="2000" spc="40" dirty="0"/>
              <a:t>Ciências </a:t>
            </a:r>
            <a:r>
              <a:rPr sz="2000" spc="27" dirty="0"/>
              <a:t>da </a:t>
            </a:r>
            <a:r>
              <a:rPr sz="2000" spc="43" dirty="0"/>
              <a:t>Vida </a:t>
            </a:r>
            <a:r>
              <a:rPr sz="2000" spc="53" dirty="0"/>
              <a:t>e</a:t>
            </a:r>
            <a:r>
              <a:rPr sz="2000" spc="-113" dirty="0"/>
              <a:t> </a:t>
            </a:r>
            <a:r>
              <a:rPr sz="2000" spc="33" dirty="0"/>
              <a:t>Biomedicina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3095996" y="1365613"/>
            <a:ext cx="5587999" cy="4806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9729FB9-6AFE-4513-A2AC-CC626FA93069}"/>
              </a:ext>
            </a:extLst>
          </p:cNvPr>
          <p:cNvSpPr txBox="1"/>
          <p:nvPr/>
        </p:nvSpPr>
        <p:spPr>
          <a:xfrm>
            <a:off x="1919111" y="6211669"/>
            <a:ext cx="7224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marR="0" lvl="0" indent="0" algn="l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23" normalizeH="0" baseline="0" noProof="0" dirty="0">
                <a:ln>
                  <a:noFill/>
                </a:ln>
                <a:solidFill>
                  <a:srgbClr val="F1F1EC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Fonte: Tese de Doutorado de Alex </a:t>
            </a:r>
            <a:r>
              <a:rPr kumimoji="0" lang="pt-BR" sz="1800" b="1" i="0" u="none" strike="noStrike" kern="1200" cap="none" spc="40" normalizeH="0" baseline="0" noProof="0" dirty="0" err="1">
                <a:ln>
                  <a:noFill/>
                </a:ln>
                <a:solidFill>
                  <a:srgbClr val="F1F1EC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Beckhauser</a:t>
            </a:r>
            <a:r>
              <a:rPr kumimoji="0" lang="pt-BR" sz="1800" b="1" i="0" u="none" strike="noStrike" kern="1200" cap="none" spc="-30" normalizeH="0" baseline="0" noProof="0" dirty="0">
                <a:ln>
                  <a:noFill/>
                </a:ln>
                <a:solidFill>
                  <a:srgbClr val="F1F1EC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lang="pt-BR" sz="1800" b="1" i="0" u="none" strike="noStrike" kern="1200" cap="none" spc="30" normalizeH="0" baseline="0" noProof="0" dirty="0">
                <a:ln>
                  <a:noFill/>
                </a:ln>
                <a:solidFill>
                  <a:srgbClr val="F1F1EC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(UFSC, 2021)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42747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5422" y="1671366"/>
            <a:ext cx="5499099" cy="4368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5235" y="221706"/>
            <a:ext cx="5897217" cy="1277700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 indent="-423" algn="ctr">
              <a:lnSpc>
                <a:spcPct val="116700"/>
              </a:lnSpc>
              <a:spcBef>
                <a:spcPts val="63"/>
              </a:spcBef>
            </a:pPr>
            <a:r>
              <a:rPr lang="pt-BR" sz="2000" spc="37" dirty="0"/>
              <a:t> </a:t>
            </a:r>
            <a:r>
              <a:rPr lang="pt-BR" sz="2400" b="1" spc="37" dirty="0"/>
              <a:t>SCIELO </a:t>
            </a:r>
            <a:r>
              <a:rPr sz="2400" b="1" spc="37" dirty="0" err="1"/>
              <a:t>Gráfico</a:t>
            </a:r>
            <a:r>
              <a:rPr sz="2400" b="1" spc="37" dirty="0"/>
              <a:t> </a:t>
            </a:r>
            <a:r>
              <a:rPr lang="pt-BR" sz="2400" b="1" spc="17" dirty="0"/>
              <a:t>2</a:t>
            </a:r>
            <a:r>
              <a:rPr sz="2400" b="1" spc="17" dirty="0"/>
              <a:t>: </a:t>
            </a:r>
            <a:r>
              <a:rPr sz="2400" b="1" spc="47" dirty="0"/>
              <a:t>países citantes </a:t>
            </a:r>
            <a:r>
              <a:rPr sz="2400" b="1" spc="37" dirty="0"/>
              <a:t>de</a:t>
            </a:r>
            <a:r>
              <a:rPr sz="2400" b="1" spc="-157" dirty="0"/>
              <a:t> </a:t>
            </a:r>
            <a:r>
              <a:rPr sz="2400" b="1" spc="30" dirty="0" err="1"/>
              <a:t>artigos</a:t>
            </a:r>
            <a:r>
              <a:rPr sz="2400" b="1" spc="30" dirty="0"/>
              <a:t>  </a:t>
            </a:r>
            <a:r>
              <a:rPr sz="2400" b="1" spc="40" dirty="0" err="1"/>
              <a:t>brasileir</a:t>
            </a:r>
            <a:r>
              <a:rPr lang="pt-BR" sz="2400" b="1" spc="40" dirty="0"/>
              <a:t>o</a:t>
            </a:r>
            <a:r>
              <a:rPr sz="2400" b="1" spc="40" dirty="0"/>
              <a:t>s </a:t>
            </a:r>
            <a:r>
              <a:rPr sz="2400" b="1" spc="33" dirty="0"/>
              <a:t>publicados </a:t>
            </a:r>
            <a:r>
              <a:rPr sz="2400" b="1" spc="43" dirty="0"/>
              <a:t>em</a:t>
            </a:r>
            <a:r>
              <a:rPr sz="2400" b="1" spc="-63" dirty="0"/>
              <a:t> </a:t>
            </a:r>
            <a:r>
              <a:rPr sz="2400" b="1" spc="27" dirty="0"/>
              <a:t>inglês</a:t>
            </a:r>
            <a:r>
              <a:rPr sz="2400" b="1" spc="3" dirty="0"/>
              <a:t> </a:t>
            </a:r>
            <a:r>
              <a:rPr sz="2400" b="1" spc="43" dirty="0"/>
              <a:t>em </a:t>
            </a:r>
            <a:r>
              <a:rPr sz="2400" b="1" spc="13" dirty="0"/>
              <a:t> </a:t>
            </a:r>
            <a:r>
              <a:rPr sz="2400" b="1" spc="40" dirty="0"/>
              <a:t>Ciências </a:t>
            </a:r>
            <a:r>
              <a:rPr sz="2400" b="1" spc="27" dirty="0"/>
              <a:t>da </a:t>
            </a:r>
            <a:r>
              <a:rPr sz="2400" b="1" spc="43" dirty="0"/>
              <a:t>Vida </a:t>
            </a:r>
            <a:r>
              <a:rPr sz="2400" b="1" spc="53" dirty="0"/>
              <a:t>e</a:t>
            </a:r>
            <a:r>
              <a:rPr sz="2400" b="1" spc="-113" dirty="0"/>
              <a:t> </a:t>
            </a:r>
            <a:r>
              <a:rPr sz="2400" b="1" spc="33" dirty="0"/>
              <a:t>Biomedicina</a:t>
            </a:r>
            <a:endParaRPr sz="20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783644" y="6157384"/>
            <a:ext cx="7755467" cy="31632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0" lvl="0" indent="0" algn="l" defTabSz="609630" rtl="0" eaLnBrk="1" fontAlgn="auto" latinLnBrk="0" hangingPunct="1">
              <a:lnSpc>
                <a:spcPct val="100000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3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Fonte: </a:t>
            </a:r>
            <a:r>
              <a:rPr kumimoji="0" lang="pt-BR" sz="2000" b="1" i="0" u="none" strike="noStrike" kern="1200" cap="none" spc="23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Tese de Doutorado de Alex </a:t>
            </a:r>
            <a:r>
              <a:rPr kumimoji="0" sz="2000" b="1" i="0" u="none" strike="noStrike" kern="1200" cap="none" spc="40" normalizeH="0" baseline="0" noProof="0" dirty="0" err="1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Beckhauser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(</a:t>
            </a:r>
            <a:r>
              <a:rPr kumimoji="0" lang="pt-BR" sz="2000" b="1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UFSC, </a:t>
            </a:r>
            <a:r>
              <a:rPr kumimoji="0" sz="2000" b="1" i="0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Noto Sans"/>
                <a:ea typeface="+mn-ea"/>
                <a:cs typeface="Noto Sans"/>
              </a:rPr>
              <a:t>2021)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2060949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827B4DF-081F-41EB-8510-BFAF16094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81738"/>
              </p:ext>
            </p:extLst>
          </p:nvPr>
        </p:nvGraphicFramePr>
        <p:xfrm>
          <a:off x="845575" y="1209368"/>
          <a:ext cx="10500849" cy="4971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94">
                  <a:extLst>
                    <a:ext uri="{9D8B030D-6E8A-4147-A177-3AD203B41FA5}">
                      <a16:colId xmlns:a16="http://schemas.microsoft.com/office/drawing/2014/main" val="2840901859"/>
                    </a:ext>
                  </a:extLst>
                </a:gridCol>
                <a:gridCol w="809715">
                  <a:extLst>
                    <a:ext uri="{9D8B030D-6E8A-4147-A177-3AD203B41FA5}">
                      <a16:colId xmlns:a16="http://schemas.microsoft.com/office/drawing/2014/main" val="1083808799"/>
                    </a:ext>
                  </a:extLst>
                </a:gridCol>
                <a:gridCol w="757726">
                  <a:extLst>
                    <a:ext uri="{9D8B030D-6E8A-4147-A177-3AD203B41FA5}">
                      <a16:colId xmlns:a16="http://schemas.microsoft.com/office/drawing/2014/main" val="2653963194"/>
                    </a:ext>
                  </a:extLst>
                </a:gridCol>
                <a:gridCol w="784273">
                  <a:extLst>
                    <a:ext uri="{9D8B030D-6E8A-4147-A177-3AD203B41FA5}">
                      <a16:colId xmlns:a16="http://schemas.microsoft.com/office/drawing/2014/main" val="4021784900"/>
                    </a:ext>
                  </a:extLst>
                </a:gridCol>
                <a:gridCol w="784273">
                  <a:extLst>
                    <a:ext uri="{9D8B030D-6E8A-4147-A177-3AD203B41FA5}">
                      <a16:colId xmlns:a16="http://schemas.microsoft.com/office/drawing/2014/main" val="1452665461"/>
                    </a:ext>
                  </a:extLst>
                </a:gridCol>
                <a:gridCol w="783166">
                  <a:extLst>
                    <a:ext uri="{9D8B030D-6E8A-4147-A177-3AD203B41FA5}">
                      <a16:colId xmlns:a16="http://schemas.microsoft.com/office/drawing/2014/main" val="3117514062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719278809"/>
                    </a:ext>
                  </a:extLst>
                </a:gridCol>
                <a:gridCol w="761044">
                  <a:extLst>
                    <a:ext uri="{9D8B030D-6E8A-4147-A177-3AD203B41FA5}">
                      <a16:colId xmlns:a16="http://schemas.microsoft.com/office/drawing/2014/main" val="2328533228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1830487644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1154228014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3687900226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1221784238"/>
                    </a:ext>
                  </a:extLst>
                </a:gridCol>
                <a:gridCol w="650426">
                  <a:extLst>
                    <a:ext uri="{9D8B030D-6E8A-4147-A177-3AD203B41FA5}">
                      <a16:colId xmlns:a16="http://schemas.microsoft.com/office/drawing/2014/main" val="2474182694"/>
                    </a:ext>
                  </a:extLst>
                </a:gridCol>
                <a:gridCol w="825202">
                  <a:extLst>
                    <a:ext uri="{9D8B030D-6E8A-4147-A177-3AD203B41FA5}">
                      <a16:colId xmlns:a16="http://schemas.microsoft.com/office/drawing/2014/main" val="377736730"/>
                    </a:ext>
                  </a:extLst>
                </a:gridCol>
              </a:tblGrid>
              <a:tr h="41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WikiP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-F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WikiP-A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WikiP-D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chemeClr val="tx1"/>
                          </a:solidFill>
                          <a:effectLst/>
                        </a:rPr>
                        <a:t>WikiP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-U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WikiP-E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Wiki-B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Wiki-Q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Wiki-Y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Wiki-T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Wiki-N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Wiki-V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MED.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08972"/>
                  </a:ext>
                </a:extLst>
              </a:tr>
              <a:tr h="694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Clas. Português</a:t>
                      </a:r>
                      <a:endParaRPr lang="es-ES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 18,71 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2495"/>
                  </a:ext>
                </a:extLst>
              </a:tr>
              <a:tr h="23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% </a:t>
                      </a:r>
                      <a:endParaRPr lang="es-ES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0,2%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1,9%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3,1%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2,1%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4,4%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3,1%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0,8%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3,5%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0,0%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1,0%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0000"/>
                          </a:solidFill>
                          <a:effectLst/>
                        </a:rPr>
                        <a:t>3,5%</a:t>
                      </a:r>
                      <a:endParaRPr lang="es-ES" sz="24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0000"/>
                          </a:solidFill>
                          <a:effectLst/>
                        </a:rPr>
                        <a:t>1,7%</a:t>
                      </a:r>
                      <a:endParaRPr lang="es-E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730"/>
                  </a:ext>
                </a:extLst>
              </a:tr>
              <a:tr h="4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Clas. inglês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 1,10 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99872"/>
                  </a:ext>
                </a:extLst>
              </a:tr>
              <a:tr h="23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55,6%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11,8%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41,8%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34,6%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35,7%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14,3%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23,6%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29,0%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19,2%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14,9%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28,1%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41,1%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523511"/>
                  </a:ext>
                </a:extLst>
              </a:tr>
              <a:tr h="4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Clas. Francês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12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 4,29 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62578"/>
                  </a:ext>
                </a:extLst>
              </a:tr>
              <a:tr h="23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% FR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4,1%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6,1%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6,1%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2,5%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27,9%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13,2%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11,0%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14,3%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7,2%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6,5%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650569"/>
                  </a:ext>
                </a:extLst>
              </a:tr>
              <a:tr h="4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Clas. Espanhol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10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17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9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35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 15,57 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96733"/>
                  </a:ext>
                </a:extLst>
              </a:tr>
              <a:tr h="23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0,3%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5,2%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4,6%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3,7%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0,2%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2,9%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2,5%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EBEC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1,7%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05763"/>
                  </a:ext>
                </a:extLst>
              </a:tr>
              <a:tr h="459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Clas. Alemão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56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7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19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 4,48 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76736"/>
                  </a:ext>
                </a:extLst>
              </a:tr>
              <a:tr h="23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5,9%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4,5%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24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6,0%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7,1%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8,9%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3,3%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4,6%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36,9%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2,4%</a:t>
                      </a:r>
                      <a:endParaRPr lang="es-E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1,0%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16,1%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8,0%</a:t>
                      </a:r>
                      <a:endParaRPr lang="es-E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022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DC4F0C6-D162-4397-B09C-76E935CBD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793" y="276752"/>
            <a:ext cx="894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ES" sz="2400" b="1" i="0" u="none" strike="noStrike" cap="none" normalizeH="0" baseline="0" dirty="0" bmk="_Toc80469594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</a:t>
            </a:r>
            <a:r>
              <a:rPr kumimoji="0" lang="pt-BR" altLang="es-ES" sz="2400" b="1" i="0" u="none" strike="noStrike" cap="none" normalizeH="0" baseline="0" dirty="0" bmk="_Toc80469594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kumimoji="0" lang="pt-BR" altLang="es-ES" sz="2400" b="1" i="0" u="none" strike="noStrike" cap="none" normalizeH="0" baseline="0" dirty="0" bmk="_Toc80469594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ão e porcentagem de diferentes elementos da Wikim</a:t>
            </a:r>
            <a:r>
              <a:rPr kumimoji="0" lang="pt-BR" altLang="es-ES" sz="2400" b="1" i="0" u="none" strike="noStrike" cap="none" normalizeH="0" baseline="0" dirty="0" bmk="_Toc80469594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pt-BR" altLang="es-ES" sz="2400" b="1" i="0" u="none" strike="noStrike" cap="none" normalizeH="0" baseline="0" dirty="0" bmk="_Toc80469594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endParaRPr kumimoji="0" lang="pt-BR" altLang="es-E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2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80D450B-8CFB-4F5D-866A-D20EC462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7144"/>
              </p:ext>
            </p:extLst>
          </p:nvPr>
        </p:nvGraphicFramePr>
        <p:xfrm>
          <a:off x="624689" y="2456401"/>
          <a:ext cx="9969498" cy="3179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815">
                  <a:extLst>
                    <a:ext uri="{9D8B030D-6E8A-4147-A177-3AD203B41FA5}">
                      <a16:colId xmlns:a16="http://schemas.microsoft.com/office/drawing/2014/main" val="581435200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1179496362"/>
                    </a:ext>
                  </a:extLst>
                </a:gridCol>
                <a:gridCol w="1433254">
                  <a:extLst>
                    <a:ext uri="{9D8B030D-6E8A-4147-A177-3AD203B41FA5}">
                      <a16:colId xmlns:a16="http://schemas.microsoft.com/office/drawing/2014/main" val="1898172252"/>
                    </a:ext>
                  </a:extLst>
                </a:gridCol>
                <a:gridCol w="901716">
                  <a:extLst>
                    <a:ext uri="{9D8B030D-6E8A-4147-A177-3AD203B41FA5}">
                      <a16:colId xmlns:a16="http://schemas.microsoft.com/office/drawing/2014/main" val="437836675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3389724131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972677925"/>
                    </a:ext>
                  </a:extLst>
                </a:gridCol>
                <a:gridCol w="930191">
                  <a:extLst>
                    <a:ext uri="{9D8B030D-6E8A-4147-A177-3AD203B41FA5}">
                      <a16:colId xmlns:a16="http://schemas.microsoft.com/office/drawing/2014/main" val="646042309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1675104341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463049149"/>
                    </a:ext>
                  </a:extLst>
                </a:gridCol>
                <a:gridCol w="787815">
                  <a:extLst>
                    <a:ext uri="{9D8B030D-6E8A-4147-A177-3AD203B41FA5}">
                      <a16:colId xmlns:a16="http://schemas.microsoft.com/office/drawing/2014/main" val="1022600898"/>
                    </a:ext>
                  </a:extLst>
                </a:gridCol>
                <a:gridCol w="1189632">
                  <a:extLst>
                    <a:ext uri="{9D8B030D-6E8A-4147-A177-3AD203B41FA5}">
                      <a16:colId xmlns:a16="http://schemas.microsoft.com/office/drawing/2014/main" val="1570006155"/>
                    </a:ext>
                  </a:extLst>
                </a:gridCol>
              </a:tblGrid>
              <a:tr h="259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RANK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ISO639-2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Language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Country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INTERNAUTS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WORLD POP.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CONN. SPEAKERS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CONTENTS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noProof="0">
                          <a:effectLst/>
                        </a:rPr>
                        <a:t>VIRT.PRES.</a:t>
                      </a:r>
                      <a:endParaRPr lang="en-US" sz="10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>
                          <a:effectLst/>
                        </a:rPr>
                        <a:t>C.PROD.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noProof="0" dirty="0">
                          <a:effectLst/>
                        </a:rPr>
                        <a:t>TREND (2022vs2021)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6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181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kea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Kabuverdianu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Cape verde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0,014%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73,63%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1,38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1,10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0,31%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849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129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hrx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Hunsrik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Brazil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0,040%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0,029%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81,00%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0,03%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0,82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4,71%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987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77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vec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Venetian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Brazil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0,098%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0,076%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75,66%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1,11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0,86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-0,44%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434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106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tso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Tsonga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0,078%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0,097%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47,24%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0,04%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0,45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2,12%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78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147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umb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Umbundu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Angola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0,041%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0,067%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36,00%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0,03%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0,38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0,62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-2,38%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42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245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kmb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Kimbundu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Angola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0,016%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36,00%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0,38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0,62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-2,38%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29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229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cjk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Chokwe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Angola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0,013%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0,024%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31,23%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0,33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0,61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-2,36%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22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157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kon/kng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Kongo Macro (kikongo)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Angola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0,038%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0,115%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19,22%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-2,32%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61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155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nya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Chichewa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0,030%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0,139%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12,69%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0,79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FF0000"/>
                          </a:solidFill>
                          <a:effectLst/>
                        </a:rPr>
                        <a:t>-22,24%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829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303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mgh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Makhuwa-Meetto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0,005%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0,017%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18,63%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8,99%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942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324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tsc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Tswa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0,003%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18,04%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9,62%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41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283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ngl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Lomwe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0,007%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0,024%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17,00%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10,29%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09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323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cce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Chopi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0,003%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17,00%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10,29%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40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297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seh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Sena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0,006%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0,020%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17,00%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0,00%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10,29%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53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254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vmw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>
                          <a:effectLst/>
                        </a:rPr>
                        <a:t>Makhuwa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>
                          <a:effectLst/>
                        </a:rPr>
                        <a:t>Mozambique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0,038%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>
                          <a:effectLst/>
                        </a:rPr>
                        <a:t>16,97%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>
                          <a:effectLst/>
                        </a:rPr>
                        <a:t>0,01%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0,15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>
                          <a:effectLst/>
                        </a:rPr>
                        <a:t>0,52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>
                          <a:solidFill>
                            <a:srgbClr val="0070C0"/>
                          </a:solidFill>
                          <a:effectLst/>
                        </a:rPr>
                        <a:t>10,26%</a:t>
                      </a:r>
                      <a:endParaRPr lang="en-US" sz="11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0483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D7CDD8B-F689-490E-BD4B-E2D67C5C952D}"/>
              </a:ext>
            </a:extLst>
          </p:cNvPr>
          <p:cNvSpPr txBox="1"/>
          <p:nvPr/>
        </p:nvSpPr>
        <p:spPr>
          <a:xfrm>
            <a:off x="3664034" y="685942"/>
            <a:ext cx="401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LINGUAS PARCEIRAS DA PAISES DA CPLP</a:t>
            </a:r>
          </a:p>
          <a:p>
            <a:pPr algn="ctr"/>
            <a:r>
              <a:rPr lang="fr-FR" b="1" dirty="0"/>
              <a:t>COM L1&gt; 1M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9174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nguas y culturas - Langues et cultures - Languages and Cultures">
            <a:extLst>
              <a:ext uri="{FF2B5EF4-FFF2-40B4-BE49-F238E27FC236}">
                <a16:creationId xmlns:a16="http://schemas.microsoft.com/office/drawing/2014/main" id="{12B04576-0814-4E0F-A1A5-DC852745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96" y="2862897"/>
            <a:ext cx="4684992" cy="11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unredes.org/images/logo.gif">
            <a:extLst>
              <a:ext uri="{FF2B5EF4-FFF2-40B4-BE49-F238E27FC236}">
                <a16:creationId xmlns:a16="http://schemas.microsoft.com/office/drawing/2014/main" id="{DE8C1976-A87F-47AC-9CEA-9D3043D6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78" y="2804478"/>
            <a:ext cx="17526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7E84F3-258B-4BF5-8F63-E74E49BF582B}"/>
              </a:ext>
            </a:extLst>
          </p:cNvPr>
          <p:cNvSpPr/>
          <p:nvPr/>
        </p:nvSpPr>
        <p:spPr>
          <a:xfrm>
            <a:off x="470389" y="2039738"/>
            <a:ext cx="5537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Roboto"/>
              </a:rPr>
              <a:t>Fundação Redes e Desenvolvimento</a:t>
            </a:r>
            <a:endParaRPr lang="es-ES" sz="2400" b="1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7715EC7-1223-47E2-A422-72C45437C534}"/>
              </a:ext>
            </a:extLst>
          </p:cNvPr>
          <p:cNvSpPr/>
          <p:nvPr/>
        </p:nvSpPr>
        <p:spPr>
          <a:xfrm>
            <a:off x="4253218" y="3246539"/>
            <a:ext cx="2122415" cy="31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F0857B-9BA2-400C-88AA-43D94B46B519}"/>
              </a:ext>
            </a:extLst>
          </p:cNvPr>
          <p:cNvSpPr txBox="1"/>
          <p:nvPr/>
        </p:nvSpPr>
        <p:spPr>
          <a:xfrm>
            <a:off x="1010790" y="4378945"/>
            <a:ext cx="278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Santo Domingo 1988 - 2017</a:t>
            </a:r>
            <a:endParaRPr lang="es-E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3A0848-9D6A-470D-A673-AE562FA0DC9B}"/>
              </a:ext>
            </a:extLst>
          </p:cNvPr>
          <p:cNvSpPr txBox="1"/>
          <p:nvPr/>
        </p:nvSpPr>
        <p:spPr>
          <a:xfrm>
            <a:off x="7808671" y="4877792"/>
            <a:ext cx="381360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1998 – 2017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despois de 2017 ONG em Nice, França</a:t>
            </a:r>
          </a:p>
        </p:txBody>
      </p:sp>
      <p:pic>
        <p:nvPicPr>
          <p:cNvPr id="1028" name="Picture 4" descr="Union Latine">
            <a:extLst>
              <a:ext uri="{FF2B5EF4-FFF2-40B4-BE49-F238E27FC236}">
                <a16:creationId xmlns:a16="http://schemas.microsoft.com/office/drawing/2014/main" id="{96BD49D6-69FF-4E8A-A070-B409232C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28" y="5539093"/>
            <a:ext cx="23241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34EDE0-B4B7-4562-91A4-9BEA2BF71A15}"/>
              </a:ext>
            </a:extLst>
          </p:cNvPr>
          <p:cNvSpPr txBox="1"/>
          <p:nvPr/>
        </p:nvSpPr>
        <p:spPr>
          <a:xfrm>
            <a:off x="1947557" y="6167743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1988 -1993</a:t>
            </a:r>
            <a:endParaRPr lang="es-ES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24228584-A8CD-4E56-95A6-5BBCDB15593B}"/>
              </a:ext>
            </a:extLst>
          </p:cNvPr>
          <p:cNvSpPr/>
          <p:nvPr/>
        </p:nvSpPr>
        <p:spPr>
          <a:xfrm rot="10800000">
            <a:off x="2418818" y="5004421"/>
            <a:ext cx="258342" cy="427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C3EE479-3949-47F2-8014-E2D73B24B90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951873" y="4378945"/>
            <a:ext cx="1856798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73713A4-576C-4090-8C2C-E1439A42EA55}"/>
              </a:ext>
            </a:extLst>
          </p:cNvPr>
          <p:cNvSpPr txBox="1"/>
          <p:nvPr/>
        </p:nvSpPr>
        <p:spPr>
          <a:xfrm>
            <a:off x="5066951" y="4194279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>
                <a:solidFill>
                  <a:srgbClr val="0070C0"/>
                </a:solidFill>
              </a:rPr>
              <a:t>Projeto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B30B0F93-F4C7-496D-B254-4B786E3D0717}"/>
              </a:ext>
            </a:extLst>
          </p:cNvPr>
          <p:cNvSpPr/>
          <p:nvPr/>
        </p:nvSpPr>
        <p:spPr>
          <a:xfrm>
            <a:off x="9420045" y="3995102"/>
            <a:ext cx="23291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1DEEFC-A4FD-4ACF-949E-4BCE51CE8F08}"/>
              </a:ext>
            </a:extLst>
          </p:cNvPr>
          <p:cNvCxnSpPr/>
          <p:nvPr/>
        </p:nvCxnSpPr>
        <p:spPr>
          <a:xfrm flipH="1">
            <a:off x="8393502" y="5322498"/>
            <a:ext cx="457200" cy="69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D77A13D-7E4B-4ACA-8981-069DCB03331E}"/>
              </a:ext>
            </a:extLst>
          </p:cNvPr>
          <p:cNvSpPr txBox="1"/>
          <p:nvPr/>
        </p:nvSpPr>
        <p:spPr>
          <a:xfrm>
            <a:off x="7608498" y="1980208"/>
            <a:ext cx="3173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hlinkClick r:id="rId5"/>
              </a:rPr>
              <a:t>https://funredes.org/lc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https://obdilci.org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C7407B-6F52-49E0-8AB4-94608B016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64" y="5218177"/>
            <a:ext cx="2383528" cy="6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5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mínios .br registrados">
            <a:extLst>
              <a:ext uri="{FF2B5EF4-FFF2-40B4-BE49-F238E27FC236}">
                <a16:creationId xmlns:a16="http://schemas.microsoft.com/office/drawing/2014/main" id="{03935A20-4614-4EFC-AB99-459A347F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38" y="1465205"/>
            <a:ext cx="4066476" cy="27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48B04B-C345-4B23-BA4E-F0ECBEED2C92}"/>
              </a:ext>
            </a:extLst>
          </p:cNvPr>
          <p:cNvSpPr/>
          <p:nvPr/>
        </p:nvSpPr>
        <p:spPr>
          <a:xfrm>
            <a:off x="3471621" y="240377"/>
            <a:ext cx="40575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Roboto"/>
              </a:rPr>
              <a:t>Domínios .</a:t>
            </a:r>
            <a:r>
              <a:rPr lang="pt-BR" b="1" dirty="0" err="1">
                <a:solidFill>
                  <a:srgbClr val="000000"/>
                </a:solidFill>
                <a:latin typeface="Roboto"/>
              </a:rPr>
              <a:t>br</a:t>
            </a:r>
            <a:r>
              <a:rPr lang="pt-BR" b="1" dirty="0">
                <a:solidFill>
                  <a:srgbClr val="000000"/>
                </a:solidFill>
                <a:latin typeface="Roboto"/>
              </a:rPr>
              <a:t> e .</a:t>
            </a:r>
            <a:r>
              <a:rPr lang="pt-BR" b="1" dirty="0" err="1">
                <a:solidFill>
                  <a:srgbClr val="000000"/>
                </a:solidFill>
                <a:latin typeface="Roboto"/>
              </a:rPr>
              <a:t>pt</a:t>
            </a:r>
            <a:r>
              <a:rPr lang="pt-BR" b="1" dirty="0">
                <a:solidFill>
                  <a:srgbClr val="000000"/>
                </a:solidFill>
                <a:latin typeface="Roboto"/>
              </a:rPr>
              <a:t> registrados</a:t>
            </a:r>
            <a:endParaRPr lang="pt-BR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Roboto"/>
              </a:rPr>
              <a:t>Fontes: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Roboto"/>
              </a:rPr>
              <a:t>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Roboto"/>
                <a:hlinkClick r:id="rId3"/>
              </a:rPr>
              <a:t>https://registro.br/dominio/estatisticas/</a:t>
            </a:r>
            <a:endParaRPr lang="pt-BR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Roboto"/>
                <a:hlinkClick r:id="rId4"/>
              </a:rPr>
              <a:t>https://www.pt.pt/pt/estatisticas/</a:t>
            </a:r>
            <a:r>
              <a:rPr lang="pt-BR" dirty="0">
                <a:solidFill>
                  <a:srgbClr val="000000"/>
                </a:solidFill>
                <a:latin typeface="Roboto"/>
              </a:rPr>
              <a:t> </a:t>
            </a:r>
          </a:p>
          <a:p>
            <a:pPr algn="ctr"/>
            <a:endParaRPr lang="pt-BR" b="0" i="0" u="none" strike="noStrike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1F1D17-8AED-4550-9D11-135AB2363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5014" y="1717705"/>
            <a:ext cx="1139735" cy="741208"/>
          </a:xfrm>
          <a:prstGeom prst="rect">
            <a:avLst/>
          </a:prstGeom>
          <a:solidFill>
            <a:srgbClr val="F6F4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FFB200"/>
                </a:solidFill>
                <a:effectLst/>
                <a:latin typeface="Roboto"/>
              </a:rPr>
              <a:t>5.047.390</a:t>
            </a:r>
            <a:endParaRPr kumimoji="0" lang="es-ES" altLang="es-ES" sz="4900" b="1" i="0" u="none" strike="noStrike" cap="none" normalizeH="0" baseline="0" dirty="0">
              <a:ln>
                <a:noFill/>
              </a:ln>
              <a:solidFill>
                <a:srgbClr val="FFB200"/>
              </a:solidFill>
              <a:effectLst/>
              <a:latin typeface="Robot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DOMÍNIOS .</a:t>
            </a:r>
            <a:r>
              <a:rPr kumimoji="0" lang="es-ES" altLang="es-E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br</a:t>
            </a:r>
            <a:endParaRPr kumimoji="0" lang="es-ES" altLang="es-E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03/11/2022</a:t>
            </a:r>
            <a:r>
              <a:rPr kumimoji="0" lang="es-ES" alt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84F2DF-96A2-4BE3-96F4-71E3401BF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5" y="3418170"/>
            <a:ext cx="5995945" cy="33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8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FFE4E91-517B-4AB0-9AD9-67BAAEE5A9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2425" y="209899"/>
          <a:ext cx="7466028" cy="649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589">
                  <a:extLst>
                    <a:ext uri="{9D8B030D-6E8A-4147-A177-3AD203B41FA5}">
                      <a16:colId xmlns:a16="http://schemas.microsoft.com/office/drawing/2014/main" val="2528486571"/>
                    </a:ext>
                  </a:extLst>
                </a:gridCol>
                <a:gridCol w="1406675">
                  <a:extLst>
                    <a:ext uri="{9D8B030D-6E8A-4147-A177-3AD203B41FA5}">
                      <a16:colId xmlns:a16="http://schemas.microsoft.com/office/drawing/2014/main" val="449841173"/>
                    </a:ext>
                  </a:extLst>
                </a:gridCol>
                <a:gridCol w="1894673">
                  <a:extLst>
                    <a:ext uri="{9D8B030D-6E8A-4147-A177-3AD203B41FA5}">
                      <a16:colId xmlns:a16="http://schemas.microsoft.com/office/drawing/2014/main" val="3373296021"/>
                    </a:ext>
                  </a:extLst>
                </a:gridCol>
                <a:gridCol w="1457046">
                  <a:extLst>
                    <a:ext uri="{9D8B030D-6E8A-4147-A177-3AD203B41FA5}">
                      <a16:colId xmlns:a16="http://schemas.microsoft.com/office/drawing/2014/main" val="984598973"/>
                    </a:ext>
                  </a:extLst>
                </a:gridCol>
                <a:gridCol w="1457045">
                  <a:extLst>
                    <a:ext uri="{9D8B030D-6E8A-4147-A177-3AD203B41FA5}">
                      <a16:colId xmlns:a16="http://schemas.microsoft.com/office/drawing/2014/main" val="83711537"/>
                    </a:ext>
                  </a:extLst>
                </a:gridCol>
              </a:tblGrid>
              <a:tr h="312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</a:rPr>
                        <a:t>LÍNGUA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L1 + L2 POP.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PAÍSES COM FALANTES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L1 POP.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</a:rPr>
                        <a:t>(L1 + L2)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/ L1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840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</a:rPr>
                        <a:t>Jula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pt-BR" sz="1400" dirty="0" err="1">
                          <a:solidFill>
                            <a:schemeClr val="tx1"/>
                          </a:solidFill>
                          <a:effectLst/>
                        </a:rPr>
                        <a:t>Diula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12 504 000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2 226 000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5,62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535600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Suaíli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80 338 410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18 378 410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4,37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28513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Inglês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 1 348 145 040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369 935 120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3,64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28005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Bambara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14 181 800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4 181 800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3,39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04943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Francês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266 959 240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79 579 970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3,35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2273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Urdu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230 052 270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69 006 470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3,33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61742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Malaio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244 761 296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81 592 296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69419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Tailandês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60 715 470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20 715 470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2,93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898808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Afrikaans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17 631 780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7 331 780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2,40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637411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Sotho, sul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13 524 700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5 624 700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2,40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82398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Setswana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13 665 730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5 815 730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tx1"/>
                          </a:solidFill>
                          <a:effectLst/>
                        </a:rPr>
                        <a:t>2,35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400139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Xhosa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19 183 300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8 183 300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2,34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03450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Zulu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27 770 100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12 070 100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2,30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47731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Wolof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12 266 290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5 926 290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2,07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686088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Ganda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11 003 450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5 613 450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1,96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04846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Amárico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57 445 260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32 345 260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1,78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281385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Alemão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134 993 040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76 540 740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1,76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58798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Ibibio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10 439 000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5 939 000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1,76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00233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Hindi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600 484 970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342 218 070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1,75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86204"/>
                  </a:ext>
                </a:extLst>
              </a:tr>
              <a:tr h="437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…………………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Bengali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267 653 920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228 651 040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1,17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92657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…………………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56901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Espanhol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542 894 260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471 397 120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1,15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63662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Chinês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1 525 335 340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1 325 506 940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1,15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96804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………………….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835276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Finlandês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5 770 040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5 114 040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1,13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59125"/>
                  </a:ext>
                </a:extLst>
              </a:tr>
              <a:tr h="214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………………….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35893"/>
                  </a:ext>
                </a:extLst>
              </a:tr>
              <a:tr h="154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Português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257 646 480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232 420 480</a:t>
                      </a:r>
                      <a:endParaRPr lang="es-ES" sz="3200" dirty="0"/>
                    </a:p>
                  </a:txBody>
                  <a:tcPr marL="4911" marR="491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1,11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1" marR="4911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14458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3260381-FF97-4D69-8637-2183F5426F71}"/>
              </a:ext>
            </a:extLst>
          </p:cNvPr>
          <p:cNvSpPr txBox="1"/>
          <p:nvPr/>
        </p:nvSpPr>
        <p:spPr>
          <a:xfrm>
            <a:off x="8259000" y="989815"/>
            <a:ext cx="367299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LÍNGUAS COM UMA</a:t>
            </a:r>
            <a:br>
              <a:rPr lang="pt-BR" sz="2400" b="1" dirty="0"/>
            </a:br>
            <a:r>
              <a:rPr lang="pt-BR" sz="2400" b="1" dirty="0"/>
              <a:t>PROPORÇÃO IMPORTANTE </a:t>
            </a:r>
          </a:p>
          <a:p>
            <a:r>
              <a:rPr lang="pt-BR" sz="2400" b="1" dirty="0"/>
              <a:t>DE FALANTES L2</a:t>
            </a:r>
          </a:p>
          <a:p>
            <a:endParaRPr lang="pt-BR" sz="2400" b="1" dirty="0"/>
          </a:p>
          <a:p>
            <a:r>
              <a:rPr lang="pt-BR" sz="1600" dirty="0"/>
              <a:t>(</a:t>
            </a:r>
            <a:r>
              <a:rPr lang="pt-BR" dirty="0"/>
              <a:t>DADOS DE 2021 – V2 do projeto)</a:t>
            </a:r>
          </a:p>
        </p:txBody>
      </p:sp>
    </p:spTree>
    <p:extLst>
      <p:ext uri="{BB962C8B-B14F-4D97-AF65-F5344CB8AC3E}">
        <p14:creationId xmlns:p14="http://schemas.microsoft.com/office/powerpoint/2010/main" val="332947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DDF1175-FACA-4942-BC4D-C4160F0A2DF5}"/>
              </a:ext>
            </a:extLst>
          </p:cNvPr>
          <p:cNvSpPr txBox="1"/>
          <p:nvPr/>
        </p:nvSpPr>
        <p:spPr>
          <a:xfrm>
            <a:off x="824451" y="173053"/>
            <a:ext cx="996676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projeto começou em meados de fevereiro de 2021 (V2 modelo da línguas em Internet)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pt-BR" dirty="0"/>
              <a:t>É financiado por </a:t>
            </a:r>
            <a:r>
              <a:rPr lang="pt-BR" i="1" dirty="0"/>
              <a:t>Departamento Cultural e Educacional do Ministério das Relações Exteriores do Brasil 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i="1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i="1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pt-BR" dirty="0"/>
              <a:t>dentro da moldura do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pt-BR" dirty="0"/>
              <a:t>É coordenado por</a:t>
            </a:r>
          </a:p>
          <a:p>
            <a:pPr algn="l" rtl="0"/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pt-BR" dirty="0"/>
              <a:t>É realizado por 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r>
              <a:rPr lang="pt-BR" dirty="0"/>
              <a:t>V1 &amp; V3 do modelo da línguas  em Internet com suporte da   </a:t>
            </a:r>
          </a:p>
        </p:txBody>
      </p:sp>
      <p:pic>
        <p:nvPicPr>
          <p:cNvPr id="1030" name="Picture 6" descr="https://iilp.cplp.org/Images/logo-iilp.jpg">
            <a:extLst>
              <a:ext uri="{FF2B5EF4-FFF2-40B4-BE49-F238E27FC236}">
                <a16:creationId xmlns:a16="http://schemas.microsoft.com/office/drawing/2014/main" id="{876627E2-8E2B-4A7B-9C85-C3DE24AEB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49" y="1446174"/>
            <a:ext cx="2533351" cy="9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AA04D4-3326-4E2B-8D91-0A2C5FEF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411" y="714987"/>
            <a:ext cx="14382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s://funredes.org/lc2022/Franco.jpg">
            <a:hlinkClick r:id="rId4"/>
            <a:extLst>
              <a:ext uri="{FF2B5EF4-FFF2-40B4-BE49-F238E27FC236}">
                <a16:creationId xmlns:a16="http://schemas.microsoft.com/office/drawing/2014/main" id="{03A9BC82-A27B-4D68-9083-68C0BE77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07" y="5411826"/>
            <a:ext cx="3096004" cy="8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F2FC382-81E5-4340-A9C5-6C7ECBECD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4" y="4023910"/>
            <a:ext cx="4034301" cy="1137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5F002A-7F59-4FBD-9500-81DCAE02E19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63" y="2568492"/>
            <a:ext cx="6686637" cy="9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38"/>
    </mc:Choice>
    <mc:Fallback xmlns="">
      <p:transition spd="slow" advTm="410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333EE5-4571-4859-81E8-AD79EAA923BF}"/>
              </a:ext>
            </a:extLst>
          </p:cNvPr>
          <p:cNvSpPr txBox="1"/>
          <p:nvPr/>
        </p:nvSpPr>
        <p:spPr>
          <a:xfrm>
            <a:off x="982197" y="817428"/>
            <a:ext cx="11139656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pt-BR" dirty="0"/>
              <a:t>O projeto está apoiado no </a:t>
            </a:r>
            <a:r>
              <a:rPr lang="pt-BR" b="1" dirty="0"/>
              <a:t>novo método </a:t>
            </a:r>
            <a:r>
              <a:rPr lang="pt-BR" dirty="0"/>
              <a:t>definido em 2017 pelo Observatório (V1). O modelo produz um </a:t>
            </a:r>
            <a:r>
              <a:rPr lang="pt-BR" b="1" dirty="0"/>
              <a:t>conjunto de macro-indicadores</a:t>
            </a:r>
            <a:r>
              <a:rPr lang="pt-BR" dirty="0"/>
              <a:t>. para uma série de línguas (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V1 = 139 línguas com L1&gt; 5 M.</a:t>
            </a:r>
            <a:r>
              <a:rPr lang="pt-BR" dirty="0"/>
              <a:t>).</a:t>
            </a:r>
          </a:p>
          <a:p>
            <a:pPr algn="l" rtl="0"/>
            <a:endParaRPr lang="pt-BR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endParaRPr lang="pt-BR" altLang="es-ES" sz="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 O método atualizado (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V2 = 329 línguas com L1 &gt; 1M</a:t>
            </a:r>
            <a:r>
              <a:rPr lang="pt-BR" dirty="0"/>
              <a:t>),  esta descrito em </a:t>
            </a:r>
            <a:r>
              <a:rPr lang="pt-BR" dirty="0">
                <a:hlinkClick r:id="rId2"/>
              </a:rPr>
              <a:t>http://obdilci.org/lc2021</a:t>
            </a:r>
            <a:endParaRPr lang="pt-BR" dirty="0"/>
          </a:p>
          <a:p>
            <a:r>
              <a:rPr lang="pt-BR" i="1" dirty="0"/>
              <a:t>“Versão nova e aprimorada de uma abordagem alternativa para a produção de indicadores da presença de </a:t>
            </a:r>
          </a:p>
          <a:p>
            <a:r>
              <a:rPr lang="pt-BR" i="1" dirty="0"/>
              <a:t>línguas na Internet”, </a:t>
            </a:r>
            <a:r>
              <a:rPr lang="pt-BR" dirty="0"/>
              <a:t>D. Pimienta, agosto de 2021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 Os novos dados de março 2022 (</a:t>
            </a:r>
            <a:r>
              <a:rPr lang="pt-BR" b="1" dirty="0"/>
              <a:t>V3</a:t>
            </a:r>
            <a:r>
              <a:rPr lang="pt-BR" dirty="0"/>
              <a:t>): </a:t>
            </a:r>
            <a:r>
              <a:rPr lang="pt-BR" dirty="0">
                <a:hlinkClick r:id="rId3"/>
              </a:rPr>
              <a:t>https://obdilci.org/lc2022</a:t>
            </a:r>
            <a:r>
              <a:rPr lang="pt-BR" dirty="0"/>
              <a:t> </a:t>
            </a:r>
          </a:p>
          <a:p>
            <a:r>
              <a:rPr lang="pt-BR" dirty="0"/>
              <a:t>O modelo sofreu mudanças significativas que permitiram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 todos os vieses </a:t>
            </a:r>
            <a:r>
              <a:rPr lang="pt-BR" dirty="0"/>
              <a:t>e obter resultados </a:t>
            </a:r>
          </a:p>
          <a:p>
            <a:r>
              <a:rPr lang="pt-BR" dirty="0"/>
              <a:t>brutos confiáveis ​​dentro de um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 de confiança de +-20%.</a:t>
            </a:r>
          </a:p>
          <a:p>
            <a:r>
              <a:rPr lang="pt-BR" b="1" dirty="0"/>
              <a:t> ”</a:t>
            </a:r>
            <a:r>
              <a:rPr lang="pt-BR" i="1" dirty="0"/>
              <a:t>The method behind the unprecedented production of indicators of the presence of languages in the Internet”</a:t>
            </a:r>
            <a:r>
              <a:rPr lang="pt-BR" dirty="0"/>
              <a:t>, </a:t>
            </a:r>
          </a:p>
          <a:p>
            <a:r>
              <a:rPr lang="pt-BR" dirty="0"/>
              <a:t>Publicada en Frontiers Research Metrics &amp; Analytics, </a:t>
            </a:r>
            <a:r>
              <a:rPr lang="pt-BR" u="sng" dirty="0"/>
              <a:t>PPT</a:t>
            </a:r>
            <a:r>
              <a:rPr lang="pt-BR" dirty="0"/>
              <a:t> - </a:t>
            </a:r>
            <a:r>
              <a:rPr lang="pt-BR" u="sng" dirty="0"/>
              <a:t>Vídeo </a:t>
            </a:r>
            <a:r>
              <a:rPr lang="pt-BR" dirty="0"/>
              <a:t>(40mn) - </a:t>
            </a:r>
            <a:r>
              <a:rPr lang="pt-BR" u="sng" dirty="0">
                <a:solidFill>
                  <a:srgbClr val="0070C0"/>
                </a:solidFill>
              </a:rPr>
              <a:t>https://obdilci.org/lc2022/V3.5.htm</a:t>
            </a:r>
          </a:p>
          <a:p>
            <a:endParaRPr lang="pt-BR" b="1" dirty="0">
              <a:highlight>
                <a:srgbClr val="00FFFF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/>
              <a:t>Atualização dados do Banco Mundial, V3.1,  Agosto 2022 </a:t>
            </a:r>
            <a:r>
              <a:rPr lang="pt-BR" dirty="0">
                <a:hlinkClick r:id="rId4"/>
              </a:rPr>
              <a:t>https://obdilci.org/Results</a:t>
            </a: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/>
              <a:t>Atualização dados do UIT, V3.2,  April 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/>
              <a:t>Atualização dados do Ethnologue + Acceso BASE DE DADOS, V4 = 342 linguas, Mayo 2023</a:t>
            </a:r>
            <a:endParaRPr lang="pt-B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8B2AC4E-67C9-4309-B7B5-7127BDE214F1}"/>
              </a:ext>
            </a:extLst>
          </p:cNvPr>
          <p:cNvCxnSpPr/>
          <p:nvPr/>
        </p:nvCxnSpPr>
        <p:spPr>
          <a:xfrm>
            <a:off x="396814" y="914400"/>
            <a:ext cx="0" cy="54691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ABFA820A-7940-4D73-95FE-C8C9CAEF0C5D}"/>
              </a:ext>
            </a:extLst>
          </p:cNvPr>
          <p:cNvSpPr txBox="1"/>
          <p:nvPr/>
        </p:nvSpPr>
        <p:spPr>
          <a:xfrm>
            <a:off x="70147" y="28992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V1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48ED73-A33E-44A1-9AD6-740A0F0C3AB4}"/>
              </a:ext>
            </a:extLst>
          </p:cNvPr>
          <p:cNvSpPr txBox="1"/>
          <p:nvPr/>
        </p:nvSpPr>
        <p:spPr>
          <a:xfrm>
            <a:off x="17247" y="1958520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20  21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V2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DFBC44B-796B-4F91-8B48-205FC744A726}"/>
              </a:ext>
            </a:extLst>
          </p:cNvPr>
          <p:cNvSpPr txBox="1"/>
          <p:nvPr/>
        </p:nvSpPr>
        <p:spPr>
          <a:xfrm>
            <a:off x="17247" y="3255794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20  22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V3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9713F1-0E92-4E66-BC18-216E1135EF33}"/>
              </a:ext>
            </a:extLst>
          </p:cNvPr>
          <p:cNvSpPr txBox="1"/>
          <p:nvPr/>
        </p:nvSpPr>
        <p:spPr>
          <a:xfrm>
            <a:off x="43696" y="6194416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20 23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V4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2F4CD4-8538-47AF-9928-A47D20D936DF}"/>
              </a:ext>
            </a:extLst>
          </p:cNvPr>
          <p:cNvSpPr txBox="1"/>
          <p:nvPr/>
        </p:nvSpPr>
        <p:spPr>
          <a:xfrm>
            <a:off x="2242868" y="85095"/>
            <a:ext cx="671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MODELO DA MEDIÇAO DAS LINGUAS EM INTERNET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21"/>
    </mc:Choice>
    <mc:Fallback xmlns="">
      <p:transition spd="slow" advTm="6152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0BDD7-7EFC-474B-A1A4-DA0BE808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8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O MODELO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E5E11-0417-4565-823F-53FB2EFACEFF}"/>
              </a:ext>
            </a:extLst>
          </p:cNvPr>
          <p:cNvSpPr/>
          <p:nvPr/>
        </p:nvSpPr>
        <p:spPr>
          <a:xfrm>
            <a:off x="797791" y="1325563"/>
            <a:ext cx="105964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282828"/>
                </a:solidFill>
                <a:latin typeface="MuseoSans"/>
              </a:rPr>
              <a:t>Metodología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 y </a:t>
            </a:r>
            <a:r>
              <a:rPr lang="es-ES" b="1" dirty="0">
                <a:solidFill>
                  <a:srgbClr val="282828"/>
                </a:solidFill>
                <a:latin typeface="MuseoSans"/>
              </a:rPr>
              <a:t>resultados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 descritos en revista científica de </a:t>
            </a:r>
            <a:r>
              <a:rPr lang="es-ES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ans"/>
              </a:rPr>
              <a:t>contenidos abiertos 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y </a:t>
            </a:r>
            <a:r>
              <a:rPr lang="es-ES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ans"/>
              </a:rPr>
              <a:t>revisados por pares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.</a:t>
            </a:r>
          </a:p>
          <a:p>
            <a:endParaRPr lang="es-ES" dirty="0">
              <a:solidFill>
                <a:srgbClr val="282828"/>
              </a:solidFill>
              <a:latin typeface="Museo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828"/>
                </a:solidFill>
                <a:latin typeface="MuseoSans"/>
              </a:rPr>
              <a:t>“</a:t>
            </a:r>
            <a:r>
              <a:rPr lang="en-US" i="1" dirty="0">
                <a:solidFill>
                  <a:srgbClr val="282828"/>
                </a:solidFill>
                <a:latin typeface="MuseoSans"/>
              </a:rPr>
              <a:t>The method behind the unprecedented production of indicators of the presence of languages in the Internet</a:t>
            </a:r>
            <a:r>
              <a:rPr lang="en-US" dirty="0">
                <a:solidFill>
                  <a:srgbClr val="282828"/>
                </a:solidFill>
                <a:latin typeface="MuseoSans"/>
              </a:rPr>
              <a:t>”, Frontiers Research Metrics and Analytics. Section Research Methods, Volume 8 - 2023  </a:t>
            </a:r>
          </a:p>
          <a:p>
            <a:r>
              <a:rPr lang="en-US" dirty="0" err="1">
                <a:solidFill>
                  <a:srgbClr val="282828"/>
                </a:solidFill>
                <a:latin typeface="MuseoSans"/>
                <a:hlinkClick r:id="rId2"/>
              </a:rPr>
              <a:t>doi</a:t>
            </a:r>
            <a:r>
              <a:rPr lang="en-US" dirty="0">
                <a:solidFill>
                  <a:srgbClr val="282828"/>
                </a:solidFill>
                <a:latin typeface="MuseoSans"/>
                <a:hlinkClick r:id="rId2"/>
              </a:rPr>
              <a:t>: 10.3389/frma.2023.1149347</a:t>
            </a:r>
            <a:endParaRPr lang="en-US" dirty="0">
              <a:solidFill>
                <a:srgbClr val="282828"/>
              </a:solidFill>
              <a:latin typeface="MuseoSans"/>
            </a:endParaRPr>
          </a:p>
          <a:p>
            <a:endParaRPr lang="en-US" dirty="0">
              <a:solidFill>
                <a:srgbClr val="282828"/>
              </a:solidFill>
              <a:latin typeface="Museo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“Resource: Indicators on the Presence of Languages in Internet”,</a:t>
            </a:r>
            <a:r>
              <a:rPr lang="en-US" dirty="0"/>
              <a:t> presented in 2022 in the bi-yearly event organized by the European Language Resources Association, SIGUL2022/LREC2022. </a:t>
            </a:r>
            <a:endParaRPr lang="en-US" b="0" i="0" dirty="0">
              <a:solidFill>
                <a:srgbClr val="282828"/>
              </a:solidFill>
              <a:effectLst/>
              <a:latin typeface="MuseoSans"/>
            </a:endParaRPr>
          </a:p>
          <a:p>
            <a:r>
              <a:rPr lang="fr-FR" dirty="0">
                <a:hlinkClick r:id="rId3"/>
              </a:rPr>
              <a:t>https://aclanthology.org/2022.sigul-1.11/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/>
              <a:t>Is it true that more than half the web contents are in English? If web multilingualism is paid due attention then no!</a:t>
            </a:r>
            <a:r>
              <a:rPr lang="en-US" dirty="0"/>
              <a:t>”, </a:t>
            </a:r>
            <a:r>
              <a:rPr lang="en-US" dirty="0" err="1"/>
              <a:t>doi</a:t>
            </a:r>
            <a:r>
              <a:rPr lang="en-US" dirty="0"/>
              <a:t>: </a:t>
            </a:r>
            <a:r>
              <a:rPr lang="en-US" u="sng" dirty="0">
                <a:hlinkClick r:id="rId4"/>
              </a:rPr>
              <a:t>10.13140/RG.2.2.20767.43683</a:t>
            </a:r>
            <a:r>
              <a:rPr lang="en-US" dirty="0"/>
              <a:t>. </a:t>
            </a:r>
            <a:endParaRPr lang="es-ES" dirty="0">
              <a:solidFill>
                <a:srgbClr val="282828"/>
              </a:solidFill>
              <a:latin typeface="MuseoSans"/>
            </a:endParaRPr>
          </a:p>
          <a:p>
            <a:endParaRPr lang="fr-FR" dirty="0"/>
          </a:p>
          <a:p>
            <a:endParaRPr lang="fr-FR" b="0" i="0" dirty="0">
              <a:solidFill>
                <a:srgbClr val="282828"/>
              </a:solidFill>
              <a:effectLst/>
              <a:latin typeface="MuseoSans"/>
            </a:endParaRPr>
          </a:p>
          <a:p>
            <a:r>
              <a:rPr lang="es-ES" dirty="0">
                <a:solidFill>
                  <a:srgbClr val="282828"/>
                </a:solidFill>
                <a:latin typeface="MuseoSans"/>
              </a:rPr>
              <a:t>Traducciones disponibles en francés, español y portugués en</a:t>
            </a:r>
            <a:r>
              <a:rPr lang="fr-FR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fr-FR" dirty="0">
                <a:solidFill>
                  <a:srgbClr val="282828"/>
                </a:solidFill>
                <a:latin typeface="MuseoSans"/>
                <a:hlinkClick r:id="rId5"/>
              </a:rPr>
              <a:t>https://obdilci.org/lc2022</a:t>
            </a:r>
            <a:r>
              <a:rPr lang="fr-FR" dirty="0">
                <a:solidFill>
                  <a:srgbClr val="282828"/>
                </a:solidFill>
                <a:latin typeface="MuseoSans"/>
              </a:rPr>
              <a:t> </a:t>
            </a:r>
          </a:p>
          <a:p>
            <a:endParaRPr lang="fr-FR" b="0" i="0" dirty="0">
              <a:solidFill>
                <a:srgbClr val="282828"/>
              </a:solidFill>
              <a:effectLst/>
              <a:latin typeface="MuseoSans"/>
            </a:endParaRPr>
          </a:p>
          <a:p>
            <a:r>
              <a:rPr lang="es-ES" dirty="0">
                <a:solidFill>
                  <a:srgbClr val="282828"/>
                </a:solidFill>
                <a:latin typeface="MuseoSans"/>
              </a:rPr>
              <a:t>Resultados accesibles </a:t>
            </a:r>
            <a:r>
              <a:rPr lang="es-ES" b="1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Sans"/>
              </a:rPr>
              <a:t>CC-BY-SA 4.0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82828"/>
                </a:solidFill>
                <a:latin typeface="MuseoSans"/>
              </a:rPr>
              <a:t>en </a:t>
            </a:r>
            <a:r>
              <a:rPr lang="es-ES" dirty="0">
                <a:solidFill>
                  <a:srgbClr val="282828"/>
                </a:solidFill>
                <a:latin typeface="MuseoSans"/>
                <a:hlinkClick r:id="rId6"/>
              </a:rPr>
              <a:t>https://obdilci.org/Results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 (archivos Excel)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282828"/>
                </a:solidFill>
                <a:latin typeface="MuseoSans"/>
              </a:rPr>
              <a:t>o (pronto) en </a:t>
            </a:r>
            <a:r>
              <a:rPr lang="es-ES" dirty="0">
                <a:solidFill>
                  <a:srgbClr val="282828"/>
                </a:solidFill>
                <a:latin typeface="MuseoSans"/>
                <a:hlinkClick r:id="rId7"/>
              </a:rPr>
              <a:t>https://obdilci.org/Base</a:t>
            </a:r>
            <a:r>
              <a:rPr lang="es-ES" dirty="0">
                <a:solidFill>
                  <a:srgbClr val="282828"/>
                </a:solidFill>
                <a:latin typeface="MuseoSans"/>
              </a:rPr>
              <a:t> (Base de datos)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" b="0" i="0" dirty="0">
              <a:solidFill>
                <a:srgbClr val="282828"/>
              </a:solidFill>
              <a:effectLst/>
              <a:latin typeface="MuseoSans"/>
            </a:endParaRPr>
          </a:p>
        </p:txBody>
      </p:sp>
    </p:spTree>
    <p:extLst>
      <p:ext uri="{BB962C8B-B14F-4D97-AF65-F5344CB8AC3E}">
        <p14:creationId xmlns:p14="http://schemas.microsoft.com/office/powerpoint/2010/main" val="44779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4DB485-6E65-457B-8D29-1D29D9D6E5CE}"/>
              </a:ext>
            </a:extLst>
          </p:cNvPr>
          <p:cNvSpPr txBox="1"/>
          <p:nvPr/>
        </p:nvSpPr>
        <p:spPr>
          <a:xfrm>
            <a:off x="3213308" y="376891"/>
            <a:ext cx="478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00FFFF"/>
                </a:highlight>
              </a:rPr>
              <a:t>HIGHLIGHT OBSERVATORY V3 METHOD : LOGICS</a:t>
            </a:r>
            <a:endParaRPr lang="es-ES" b="1" dirty="0">
              <a:highlight>
                <a:srgbClr val="00FFFF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4B19EB-B75E-4C9A-ABE2-DD9378C84698}"/>
              </a:ext>
            </a:extLst>
          </p:cNvPr>
          <p:cNvSpPr txBox="1"/>
          <p:nvPr/>
        </p:nvSpPr>
        <p:spPr>
          <a:xfrm>
            <a:off x="1057013" y="1216404"/>
            <a:ext cx="9241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method is an </a:t>
            </a:r>
            <a:r>
              <a:rPr lang="en-US" b="1" u="sng" dirty="0"/>
              <a:t>indirect approximation </a:t>
            </a:r>
            <a:r>
              <a:rPr lang="en-US" dirty="0"/>
              <a:t>of contents</a:t>
            </a:r>
          </a:p>
          <a:p>
            <a:pPr algn="ctr"/>
            <a:r>
              <a:rPr lang="en-US" dirty="0"/>
              <a:t>based on the observation of </a:t>
            </a:r>
            <a:r>
              <a:rPr lang="en-US" b="1" dirty="0"/>
              <a:t>content productivity  </a:t>
            </a:r>
            <a:r>
              <a:rPr lang="en-US" dirty="0"/>
              <a:t>(%contents/%connected speakers)</a:t>
            </a:r>
          </a:p>
          <a:p>
            <a:pPr algn="ctr"/>
            <a:r>
              <a:rPr lang="en-US" b="1" dirty="0"/>
              <a:t>always within a window 0.5 ---- 2</a:t>
            </a:r>
            <a:r>
              <a:rPr lang="en-US" dirty="0"/>
              <a:t>.</a:t>
            </a:r>
          </a:p>
          <a:p>
            <a:r>
              <a:rPr lang="en-US" dirty="0"/>
              <a:t>Suggests the existence of some kind of </a:t>
            </a:r>
            <a:r>
              <a:rPr lang="en-US" b="1" dirty="0"/>
              <a:t>economic law </a:t>
            </a:r>
            <a:r>
              <a:rPr lang="en-US" dirty="0"/>
              <a:t>linking,  </a:t>
            </a:r>
            <a:r>
              <a:rPr lang="en-US" u="sng" dirty="0"/>
              <a:t>for each language,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DEMAND</a:t>
            </a:r>
            <a:r>
              <a:rPr lang="en-US" dirty="0"/>
              <a:t> (contents)                                                    </a:t>
            </a:r>
            <a:r>
              <a:rPr lang="en-US" b="1" dirty="0"/>
              <a:t>OFFER</a:t>
            </a:r>
            <a:r>
              <a:rPr lang="en-US" dirty="0"/>
              <a:t> (connected speakers)</a:t>
            </a:r>
          </a:p>
          <a:p>
            <a:endParaRPr lang="en-US" dirty="0"/>
          </a:p>
          <a:p>
            <a:pPr algn="ctr"/>
            <a:r>
              <a:rPr lang="en-US" sz="2200" b="1" dirty="0"/>
              <a:t>While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connected</a:t>
            </a:r>
            <a:r>
              <a:rPr lang="en-US" sz="2200" b="1" dirty="0"/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</a:t>
            </a:r>
            <a:r>
              <a:rPr lang="en-US" sz="2200" b="1" dirty="0"/>
              <a:t> grows </a:t>
            </a:r>
          </a:p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en-US" sz="2200" b="1" dirty="0"/>
              <a:t> grow.</a:t>
            </a:r>
          </a:p>
          <a:p>
            <a:pPr algn="ctr"/>
            <a:r>
              <a:rPr lang="en-US" sz="2200" b="1" dirty="0"/>
              <a:t>in </a:t>
            </a:r>
            <a:r>
              <a:rPr lang="en-US" sz="2200" b="1" dirty="0">
                <a:solidFill>
                  <a:srgbClr val="00B050"/>
                </a:solidFill>
              </a:rPr>
              <a:t>more or less </a:t>
            </a:r>
            <a:r>
              <a:rPr lang="en-US" sz="2200" b="1" dirty="0"/>
              <a:t>the same proportion </a:t>
            </a:r>
          </a:p>
          <a:p>
            <a:endParaRPr lang="en-US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61F0D6D-2CD8-4B16-A0E9-BB9DF681924B}"/>
              </a:ext>
            </a:extLst>
          </p:cNvPr>
          <p:cNvSpPr/>
          <p:nvPr/>
        </p:nvSpPr>
        <p:spPr>
          <a:xfrm>
            <a:off x="4589834" y="25260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3B55C41-5472-45FF-B338-9358E95CABF1}"/>
              </a:ext>
            </a:extLst>
          </p:cNvPr>
          <p:cNvSpPr/>
          <p:nvPr/>
        </p:nvSpPr>
        <p:spPr>
          <a:xfrm rot="10800000">
            <a:off x="3213309" y="25260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47DF441-1BDD-459F-B8F3-F31161750C7F}"/>
              </a:ext>
            </a:extLst>
          </p:cNvPr>
          <p:cNvCxnSpPr/>
          <p:nvPr/>
        </p:nvCxnSpPr>
        <p:spPr>
          <a:xfrm flipH="1" flipV="1">
            <a:off x="9108489" y="2459115"/>
            <a:ext cx="88777" cy="1464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44BC7AC-4A2E-4185-A811-77ABA6E2AC80}"/>
              </a:ext>
            </a:extLst>
          </p:cNvPr>
          <p:cNvCxnSpPr>
            <a:cxnSpLocks/>
          </p:cNvCxnSpPr>
          <p:nvPr/>
        </p:nvCxnSpPr>
        <p:spPr>
          <a:xfrm>
            <a:off x="9215021" y="3923930"/>
            <a:ext cx="1970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6882414C-EB96-42E2-8826-C15ACFB72371}"/>
              </a:ext>
            </a:extLst>
          </p:cNvPr>
          <p:cNvSpPr/>
          <p:nvPr/>
        </p:nvSpPr>
        <p:spPr>
          <a:xfrm>
            <a:off x="9169302" y="391372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5AF3A5-90B3-49B8-86AA-A9D8278FDD55}"/>
              </a:ext>
            </a:extLst>
          </p:cNvPr>
          <p:cNvSpPr txBox="1"/>
          <p:nvPr/>
        </p:nvSpPr>
        <p:spPr>
          <a:xfrm>
            <a:off x="10600415" y="3913722"/>
            <a:ext cx="840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connected</a:t>
            </a:r>
            <a:endParaRPr lang="es-ES" sz="1200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298507-4720-4A42-B90C-C1CF3FE2D25F}"/>
              </a:ext>
            </a:extLst>
          </p:cNvPr>
          <p:cNvSpPr txBox="1"/>
          <p:nvPr/>
        </p:nvSpPr>
        <p:spPr>
          <a:xfrm>
            <a:off x="8759734" y="2038436"/>
            <a:ext cx="81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contents</a:t>
            </a:r>
            <a:endParaRPr lang="es-ES" sz="1400" dirty="0">
              <a:solidFill>
                <a:srgbClr val="0070C0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6B33E8B-0935-4C91-8913-A4B0B6433D78}"/>
              </a:ext>
            </a:extLst>
          </p:cNvPr>
          <p:cNvSpPr/>
          <p:nvPr/>
        </p:nvSpPr>
        <p:spPr>
          <a:xfrm>
            <a:off x="9215021" y="2944277"/>
            <a:ext cx="2670848" cy="979653"/>
          </a:xfrm>
          <a:custGeom>
            <a:avLst/>
            <a:gdLst>
              <a:gd name="connsiteX0" fmla="*/ 0 w 2663301"/>
              <a:gd name="connsiteY0" fmla="*/ 1979720 h 1979720"/>
              <a:gd name="connsiteX1" fmla="*/ 2006353 w 2663301"/>
              <a:gd name="connsiteY1" fmla="*/ 266330 h 1979720"/>
              <a:gd name="connsiteX2" fmla="*/ 2663301 w 2663301"/>
              <a:gd name="connsiteY2" fmla="*/ 17755 h 1979720"/>
              <a:gd name="connsiteX3" fmla="*/ 2663301 w 2663301"/>
              <a:gd name="connsiteY3" fmla="*/ 17755 h 1979720"/>
              <a:gd name="connsiteX4" fmla="*/ 2654423 w 2663301"/>
              <a:gd name="connsiteY4" fmla="*/ 17755 h 1979720"/>
              <a:gd name="connsiteX5" fmla="*/ 2627790 w 2663301"/>
              <a:gd name="connsiteY5" fmla="*/ 0 h 19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301" h="1979720">
                <a:moveTo>
                  <a:pt x="0" y="1979720"/>
                </a:moveTo>
                <a:cubicBezTo>
                  <a:pt x="781235" y="1286522"/>
                  <a:pt x="1562470" y="593324"/>
                  <a:pt x="2006353" y="266330"/>
                </a:cubicBezTo>
                <a:cubicBezTo>
                  <a:pt x="2450236" y="-60664"/>
                  <a:pt x="2663301" y="17755"/>
                  <a:pt x="2663301" y="17755"/>
                </a:cubicBezTo>
                <a:lnTo>
                  <a:pt x="2663301" y="17755"/>
                </a:lnTo>
                <a:cubicBezTo>
                  <a:pt x="2661821" y="17755"/>
                  <a:pt x="2660341" y="20714"/>
                  <a:pt x="2654423" y="17755"/>
                </a:cubicBezTo>
                <a:cubicBezTo>
                  <a:pt x="2648505" y="14796"/>
                  <a:pt x="2638147" y="7398"/>
                  <a:pt x="2627790" y="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05D4A203-01A4-4CC8-959B-3B15E1D8D17D}"/>
              </a:ext>
            </a:extLst>
          </p:cNvPr>
          <p:cNvSpPr/>
          <p:nvPr/>
        </p:nvSpPr>
        <p:spPr>
          <a:xfrm>
            <a:off x="9188388" y="1704513"/>
            <a:ext cx="1997476" cy="2210539"/>
          </a:xfrm>
          <a:custGeom>
            <a:avLst/>
            <a:gdLst>
              <a:gd name="connsiteX0" fmla="*/ 0 w 1997476"/>
              <a:gd name="connsiteY0" fmla="*/ 2210539 h 2210539"/>
              <a:gd name="connsiteX1" fmla="*/ 1651247 w 1997476"/>
              <a:gd name="connsiteY1" fmla="*/ 452761 h 2210539"/>
              <a:gd name="connsiteX2" fmla="*/ 1988598 w 1997476"/>
              <a:gd name="connsiteY2" fmla="*/ 0 h 2210539"/>
              <a:gd name="connsiteX3" fmla="*/ 1988598 w 1997476"/>
              <a:gd name="connsiteY3" fmla="*/ 0 h 2210539"/>
              <a:gd name="connsiteX4" fmla="*/ 1997476 w 1997476"/>
              <a:gd name="connsiteY4" fmla="*/ 0 h 22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476" h="2210539">
                <a:moveTo>
                  <a:pt x="0" y="2210539"/>
                </a:moveTo>
                <a:cubicBezTo>
                  <a:pt x="659907" y="1515861"/>
                  <a:pt x="1319814" y="821184"/>
                  <a:pt x="1651247" y="452761"/>
                </a:cubicBezTo>
                <a:cubicBezTo>
                  <a:pt x="1982680" y="84338"/>
                  <a:pt x="1988598" y="0"/>
                  <a:pt x="1988598" y="0"/>
                </a:cubicBezTo>
                <a:lnTo>
                  <a:pt x="1988598" y="0"/>
                </a:lnTo>
                <a:lnTo>
                  <a:pt x="1997476" y="0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51CC9A7-649C-48A8-A37E-2D86BE9C5FD0}"/>
              </a:ext>
            </a:extLst>
          </p:cNvPr>
          <p:cNvCxnSpPr>
            <a:cxnSpLocks/>
          </p:cNvCxnSpPr>
          <p:nvPr/>
        </p:nvCxnSpPr>
        <p:spPr>
          <a:xfrm flipV="1">
            <a:off x="9215021" y="2283781"/>
            <a:ext cx="2308195" cy="164015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2166B94-21B4-480E-87FF-F05823AE71DE}"/>
              </a:ext>
            </a:extLst>
          </p:cNvPr>
          <p:cNvSpPr txBox="1"/>
          <p:nvPr/>
        </p:nvSpPr>
        <p:spPr>
          <a:xfrm>
            <a:off x="11476518" y="203843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=1</a:t>
            </a:r>
            <a:endParaRPr lang="es-E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77781A-352C-4FCF-85A4-D7508E50681D}"/>
              </a:ext>
            </a:extLst>
          </p:cNvPr>
          <p:cNvSpPr txBox="1"/>
          <p:nvPr/>
        </p:nvSpPr>
        <p:spPr>
          <a:xfrm>
            <a:off x="11144518" y="140085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&gt; 1</a:t>
            </a:r>
            <a:endParaRPr lang="es-E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1716AF6-787C-448A-8533-8CF1FE339C59}"/>
              </a:ext>
            </a:extLst>
          </p:cNvPr>
          <p:cNvSpPr txBox="1"/>
          <p:nvPr/>
        </p:nvSpPr>
        <p:spPr>
          <a:xfrm>
            <a:off x="11696588" y="294982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&lt; 1</a:t>
            </a:r>
            <a:endParaRPr lang="es-E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84C50-4B68-4856-9E2A-FEA94253A0C0}"/>
              </a:ext>
            </a:extLst>
          </p:cNvPr>
          <p:cNvSpPr/>
          <p:nvPr/>
        </p:nvSpPr>
        <p:spPr>
          <a:xfrm>
            <a:off x="1256015" y="4190721"/>
            <a:ext cx="7646937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“more or less” modulation</a:t>
            </a:r>
            <a:r>
              <a:rPr lang="en-US" dirty="0"/>
              <a:t> depends on</a:t>
            </a:r>
          </a:p>
          <a:p>
            <a:pPr marL="285750" indent="-285750">
              <a:buFontTx/>
              <a:buChar char="-"/>
            </a:pPr>
            <a:r>
              <a:rPr lang="en-US" dirty="0"/>
              <a:t>Number of </a:t>
            </a:r>
            <a:r>
              <a:rPr lang="en-US" b="1" dirty="0"/>
              <a:t>L2 speakers </a:t>
            </a:r>
            <a:r>
              <a:rPr lang="en-US" dirty="0"/>
              <a:t>connected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Amount of </a:t>
            </a:r>
            <a:r>
              <a:rPr lang="en-US" b="1" dirty="0"/>
              <a:t>Internet traffic </a:t>
            </a:r>
            <a:r>
              <a:rPr lang="en-US" dirty="0"/>
              <a:t>generated following </a:t>
            </a:r>
            <a:r>
              <a:rPr lang="en-US" b="1" dirty="0"/>
              <a:t>speaker’s country </a:t>
            </a:r>
            <a:r>
              <a:rPr lang="en-US" dirty="0"/>
              <a:t>characteristics  on </a:t>
            </a:r>
            <a:r>
              <a:rPr lang="en-US" i="1" dirty="0"/>
              <a:t>tariffs</a:t>
            </a:r>
            <a:r>
              <a:rPr lang="en-US" dirty="0"/>
              <a:t>. </a:t>
            </a:r>
            <a:r>
              <a:rPr lang="en-US" i="1" dirty="0"/>
              <a:t>digital literacy</a:t>
            </a:r>
            <a:r>
              <a:rPr lang="en-US" dirty="0"/>
              <a:t>. </a:t>
            </a:r>
            <a:r>
              <a:rPr lang="en-US" i="1" dirty="0"/>
              <a:t>culture</a:t>
            </a:r>
            <a:r>
              <a:rPr lang="en-US" dirty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Subscriptions</a:t>
            </a:r>
            <a:r>
              <a:rPr lang="en-US" dirty="0"/>
              <a:t> to social networks and other applications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</a:t>
            </a:r>
            <a:r>
              <a:rPr lang="en-US" b="1" dirty="0"/>
              <a:t>technological support </a:t>
            </a:r>
            <a:r>
              <a:rPr lang="en-US" dirty="0"/>
              <a:t>for the language and presence on </a:t>
            </a:r>
            <a:r>
              <a:rPr lang="en-US" i="1" dirty="0"/>
              <a:t>interfaces</a:t>
            </a:r>
            <a:r>
              <a:rPr lang="en-US" dirty="0"/>
              <a:t> and </a:t>
            </a:r>
            <a:r>
              <a:rPr lang="en-US" i="1" dirty="0"/>
              <a:t>online translation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progress of the speaker’s country in </a:t>
            </a:r>
            <a:r>
              <a:rPr lang="en-US" b="1" dirty="0"/>
              <a:t>Information Society parameters </a:t>
            </a:r>
            <a:r>
              <a:rPr lang="en-US" dirty="0"/>
              <a:t>(</a:t>
            </a:r>
            <a:r>
              <a:rPr lang="en-US" i="1" dirty="0" err="1"/>
              <a:t>e.commerce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online voting,</a:t>
            </a:r>
            <a:r>
              <a:rPr lang="en-US" dirty="0"/>
              <a:t> </a:t>
            </a:r>
            <a:r>
              <a:rPr lang="en-US" i="1" dirty="0"/>
              <a:t>tax management</a:t>
            </a:r>
            <a:r>
              <a:rPr lang="en-US" dirty="0"/>
              <a:t>…).    </a:t>
            </a:r>
          </a:p>
        </p:txBody>
      </p:sp>
    </p:spTree>
    <p:extLst>
      <p:ext uri="{BB962C8B-B14F-4D97-AF65-F5344CB8AC3E}">
        <p14:creationId xmlns:p14="http://schemas.microsoft.com/office/powerpoint/2010/main" val="8388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7B1354-1F94-49B5-908F-7B26897178BC}"/>
              </a:ext>
            </a:extLst>
          </p:cNvPr>
          <p:cNvSpPr/>
          <p:nvPr/>
        </p:nvSpPr>
        <p:spPr>
          <a:xfrm>
            <a:off x="3949250" y="305825"/>
            <a:ext cx="419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s-ES" sz="2400" b="1" dirty="0">
                <a:highlight>
                  <a:srgbClr val="FFFF00"/>
                </a:highlight>
                <a:latin typeface="Arial" panose="020B0604020202020204" pitchFamily="34" charset="0"/>
              </a:rPr>
              <a:t>SAÍDA DE MODELO  8/2022</a:t>
            </a:r>
            <a:endParaRPr lang="es-ES" altLang="es-ES" sz="24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5FE2B05-E4CD-4256-94DF-F171EE894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29088"/>
              </p:ext>
            </p:extLst>
          </p:nvPr>
        </p:nvGraphicFramePr>
        <p:xfrm>
          <a:off x="1460213" y="1284194"/>
          <a:ext cx="9008535" cy="4526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086">
                  <a:extLst>
                    <a:ext uri="{9D8B030D-6E8A-4147-A177-3AD203B41FA5}">
                      <a16:colId xmlns:a16="http://schemas.microsoft.com/office/drawing/2014/main" val="3397244441"/>
                    </a:ext>
                  </a:extLst>
                </a:gridCol>
                <a:gridCol w="1873456">
                  <a:extLst>
                    <a:ext uri="{9D8B030D-6E8A-4147-A177-3AD203B41FA5}">
                      <a16:colId xmlns:a16="http://schemas.microsoft.com/office/drawing/2014/main" val="552745190"/>
                    </a:ext>
                  </a:extLst>
                </a:gridCol>
                <a:gridCol w="1155962">
                  <a:extLst>
                    <a:ext uri="{9D8B030D-6E8A-4147-A177-3AD203B41FA5}">
                      <a16:colId xmlns:a16="http://schemas.microsoft.com/office/drawing/2014/main" val="1195070950"/>
                    </a:ext>
                  </a:extLst>
                </a:gridCol>
                <a:gridCol w="926763">
                  <a:extLst>
                    <a:ext uri="{9D8B030D-6E8A-4147-A177-3AD203B41FA5}">
                      <a16:colId xmlns:a16="http://schemas.microsoft.com/office/drawing/2014/main" val="2677448807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3939021846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1546987115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3919724663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1756165800"/>
                    </a:ext>
                  </a:extLst>
                </a:gridCol>
              </a:tblGrid>
              <a:tr h="4694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RANK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INTERNAUTS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WORLD POP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CONN.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CONTENT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VIRT.PRES.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C.PROD.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08296"/>
                  </a:ext>
                </a:extLst>
              </a:tr>
              <a:tr h="239873">
                <a:tc>
                  <a:txBody>
                    <a:bodyPr/>
                    <a:lstStyle/>
                    <a:p>
                      <a:pPr algn="ctr" fontAlgn="b"/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effectLst/>
                        </a:rPr>
                        <a:t> 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L1+L2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L1+L2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err="1">
                          <a:effectLst/>
                        </a:rPr>
                        <a:t>Speakers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L1+L2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L1+L2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L1+L2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872310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English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14,79%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13,01%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66,72%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19,92%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1,53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43992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Chinese Macro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17,92%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14,72%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71,43%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19,82%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1,11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05645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Spanish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6,75%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5,24%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75,57%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8,09%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1,54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1,20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39025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Russian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3,48%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2,49%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81,96%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3,86%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1,55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1,11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947163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Hindi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4,26%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5,80%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43,18%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3,67%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0,63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06809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French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2,94%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2,58%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66,87%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3,43%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1,17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65767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Portuguese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3,15%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2,49%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74,35%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3,35%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1,06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36747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4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Arabic Macro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3,92%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3,53%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65,05%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3,14%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0,89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46907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Japanese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1,87%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1,22%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89,96%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2,59%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2,12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61756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German, Standard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1,98%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89,07%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2,38%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1,82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1,20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38725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11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err="1">
                          <a:effectLst/>
                        </a:rPr>
                        <a:t>Malay</a:t>
                      </a:r>
                      <a:r>
                        <a:rPr lang="es-ES" sz="1600" u="none" strike="noStrike" dirty="0">
                          <a:effectLst/>
                        </a:rPr>
                        <a:t> Macro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2,29%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2,36%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56,98%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1,95%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07515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Turkish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1,13%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0,85%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78,09%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1,15%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1,35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1,01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20632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Bengali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1,43%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2,58%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32,56%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1,06%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0,41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0,74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65914"/>
                  </a:ext>
                </a:extLst>
              </a:tr>
              <a:tr h="27267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13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>
                          <a:effectLst/>
                        </a:rPr>
                        <a:t>Korean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0,87%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0,79%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65,22%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0,98%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1,24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1,12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9658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51354FF-33AD-48EE-9838-D5AB0C7E3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56848"/>
              </p:ext>
            </p:extLst>
          </p:nvPr>
        </p:nvGraphicFramePr>
        <p:xfrm>
          <a:off x="1460213" y="6347534"/>
          <a:ext cx="9008535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086">
                  <a:extLst>
                    <a:ext uri="{9D8B030D-6E8A-4147-A177-3AD203B41FA5}">
                      <a16:colId xmlns:a16="http://schemas.microsoft.com/office/drawing/2014/main" val="3268849207"/>
                    </a:ext>
                  </a:extLst>
                </a:gridCol>
                <a:gridCol w="1873456">
                  <a:extLst>
                    <a:ext uri="{9D8B030D-6E8A-4147-A177-3AD203B41FA5}">
                      <a16:colId xmlns:a16="http://schemas.microsoft.com/office/drawing/2014/main" val="2349088115"/>
                    </a:ext>
                  </a:extLst>
                </a:gridCol>
                <a:gridCol w="1155962">
                  <a:extLst>
                    <a:ext uri="{9D8B030D-6E8A-4147-A177-3AD203B41FA5}">
                      <a16:colId xmlns:a16="http://schemas.microsoft.com/office/drawing/2014/main" val="2603904178"/>
                    </a:ext>
                  </a:extLst>
                </a:gridCol>
                <a:gridCol w="926763">
                  <a:extLst>
                    <a:ext uri="{9D8B030D-6E8A-4147-A177-3AD203B41FA5}">
                      <a16:colId xmlns:a16="http://schemas.microsoft.com/office/drawing/2014/main" val="769618511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627615951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3420475629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1620880386"/>
                    </a:ext>
                  </a:extLst>
                </a:gridCol>
                <a:gridCol w="1126067">
                  <a:extLst>
                    <a:ext uri="{9D8B030D-6E8A-4147-A177-3AD203B41FA5}">
                      <a16:colId xmlns:a16="http://schemas.microsoft.com/office/drawing/2014/main" val="2471043508"/>
                    </a:ext>
                  </a:extLst>
                </a:gridCol>
              </a:tblGrid>
              <a:tr h="116549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u="none" strike="noStrike" dirty="0">
                          <a:effectLst/>
                        </a:rPr>
                        <a:t>93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Guarani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0,08%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0,06%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77,27%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0,06%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0,98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0,78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4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566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90722</TotalTime>
  <Words>5775</Words>
  <Application>Microsoft Office PowerPoint</Application>
  <PresentationFormat>Grand écran</PresentationFormat>
  <Paragraphs>2191</Paragraphs>
  <Slides>41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MuseoSans</vt:lpstr>
      <vt:lpstr>Noto Sans</vt:lpstr>
      <vt:lpstr>Roboto</vt:lpstr>
      <vt:lpstr>Times New Roman</vt:lpstr>
      <vt:lpstr>Wingdings</vt:lpstr>
      <vt:lpstr>Thème Office</vt:lpstr>
      <vt:lpstr>Présentation PowerPoint</vt:lpstr>
      <vt:lpstr>Présentation PowerPoint</vt:lpstr>
      <vt:lpstr>Cátedra UNESCO Políticas Linguísticas para o Multilinguismo  Domínios ou eixos</vt:lpstr>
      <vt:lpstr>Présentation PowerPoint</vt:lpstr>
      <vt:lpstr>Présentation PowerPoint</vt:lpstr>
      <vt:lpstr>Présentation PowerPoint</vt:lpstr>
      <vt:lpstr>O MODELO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DEL ESPAÑOL?</vt:lpstr>
      <vt:lpstr>Présentation PowerPoint</vt:lpstr>
      <vt:lpstr>Présentation PowerPoint</vt:lpstr>
      <vt:lpstr>SEPREPI</vt:lpstr>
      <vt:lpstr>SEPREPI</vt:lpstr>
      <vt:lpstr>SEPREPI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SCIELO Gráfico 1: países citantes de artigos  brasileiros publicados em português em  Ciências da Vida e Biomedicina</vt:lpstr>
      <vt:lpstr> SCIELO Gráfico 2: países citantes de artigos  brasileiros publicados em inglês em  Ciências da Vida e Biomedicina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249</cp:revision>
  <dcterms:created xsi:type="dcterms:W3CDTF">2021-04-19T14:26:49Z</dcterms:created>
  <dcterms:modified xsi:type="dcterms:W3CDTF">2023-05-23T13:22:26Z</dcterms:modified>
</cp:coreProperties>
</file>