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509" r:id="rId2"/>
    <p:sldId id="257" r:id="rId3"/>
    <p:sldId id="258" r:id="rId4"/>
    <p:sldId id="259" r:id="rId5"/>
    <p:sldId id="263" r:id="rId6"/>
    <p:sldId id="496" r:id="rId7"/>
    <p:sldId id="447" r:id="rId8"/>
    <p:sldId id="399" r:id="rId9"/>
    <p:sldId id="499" r:id="rId10"/>
    <p:sldId id="506" r:id="rId11"/>
    <p:sldId id="507" r:id="rId12"/>
    <p:sldId id="261" r:id="rId13"/>
    <p:sldId id="500" r:id="rId14"/>
    <p:sldId id="501" r:id="rId15"/>
    <p:sldId id="502" r:id="rId16"/>
    <p:sldId id="503" r:id="rId17"/>
    <p:sldId id="504" r:id="rId18"/>
    <p:sldId id="505" r:id="rId19"/>
    <p:sldId id="262" r:id="rId20"/>
    <p:sldId id="50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4FF"/>
    <a:srgbClr val="FEE0E4"/>
    <a:srgbClr val="E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13982-721D-4084-9299-18B48B199883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46AC2-9014-4950-98BE-81BF37C89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2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8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E5EFA-85C0-4565-A88A-9470C6FCA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71D340-0086-47BC-A875-BFBFC843E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A98760-C2F0-48E2-85C6-D85867C7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040AB-E236-4190-ABE9-01126E09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E710F-2BF0-4FE2-B613-F34F5991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61127-0E8C-41C6-AB22-4ACFF22A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1B07EE-073F-4307-A837-0FA5A5CB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C5F62-8E9C-4422-B91A-B3E8CC12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9BC323-6159-4B63-A658-9C2FA777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B1087-C20D-40D4-991E-14C51084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C7A30B-0BF2-4943-A537-D2964281E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1208BD-F356-48E9-BB46-8267A6CC6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D0424F-4E98-448C-9474-FB614151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F30B5-B18E-435F-BDC9-08236CDB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284E5-36F0-46C4-B66D-B1B8AB3A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8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CE981-4397-471D-895E-09CE3751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57265-1C6E-4360-8832-2D6A55DB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F3E24-5827-425E-AD6A-06CEFC2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5BB20-71DC-4725-AC34-B8B843CC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DA75F-7573-421D-ADFB-970758F7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41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4004A-6BBC-4494-91BA-2FF6322D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0A464E-66AE-44FC-91A6-ACD0F0AC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D6B11-0044-4861-BF72-E852B94F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8026B-30E5-4CD9-A093-D8C746E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4E2DE-461A-443F-BA9C-D5B3E1C3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3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38BF6-A5FB-4545-8B31-0A6EAE2B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C0594-93B6-4FE3-BDE0-35AF3EB47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202609-214D-4AC3-A46E-23CEA350D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AD3F4B-AC6E-4ED9-82F1-E35FDB4E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8FE303-731B-410D-B3D2-834142CC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79E485-238A-4D95-A058-EFAF6FCA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8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3F0BB-F100-4A2C-A458-72CC6E0F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5132C9-8A29-43DE-ACD7-01D44902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79F12A-1388-4171-B30D-A11B08BD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C15BAC-8D5A-4CC3-BAD8-7833055CA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F20071-DA36-441B-A553-53D02A11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9A0815-1236-4B8B-86E1-A120C1FF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CE05F0-B529-4B6F-844D-EB7DEE35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9DCDBF4-782F-4E74-AE4A-A5EDCB64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D6E62-542E-4A43-B8F6-AD1FFB0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21CCE4-63D7-4065-A19F-B381E681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B6BD8E-B943-4AC2-AFC5-BF9ADF03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9291A2-666F-4F58-8ACC-63474500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A9F15B-35A8-4B95-B22B-F934ABCA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CE6D05-B057-4096-B443-398F32FE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88D025-68B1-4EC5-AC8F-8CEE8347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10A47-9C85-4821-AE8A-71F368E0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0D95FD-7032-4A1F-BBFB-D16BCAAD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94553-D661-42C2-BA4D-580DCAA8C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FF374-A763-4304-A5C8-29A17DF1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4FBB33-5DF2-49DD-9846-13255730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3266F6-F9B0-4BF6-B3A2-AABD00F5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A4CEB-507E-4E5A-8B57-02CF9970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64ABB5-5251-4638-8F84-725DD2E2A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27399-BF75-4D50-851C-DBC2B9C9E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686832-CA69-4FDF-84AB-C03584BA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09ED7B-895F-4F97-AE38-E6F7DC95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43090-FBD1-40FA-A4A9-5707A164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59CEB0-CD70-4373-B1CE-35782BE0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AF5E58-FEA2-430D-AFB5-BAB29FA5B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FAFCC-C2F1-4F4C-AEDE-77111947D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1251-5930-49FD-BD3D-99664CFB87EB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41F23-6747-4164-8372-1CB756D48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2CC51-B52F-4572-87F2-DF384922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6F47-EC0B-42D2-B6A7-3C88CC87C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5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imienta@funredes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0564/fls.v6i5.7144" TargetMode="External"/><Relationship Id="rId2" Type="http://schemas.openxmlformats.org/officeDocument/2006/relationships/hyperlink" Target="https://doi.org/10.3389/frma.2023.114934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bdilci.org/wp-content/uploads/2025/02/WebMultilingualismReport1.pdf" TargetMode="External"/><Relationship Id="rId4" Type="http://schemas.openxmlformats.org/officeDocument/2006/relationships/hyperlink" Target="https://www.obdilci.org/wp-content/uploads/2025/01/LangOnlineReport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aclanthology.org/2022.sigul-1.11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5A318A-D6B1-4D92-A4CF-692775FBC8AD}"/>
              </a:ext>
            </a:extLst>
          </p:cNvPr>
          <p:cNvSpPr/>
          <p:nvPr/>
        </p:nvSpPr>
        <p:spPr>
          <a:xfrm>
            <a:off x="508000" y="3780135"/>
            <a:ext cx="10252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546069"/>
                </a:solidFill>
                <a:latin typeface="system-ui"/>
              </a:rPr>
              <a:t>MESA 3</a:t>
            </a:r>
          </a:p>
          <a:p>
            <a:endParaRPr lang="es-ES" sz="2400" b="1" dirty="0">
              <a:solidFill>
                <a:srgbClr val="546069"/>
              </a:solidFill>
              <a:latin typeface="system-ui"/>
            </a:endParaRPr>
          </a:p>
          <a:p>
            <a:r>
              <a:rPr lang="es-ES" sz="2400" b="1" dirty="0">
                <a:solidFill>
                  <a:srgbClr val="546069"/>
                </a:solidFill>
                <a:latin typeface="system-ui"/>
              </a:rPr>
              <a:t>Daniel Pimienta, </a:t>
            </a:r>
            <a:r>
              <a:rPr lang="es-ES" sz="2400" b="1" dirty="0">
                <a:solidFill>
                  <a:srgbClr val="546069"/>
                </a:solidFill>
                <a:latin typeface="system-ui"/>
                <a:hlinkClick r:id="rId2"/>
              </a:rPr>
              <a:t>pimienta@funredes.org</a:t>
            </a:r>
            <a:endParaRPr lang="es-ES" sz="2400" b="1" dirty="0">
              <a:solidFill>
                <a:srgbClr val="546069"/>
              </a:solidFill>
              <a:latin typeface="system-ui"/>
            </a:endParaRPr>
          </a:p>
          <a:p>
            <a:r>
              <a:rPr lang="es-ES" sz="2400" b="1" dirty="0">
                <a:solidFill>
                  <a:srgbClr val="546069"/>
                </a:solidFill>
                <a:latin typeface="system-ui"/>
              </a:rPr>
              <a:t>Presidente del Observatorio de la diversidad </a:t>
            </a:r>
          </a:p>
          <a:p>
            <a:r>
              <a:rPr lang="es-ES" sz="2400" b="1" dirty="0">
                <a:solidFill>
                  <a:srgbClr val="546069"/>
                </a:solidFill>
                <a:latin typeface="system-ui"/>
              </a:rPr>
              <a:t>lingüística y cultural en la Internet. </a:t>
            </a:r>
          </a:p>
          <a:p>
            <a:endParaRPr lang="es-ES" sz="2400" b="1" dirty="0">
              <a:solidFill>
                <a:srgbClr val="546069"/>
              </a:solidFill>
              <a:latin typeface="system-ui"/>
            </a:endParaRPr>
          </a:p>
          <a:p>
            <a:r>
              <a:rPr lang="es-ES" sz="2400" b="1" dirty="0">
                <a:solidFill>
                  <a:srgbClr val="546069"/>
                </a:solidFill>
                <a:latin typeface="system-ui"/>
              </a:rPr>
              <a:t>La diversidad lingüística en el mundo digital: estado del arte y perspectivas.</a:t>
            </a:r>
            <a:endParaRPr lang="fr-FR" sz="2400" b="1" dirty="0"/>
          </a:p>
        </p:txBody>
      </p:sp>
      <p:pic>
        <p:nvPicPr>
          <p:cNvPr id="1028" name="Picture 4" descr="El Congreso">
            <a:extLst>
              <a:ext uri="{FF2B5EF4-FFF2-40B4-BE49-F238E27FC236}">
                <a16:creationId xmlns:a16="http://schemas.microsoft.com/office/drawing/2014/main" id="{2B7003A0-56E7-4E72-B82B-DAF3A1D1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7">
            <a:extLst>
              <a:ext uri="{FF2B5EF4-FFF2-40B4-BE49-F238E27FC236}">
                <a16:creationId xmlns:a16="http://schemas.microsoft.com/office/drawing/2014/main" id="{81C02445-6EE7-4605-AC3B-838F92E43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8459" y="4034471"/>
            <a:ext cx="3992814" cy="17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4839A51-B81C-47C1-B017-0AA888DBC20D}"/>
              </a:ext>
            </a:extLst>
          </p:cNvPr>
          <p:cNvSpPr txBox="1"/>
          <p:nvPr/>
        </p:nvSpPr>
        <p:spPr>
          <a:xfrm>
            <a:off x="361950" y="438150"/>
            <a:ext cx="1114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?CUAL ES EL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SESGO </a:t>
            </a:r>
            <a:r>
              <a:rPr lang="fr-FR" sz="2000" b="1" dirty="0"/>
              <a:t>PRINCIPAL QUE HACE CRÉER QUE EL INGLES DOMINA ENCIMA DE 50% DESDE 2011?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4B9EA8-BD27-4D0E-881A-2E5D696B0A3D}"/>
              </a:ext>
            </a:extLst>
          </p:cNvPr>
          <p:cNvSpPr txBox="1"/>
          <p:nvPr/>
        </p:nvSpPr>
        <p:spPr>
          <a:xfrm>
            <a:off x="828675" y="1413331"/>
            <a:ext cx="75565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METODO : APLICAR ALGORITMO DETECCION LENGUA SOBRE LOS SITIOS WEB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73EAE7-F1D8-4131-9E23-72BE554A3715}"/>
              </a:ext>
            </a:extLst>
          </p:cNvPr>
          <p:cNvSpPr txBox="1"/>
          <p:nvPr/>
        </p:nvSpPr>
        <p:spPr>
          <a:xfrm>
            <a:off x="330131" y="2173068"/>
            <a:ext cx="612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SESGO 1: ALGORITMOS DETECCI</a:t>
            </a:r>
            <a:r>
              <a:rPr lang="es-ES" dirty="0" err="1"/>
              <a:t>Ó</a:t>
            </a:r>
            <a:r>
              <a:rPr lang="fr-FR" dirty="0"/>
              <a:t>N FAVORECEN INGLES –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10DF9D-8D7E-415B-8EAA-62B398E1EAE8}"/>
              </a:ext>
            </a:extLst>
          </p:cNvPr>
          <p:cNvSpPr txBox="1"/>
          <p:nvPr/>
        </p:nvSpPr>
        <p:spPr>
          <a:xfrm>
            <a:off x="330131" y="2968793"/>
            <a:ext cx="978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SESGO 2: EL WEB DEMASIADO GRANDE, SELECCIONAR UN SUBGRUPO NO TAN REPRESENTATIVO –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07024F-E5A5-4CFE-B8FD-93E6E9D0C113}"/>
              </a:ext>
            </a:extLst>
          </p:cNvPr>
          <p:cNvSpPr txBox="1"/>
          <p:nvPr/>
        </p:nvSpPr>
        <p:spPr>
          <a:xfrm>
            <a:off x="330131" y="3817544"/>
            <a:ext cx="1170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SESGO 3: ENFOCAR SITIOS WEB (VS. PAGINAS WEB) Y NO TOMAR EN CUENTA MULTILINGUALISMO DE LOS SITIOS –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100%!!!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B52FC8-B39F-4AE5-9CBA-5DD21C1DF126}"/>
              </a:ext>
            </a:extLst>
          </p:cNvPr>
          <p:cNvSpPr txBox="1"/>
          <p:nvPr/>
        </p:nvSpPr>
        <p:spPr>
          <a:xfrm>
            <a:off x="523875" y="4552950"/>
            <a:ext cx="7210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TASA DE MULTILINGISMO DE LA HUMANIDAD :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1,43</a:t>
            </a:r>
            <a:r>
              <a:rPr lang="fr-FR" dirty="0"/>
              <a:t> (Fuente Ethnologue)</a:t>
            </a:r>
          </a:p>
          <a:p>
            <a:r>
              <a:rPr lang="fr-FR" dirty="0"/>
              <a:t>TASA DE MULTILINGUISMO DE LA WWW : ?????  (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 &lt; x &lt;1,8</a:t>
            </a:r>
            <a:r>
              <a:rPr lang="fr-FR" dirty="0"/>
              <a:t>)</a:t>
            </a:r>
          </a:p>
          <a:p>
            <a:r>
              <a:rPr lang="fr-FR" dirty="0"/>
              <a:t>% DE SITIOS WEB MULTILINGES : ????? (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fr-FR" dirty="0"/>
              <a:t>)</a:t>
            </a:r>
          </a:p>
          <a:p>
            <a:r>
              <a:rPr lang="fr-FR" dirty="0"/>
              <a:t>NUMERO PROMEDIO DE LENGUAS POR SITIO MULTILINGÜES : ????? (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57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06D2E4-A6BF-4117-BAB0-A3BF6ABEA5C4}"/>
              </a:ext>
            </a:extLst>
          </p:cNvPr>
          <p:cNvSpPr txBox="1"/>
          <p:nvPr/>
        </p:nvSpPr>
        <p:spPr>
          <a:xfrm>
            <a:off x="3705225" y="457200"/>
            <a:ext cx="170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FUENTES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181526-BA22-4FC4-BB17-9013543D9F4F}"/>
              </a:ext>
            </a:extLst>
          </p:cNvPr>
          <p:cNvSpPr txBox="1"/>
          <p:nvPr/>
        </p:nvSpPr>
        <p:spPr>
          <a:xfrm>
            <a:off x="866775" y="1336013"/>
            <a:ext cx="10458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D., Blanco, A., Müller de Oliveira, G., 2023.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behind the unprecedented production of indicators of the presence of languages in the Internet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Frontiers in Research Metrics</a:t>
            </a:r>
            <a:r>
              <a:rPr lang="en-US" sz="2000" dirty="0"/>
              <a:t> and Analytics. </a:t>
            </a:r>
            <a:r>
              <a:rPr lang="pt-BR" sz="2000" dirty="0"/>
              <a:t>Vol. 8 -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10.3389/frma.2023.1149347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 2024.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true that more than half the Web contents are in English? If Web multilingualism is paid due attention then no!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Forum for Linguistic studies, Vol. 6,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5 -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https://doi.org/10.30564/fls.v6i5.7144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Pimienta, D. 2025.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and comparisons of all methods for the measure of languages online and implications on Internet’s lingua franca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LT4ALL2025, Paris-UNESCO,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https://www.obdilci.org/wp-content/uploads/2025/01/LangOnlineReport.docx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OBDILCI, 2025,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Multilingualism of the WWW, Technical Report#1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Rate of multilingualism of the WWW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https://www.obdilci.org/wp-content/uploads/2025/02/WebMultilingualismReport1.pdf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6859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350E7A-90EA-437E-A0D0-E1DCFE890E40}"/>
              </a:ext>
            </a:extLst>
          </p:cNvPr>
          <p:cNvSpPr txBox="1"/>
          <p:nvPr/>
        </p:nvSpPr>
        <p:spPr>
          <a:xfrm>
            <a:off x="3804924" y="351038"/>
            <a:ext cx="401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INDICADORES OBDILCI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E197C-A45C-4E8F-8A02-DFEA8D8DC758}"/>
              </a:ext>
            </a:extLst>
          </p:cNvPr>
          <p:cNvSpPr/>
          <p:nvPr/>
        </p:nvSpPr>
        <p:spPr>
          <a:xfrm>
            <a:off x="238125" y="5904637"/>
            <a:ext cx="1101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sz="1400" dirty="0">
                <a:latin typeface="Abadi" panose="020B0604020104020204" pitchFamily="34" charset="0"/>
                <a:ea typeface="Times New Roman" panose="02020603050405020304" pitchFamily="18" charset="0"/>
              </a:rPr>
              <a:t>Fuente: Pimienta, D., 2022. </a:t>
            </a:r>
            <a:r>
              <a:rPr lang="en-US" sz="1400" i="1" dirty="0">
                <a:latin typeface="Abadi" panose="020B0604020104020204" pitchFamily="34" charset="0"/>
                <a:ea typeface="Times New Roman" panose="02020603050405020304" pitchFamily="18" charset="0"/>
              </a:rPr>
              <a:t>Resource: Indicators on the presence of languages in Internet</a:t>
            </a:r>
            <a:r>
              <a:rPr lang="en-US" sz="1400" dirty="0">
                <a:latin typeface="Abadi" panose="020B0604020104020204" pitchFamily="34" charset="0"/>
                <a:ea typeface="Times New Roman" panose="02020603050405020304" pitchFamily="18" charset="0"/>
              </a:rPr>
              <a:t>. Proceedings of the 1st Annual Meeting of the ELRA/ISCA Special Interest Group on Under-Resourced Languages; 24-25 June 2022; Marseille, France. pp. 83–91.  </a:t>
            </a:r>
            <a:r>
              <a:rPr lang="en-US" sz="1400" u="sng" dirty="0">
                <a:solidFill>
                  <a:srgbClr val="0563C1"/>
                </a:solidFill>
                <a:latin typeface="Abadi" panose="020B0604020104020204" pitchFamily="34" charset="0"/>
                <a:ea typeface="Times New Roman" panose="02020603050405020304" pitchFamily="18" charset="0"/>
                <a:hlinkClick r:id="rId2"/>
              </a:rPr>
              <a:t>https://aclanthology.org/2022.sigul-1.11/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Las 10 lenguas más presentes en la Internet">
            <a:extLst>
              <a:ext uri="{FF2B5EF4-FFF2-40B4-BE49-F238E27FC236}">
                <a16:creationId xmlns:a16="http://schemas.microsoft.com/office/drawing/2014/main" id="{4B8117F2-2EE8-4B32-ADB9-4ECD3DAC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1398389"/>
            <a:ext cx="7239001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889E00B-E81E-405C-A6D9-233EACC4D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52879"/>
              </p:ext>
            </p:extLst>
          </p:nvPr>
        </p:nvGraphicFramePr>
        <p:xfrm>
          <a:off x="228601" y="530360"/>
          <a:ext cx="4981576" cy="6218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405680279"/>
                    </a:ext>
                  </a:extLst>
                </a:gridCol>
                <a:gridCol w="625091">
                  <a:extLst>
                    <a:ext uri="{9D8B030D-6E8A-4147-A177-3AD203B41FA5}">
                      <a16:colId xmlns:a16="http://schemas.microsoft.com/office/drawing/2014/main" val="2500536183"/>
                    </a:ext>
                  </a:extLst>
                </a:gridCol>
                <a:gridCol w="608663">
                  <a:extLst>
                    <a:ext uri="{9D8B030D-6E8A-4147-A177-3AD203B41FA5}">
                      <a16:colId xmlns:a16="http://schemas.microsoft.com/office/drawing/2014/main" val="848218438"/>
                    </a:ext>
                  </a:extLst>
                </a:gridCol>
                <a:gridCol w="644466">
                  <a:extLst>
                    <a:ext uri="{9D8B030D-6E8A-4147-A177-3AD203B41FA5}">
                      <a16:colId xmlns:a16="http://schemas.microsoft.com/office/drawing/2014/main" val="2072959395"/>
                    </a:ext>
                  </a:extLst>
                </a:gridCol>
                <a:gridCol w="580019">
                  <a:extLst>
                    <a:ext uri="{9D8B030D-6E8A-4147-A177-3AD203B41FA5}">
                      <a16:colId xmlns:a16="http://schemas.microsoft.com/office/drawing/2014/main" val="3280691726"/>
                    </a:ext>
                  </a:extLst>
                </a:gridCol>
                <a:gridCol w="913611">
                  <a:extLst>
                    <a:ext uri="{9D8B030D-6E8A-4147-A177-3AD203B41FA5}">
                      <a16:colId xmlns:a16="http://schemas.microsoft.com/office/drawing/2014/main" val="2687058126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202575089"/>
                    </a:ext>
                  </a:extLst>
                </a:gridCol>
              </a:tblGrid>
              <a:tr h="83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>
                          <a:solidFill>
                            <a:schemeClr val="tx1"/>
                          </a:solidFill>
                          <a:effectLst/>
                        </a:rPr>
                        <a:t>LENGUA</a:t>
                      </a:r>
                      <a:endParaRPr lang="es-ES" sz="16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 dirty="0">
                          <a:solidFill>
                            <a:schemeClr val="tx1"/>
                          </a:solidFill>
                          <a:effectLst/>
                        </a:rPr>
                        <a:t>HC</a:t>
                      </a:r>
                      <a:endParaRPr lang="es-ES" sz="16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s-ES" sz="16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>
                          <a:solidFill>
                            <a:schemeClr val="tx1"/>
                          </a:solidFill>
                          <a:effectLst/>
                        </a:rPr>
                        <a:t>PHC</a:t>
                      </a:r>
                      <a:endParaRPr lang="es-ES" sz="16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ES" sz="16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>
                          <a:solidFill>
                            <a:schemeClr val="tx1"/>
                          </a:solidFill>
                          <a:effectLst/>
                        </a:rPr>
                        <a:t>PV</a:t>
                      </a:r>
                      <a:endParaRPr lang="es-ES" sz="16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noProof="0" dirty="0">
                          <a:solidFill>
                            <a:schemeClr val="tx1"/>
                          </a:solidFill>
                          <a:effectLst/>
                        </a:rPr>
                        <a:t>PC</a:t>
                      </a:r>
                      <a:endParaRPr lang="es-ES" sz="16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79205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15,79%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14,13%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70,86%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20,42%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1,45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29716"/>
                  </a:ext>
                </a:extLst>
              </a:tr>
              <a:tr h="198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Chino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17,41%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14,48%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76,27%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18,88%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1,08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68666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6,62%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5,22%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80,46%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7,70%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1,48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11023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4,34%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5,68%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48,48%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3,82%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12649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Ruso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3,28%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2,38%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87,42%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3,73%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1,57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41749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4,37%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4,08%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67,81%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3,65%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01851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Francés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3,05%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2,91%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66,58%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3,41%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43576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Portugués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2,89%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2,46%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74,42%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3,09%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1,25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1,07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60650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Japonés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1,54%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1,15%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84,98%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2,20%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1,91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1,42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13834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Alemán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1,80%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1,25%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91,21%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2,15%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47277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Malayo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2,56%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2,29%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71,73%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2,03%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65706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Bengalí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1,90%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2,59%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47,11%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1,48%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66503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Turco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1,12%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0,84%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85,36%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1,34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1,01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13831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0,85%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0,62%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87,61%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0,99%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1,59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88040"/>
                  </a:ext>
                </a:extLst>
              </a:tr>
              <a:tr h="129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Vietnamés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0,98%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0,80%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78,49%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0,96%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1,19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0,97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60902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Urdu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2,22%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37,85%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0,91%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0,41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0,70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170188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Persiano 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1,03%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1,03%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64,46%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0,88%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67883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Corean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0,78%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0,76%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66,02%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0,87%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09486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Tagalo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0,90%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0,78%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74,16%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0,68%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07579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Thai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0,79%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0,57%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89,51%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0,67%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80677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Marathi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0,69%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0,93%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48,20%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0,58%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0,83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68308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Telugu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0,68%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0,89%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48,99%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0,57%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61160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Polaco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0,53%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0,39%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87,03%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0,56%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1,44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1,06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78957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Tamil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0,64%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0,81%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50,51%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0,54%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708832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Javanés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0,69%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0,64%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69,26%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0,52%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97827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Ucraniano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0,46%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0,36%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81,32%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0,43%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1,20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72849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Holandés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0,35%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0,24%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96,00%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0,39%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1,66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1,11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95176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Gujarati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>
                          <a:solidFill>
                            <a:schemeClr val="tx1"/>
                          </a:solidFill>
                          <a:effectLst/>
                        </a:rPr>
                        <a:t>0,44%</a:t>
                      </a:r>
                      <a:endParaRPr lang="es-ES" sz="14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0,58%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48,43%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0,37%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87988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Swahili </a:t>
                      </a:r>
                      <a:endParaRPr lang="es-ES" sz="14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0,47%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0,91%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32,87%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0,34%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0,73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98767"/>
                  </a:ext>
                </a:extLst>
              </a:tr>
              <a:tr h="13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Kannada</a:t>
                      </a: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0,41%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0,55%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noProof="0" dirty="0">
                          <a:solidFill>
                            <a:schemeClr val="tx1"/>
                          </a:solidFill>
                          <a:effectLst/>
                        </a:rPr>
                        <a:t>48,25%</a:t>
                      </a:r>
                      <a:endParaRPr lang="es-ES" sz="14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0,34%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0,62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0,83</a:t>
                      </a:r>
                      <a:endParaRPr lang="es-ES" sz="14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28791"/>
                  </a:ext>
                </a:extLst>
              </a:tr>
              <a:tr h="79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RESTO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21,25%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27,48%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15,65%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04339"/>
                  </a:ext>
                </a:extLst>
              </a:tr>
              <a:tr h="79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S" sz="12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2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16" marR="19416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894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14D08E5-6AD4-48BE-AFDB-DC626E3F6158}"/>
              </a:ext>
            </a:extLst>
          </p:cNvPr>
          <p:cNvSpPr/>
          <p:nvPr/>
        </p:nvSpPr>
        <p:spPr>
          <a:xfrm>
            <a:off x="5657849" y="676774"/>
            <a:ext cx="6096000" cy="5925212"/>
          </a:xfrm>
          <a:prstGeom prst="rect">
            <a:avLst/>
          </a:prstGeom>
          <a:solidFill>
            <a:srgbClr val="EBFAFF"/>
          </a:solidFill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Porcentaje de hablantes L1+L2 de esa lengua, en relación con el total mundial.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Porcentaje de hablantes L1+L2 de esa lengua conectados a la Internet, en relación con el total mundial de hablantes L1+L2 conectados.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PHC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Porcentaje de hablantes L1+L2 de esa lengua conectados a la Internet, en relación con el total de hablantes L1+L2 de esa lengua.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Porcentaje de contenidos en esa lengua en relación con el total mundial de contenidos.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Presencia virtual, calculado como C/H, el porcentaje de contenidos dividido por el porcentaje de hablantes, un indicador sin dimensión, normado a 1. Un valor superior a 1 indica una buena presencia virtual (comparada con la presencia real).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Productividad de contenidos, calculado como C/PHC, el porcentaje de contenidos dividido por el porcentaje de hablantes conectados, un indicador sin dimensión, normado a 1. Un valor superior a 1 indicada una buena productividad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EB770FE-C180-421F-90F6-74FB6D263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216843"/>
              </p:ext>
            </p:extLst>
          </p:nvPr>
        </p:nvGraphicFramePr>
        <p:xfrm>
          <a:off x="1457326" y="4885404"/>
          <a:ext cx="7591423" cy="744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124">
                  <a:extLst>
                    <a:ext uri="{9D8B030D-6E8A-4147-A177-3AD203B41FA5}">
                      <a16:colId xmlns:a16="http://schemas.microsoft.com/office/drawing/2014/main" val="714598311"/>
                    </a:ext>
                  </a:extLst>
                </a:gridCol>
                <a:gridCol w="971327">
                  <a:extLst>
                    <a:ext uri="{9D8B030D-6E8A-4147-A177-3AD203B41FA5}">
                      <a16:colId xmlns:a16="http://schemas.microsoft.com/office/drawing/2014/main" val="2268230792"/>
                    </a:ext>
                  </a:extLst>
                </a:gridCol>
                <a:gridCol w="333598">
                  <a:extLst>
                    <a:ext uri="{9D8B030D-6E8A-4147-A177-3AD203B41FA5}">
                      <a16:colId xmlns:a16="http://schemas.microsoft.com/office/drawing/2014/main" val="2158895803"/>
                    </a:ext>
                  </a:extLst>
                </a:gridCol>
                <a:gridCol w="1366872">
                  <a:extLst>
                    <a:ext uri="{9D8B030D-6E8A-4147-A177-3AD203B41FA5}">
                      <a16:colId xmlns:a16="http://schemas.microsoft.com/office/drawing/2014/main" val="423739647"/>
                    </a:ext>
                  </a:extLst>
                </a:gridCol>
                <a:gridCol w="1086636">
                  <a:extLst>
                    <a:ext uri="{9D8B030D-6E8A-4147-A177-3AD203B41FA5}">
                      <a16:colId xmlns:a16="http://schemas.microsoft.com/office/drawing/2014/main" val="2815178336"/>
                    </a:ext>
                  </a:extLst>
                </a:gridCol>
                <a:gridCol w="1079700">
                  <a:extLst>
                    <a:ext uri="{9D8B030D-6E8A-4147-A177-3AD203B41FA5}">
                      <a16:colId xmlns:a16="http://schemas.microsoft.com/office/drawing/2014/main" val="3906923935"/>
                    </a:ext>
                  </a:extLst>
                </a:gridCol>
                <a:gridCol w="636953">
                  <a:extLst>
                    <a:ext uri="{9D8B030D-6E8A-4147-A177-3AD203B41FA5}">
                      <a16:colId xmlns:a16="http://schemas.microsoft.com/office/drawing/2014/main" val="2395957219"/>
                    </a:ext>
                  </a:extLst>
                </a:gridCol>
                <a:gridCol w="735213">
                  <a:extLst>
                    <a:ext uri="{9D8B030D-6E8A-4147-A177-3AD203B41FA5}">
                      <a16:colId xmlns:a16="http://schemas.microsoft.com/office/drawing/2014/main" val="309866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LENGUA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HC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PHC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PV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PC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83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1"/>
                          </a:solidFill>
                          <a:effectLst/>
                        </a:rPr>
                        <a:t>RESTO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tx1"/>
                          </a:solidFill>
                          <a:effectLst/>
                        </a:rPr>
                        <a:t>2,64%</a:t>
                      </a:r>
                      <a:endParaRPr lang="fr-FR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3,42%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49,53%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1,73%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8347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46E90D8-40DE-41FA-A11F-DA5CF3AB9FF4}"/>
              </a:ext>
            </a:extLst>
          </p:cNvPr>
          <p:cNvSpPr txBox="1"/>
          <p:nvPr/>
        </p:nvSpPr>
        <p:spPr>
          <a:xfrm>
            <a:off x="673105" y="733425"/>
            <a:ext cx="104506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EL MODELO PROCESA LAS </a:t>
            </a:r>
            <a:r>
              <a:rPr lang="fr-FR" sz="2400" b="1" dirty="0"/>
              <a:t>361 LENGUAS DE MAS DE 1 MILLON DE HABLANTES L1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ESE LIMITE HA SIDO FIJADO PARA LIMITAR </a:t>
            </a:r>
            <a:r>
              <a:rPr lang="fr-FR" sz="2400" b="1" dirty="0"/>
              <a:t>EL SESGO PRINCIPAL </a:t>
            </a:r>
            <a:r>
              <a:rPr lang="fr-FR" sz="2400" dirty="0"/>
              <a:t>DEL METODO:</a:t>
            </a:r>
          </a:p>
          <a:p>
            <a:r>
              <a:rPr lang="fr-FR" sz="2400" i="1" dirty="0"/>
              <a:t>DENTRO DEL MISMO PAIS, TODAS LAS LENGUAS COMPARTEN LA MISMA TASA </a:t>
            </a:r>
          </a:p>
          <a:p>
            <a:r>
              <a:rPr lang="fr-FR" sz="2400" i="1" dirty="0"/>
              <a:t>DE CONECTIVIDAD.</a:t>
            </a:r>
          </a:p>
          <a:p>
            <a:endParaRPr lang="fr-FR" sz="2400" i="1" dirty="0"/>
          </a:p>
          <a:p>
            <a:r>
              <a:rPr lang="fr-FR" sz="2400" i="1" dirty="0"/>
              <a:t>EL LIMITE FIJADO PERMITE CONTROLAR ESE SESGO.</a:t>
            </a:r>
          </a:p>
          <a:p>
            <a:endParaRPr lang="fr-FR" sz="2400" i="1" dirty="0"/>
          </a:p>
          <a:p>
            <a:r>
              <a:rPr lang="fr-FR" sz="2400" i="1" dirty="0"/>
              <a:t>QUE REPRESENTAN EL RESTO  DE LENGUAS? BASTANTE POCO!</a:t>
            </a:r>
          </a:p>
        </p:txBody>
      </p:sp>
    </p:spTree>
    <p:extLst>
      <p:ext uri="{BB962C8B-B14F-4D97-AF65-F5344CB8AC3E}">
        <p14:creationId xmlns:p14="http://schemas.microsoft.com/office/powerpoint/2010/main" val="280272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72DD92-9317-4F5C-871C-E09D2DA6A890}"/>
              </a:ext>
            </a:extLst>
          </p:cNvPr>
          <p:cNvSpPr txBox="1"/>
          <p:nvPr/>
        </p:nvSpPr>
        <p:spPr>
          <a:xfrm>
            <a:off x="2012959" y="434482"/>
            <a:ext cx="816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VEAMOS LAS PRIMERAS DE LOS OTROS INDICADORES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02FCABB-D2D9-48DB-9545-4EBFAD3F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82233"/>
              </p:ext>
            </p:extLst>
          </p:nvPr>
        </p:nvGraphicFramePr>
        <p:xfrm>
          <a:off x="324802" y="1847533"/>
          <a:ext cx="3113723" cy="248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339">
                  <a:extLst>
                    <a:ext uri="{9D8B030D-6E8A-4147-A177-3AD203B41FA5}">
                      <a16:colId xmlns:a16="http://schemas.microsoft.com/office/drawing/2014/main" val="2160880060"/>
                    </a:ext>
                  </a:extLst>
                </a:gridCol>
                <a:gridCol w="1221384">
                  <a:extLst>
                    <a:ext uri="{9D8B030D-6E8A-4147-A177-3AD203B41FA5}">
                      <a16:colId xmlns:a16="http://schemas.microsoft.com/office/drawing/2014/main" val="381008513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Noruego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98,82%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900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Danés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98,64%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93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Iban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97,42%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17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Holandés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96,00%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904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Limburgués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95,91%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348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Alemán suizo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95,78%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05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Irlandés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95,61%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73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Sueco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95,42%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634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Escocés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95,34%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23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Catalán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95,05%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31817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C50D65BB-D6A6-4A61-87F7-021FB776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2764523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517825B-1080-4C71-B299-6463BF123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98512"/>
              </p:ext>
            </p:extLst>
          </p:nvPr>
        </p:nvGraphicFramePr>
        <p:xfrm>
          <a:off x="4895849" y="1847533"/>
          <a:ext cx="2079857" cy="297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516">
                  <a:extLst>
                    <a:ext uri="{9D8B030D-6E8A-4147-A177-3AD203B41FA5}">
                      <a16:colId xmlns:a16="http://schemas.microsoft.com/office/drawing/2014/main" val="180013540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2083773193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418937551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88341076"/>
                    </a:ext>
                  </a:extLst>
                </a:gridCol>
                <a:gridCol w="683341">
                  <a:extLst>
                    <a:ext uri="{9D8B030D-6E8A-4147-A177-3AD203B41FA5}">
                      <a16:colId xmlns:a16="http://schemas.microsoft.com/office/drawing/2014/main" val="130770756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Noruego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1,90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22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Japonés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1,89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162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Escocés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1,89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28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Irlandés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1,80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68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Danés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1,79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14054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Estonio 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1,75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4192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Sueco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09282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Alemán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1,72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32805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Alemán suizo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1,69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446256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Holandés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1,66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99706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Finés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1,66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119064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Catalán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1,61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0917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8F4F983-466B-4BAA-8D75-9183BD95F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253438"/>
              </p:ext>
            </p:extLst>
          </p:nvPr>
        </p:nvGraphicFramePr>
        <p:xfrm>
          <a:off x="8433030" y="1847533"/>
          <a:ext cx="2266951" cy="3720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315">
                  <a:extLst>
                    <a:ext uri="{9D8B030D-6E8A-4147-A177-3AD203B41FA5}">
                      <a16:colId xmlns:a16="http://schemas.microsoft.com/office/drawing/2014/main" val="1321302989"/>
                    </a:ext>
                  </a:extLst>
                </a:gridCol>
                <a:gridCol w="217536">
                  <a:extLst>
                    <a:ext uri="{9D8B030D-6E8A-4147-A177-3AD203B41FA5}">
                      <a16:colId xmlns:a16="http://schemas.microsoft.com/office/drawing/2014/main" val="2608203012"/>
                    </a:ext>
                  </a:extLst>
                </a:gridCol>
                <a:gridCol w="767100">
                  <a:extLst>
                    <a:ext uri="{9D8B030D-6E8A-4147-A177-3AD203B41FA5}">
                      <a16:colId xmlns:a16="http://schemas.microsoft.com/office/drawing/2014/main" val="16509214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Japonés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1,43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292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1,29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95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Escocés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1,27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63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Noruego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1,23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676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Irlandés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1,21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1557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Estonio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1,21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2303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Alemán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1,20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1738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Okinawense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0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Occitano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31973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Macedonio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431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Danés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1,17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96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Griego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119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20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92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Sueco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1,16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11861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1A00AD50-8633-4CE3-A648-796458AC486D}"/>
              </a:ext>
            </a:extLst>
          </p:cNvPr>
          <p:cNvSpPr txBox="1"/>
          <p:nvPr/>
        </p:nvSpPr>
        <p:spPr>
          <a:xfrm>
            <a:off x="324802" y="5771709"/>
            <a:ext cx="19718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MAS CONECTADAS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62D49C-EAA0-42F0-9B25-379846F9D14A}"/>
              </a:ext>
            </a:extLst>
          </p:cNvPr>
          <p:cNvSpPr txBox="1"/>
          <p:nvPr/>
        </p:nvSpPr>
        <p:spPr>
          <a:xfrm>
            <a:off x="4476750" y="5771709"/>
            <a:ext cx="26201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MAS PRESENCIA VIRTUAL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7D77C30-A5DA-4183-8E45-3C3DB5B9ECD0}"/>
              </a:ext>
            </a:extLst>
          </p:cNvPr>
          <p:cNvSpPr txBox="1"/>
          <p:nvPr/>
        </p:nvSpPr>
        <p:spPr>
          <a:xfrm>
            <a:off x="7905750" y="5765434"/>
            <a:ext cx="39531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MAS PRODUCTIVIDAD DE CONTENIDOS</a:t>
            </a:r>
          </a:p>
        </p:txBody>
      </p:sp>
    </p:spTree>
    <p:extLst>
      <p:ext uri="{BB962C8B-B14F-4D97-AF65-F5344CB8AC3E}">
        <p14:creationId xmlns:p14="http://schemas.microsoft.com/office/powerpoint/2010/main" val="92002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7FD2350-D695-4033-BCED-94DEC8754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30031"/>
              </p:ext>
            </p:extLst>
          </p:nvPr>
        </p:nvGraphicFramePr>
        <p:xfrm>
          <a:off x="180536" y="1699048"/>
          <a:ext cx="11830927" cy="3987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647">
                  <a:extLst>
                    <a:ext uri="{9D8B030D-6E8A-4147-A177-3AD203B41FA5}">
                      <a16:colId xmlns:a16="http://schemas.microsoft.com/office/drawing/2014/main" val="21691249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200092080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3560590554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546168421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9561274"/>
                    </a:ext>
                  </a:extLst>
                </a:gridCol>
                <a:gridCol w="1162998">
                  <a:extLst>
                    <a:ext uri="{9D8B030D-6E8A-4147-A177-3AD203B41FA5}">
                      <a16:colId xmlns:a16="http://schemas.microsoft.com/office/drawing/2014/main" val="3652281440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601469311"/>
                    </a:ext>
                  </a:extLst>
                </a:gridCol>
                <a:gridCol w="1278385">
                  <a:extLst>
                    <a:ext uri="{9D8B030D-6E8A-4147-A177-3AD203B41FA5}">
                      <a16:colId xmlns:a16="http://schemas.microsoft.com/office/drawing/2014/main" val="1479622717"/>
                    </a:ext>
                  </a:extLst>
                </a:gridCol>
                <a:gridCol w="1083051">
                  <a:extLst>
                    <a:ext uri="{9D8B030D-6E8A-4147-A177-3AD203B41FA5}">
                      <a16:colId xmlns:a16="http://schemas.microsoft.com/office/drawing/2014/main" val="3070593044"/>
                    </a:ext>
                  </a:extLst>
                </a:gridCol>
              </a:tblGrid>
              <a:tr h="66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Familia de  lenguas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África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Américas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Árabe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Asia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Europa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Pacifico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No incl.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TOTAL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63044"/>
                  </a:ext>
                </a:extLst>
              </a:tr>
              <a:tr h="663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Hablantes conectados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70C0"/>
                          </a:solidFill>
                          <a:effectLst/>
                        </a:rPr>
                        <a:t>36.3%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69.0%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68.0%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60.8%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89.2%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62.2%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49.5%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64.2%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96330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Contenidos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4.2%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3.6%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44.3%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45.9%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0.03%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78184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Presencia Virtual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70C0"/>
                          </a:solidFill>
                          <a:effectLst/>
                        </a:rPr>
                        <a:t>0.4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0.5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0.5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1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48738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Productividad Contenidos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70C0"/>
                          </a:solidFill>
                          <a:effectLst/>
                        </a:rPr>
                        <a:t>0.6</a:t>
                      </a:r>
                      <a:endParaRPr lang="fr-FR" sz="3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0.8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0.9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1.2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0.7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0.7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1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48164"/>
                  </a:ext>
                </a:extLst>
              </a:tr>
              <a:tr h="315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Hablantes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4.1%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48.4%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32.1%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0.05%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75720"/>
                  </a:ext>
                </a:extLst>
              </a:tr>
              <a:tr h="441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Internautas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6.7%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4.3%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</a:rPr>
                        <a:t>47.5%</a:t>
                      </a:r>
                      <a:endParaRPr lang="fr-FR" sz="3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38.5%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0.04%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2.6%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100%</a:t>
                      </a:r>
                      <a:endParaRPr lang="fr-FR" sz="3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1805"/>
                  </a:ext>
                </a:extLst>
              </a:tr>
              <a:tr h="476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de lenguas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152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8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147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EE0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51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2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fr-FR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361</a:t>
                      </a:r>
                      <a:endParaRPr lang="fr-FR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18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E573879-8084-43E8-8C3E-DCD0DD185979}"/>
              </a:ext>
            </a:extLst>
          </p:cNvPr>
          <p:cNvSpPr/>
          <p:nvPr/>
        </p:nvSpPr>
        <p:spPr>
          <a:xfrm>
            <a:off x="6498085" y="3079441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8878E9E-D008-422F-8B4E-0FAEC91148DE}"/>
              </a:ext>
            </a:extLst>
          </p:cNvPr>
          <p:cNvSpPr/>
          <p:nvPr/>
        </p:nvSpPr>
        <p:spPr>
          <a:xfrm>
            <a:off x="7574802" y="3079440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F88644-DCBA-4E8F-8BB7-A460062ACA9B}"/>
              </a:ext>
            </a:extLst>
          </p:cNvPr>
          <p:cNvSpPr txBox="1"/>
          <p:nvPr/>
        </p:nvSpPr>
        <p:spPr>
          <a:xfrm>
            <a:off x="3676650" y="495300"/>
            <a:ext cx="59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CIBER-GEOGRAFIA DE FAMILIAS DE LENGUAS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9AAAD8B-D9D3-4A9B-8AF6-1827F19E0805}"/>
              </a:ext>
            </a:extLst>
          </p:cNvPr>
          <p:cNvSpPr/>
          <p:nvPr/>
        </p:nvSpPr>
        <p:spPr>
          <a:xfrm>
            <a:off x="3419683" y="2618265"/>
            <a:ext cx="676275" cy="52387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18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5491F7-9FB0-4128-99C2-B0D32956E01C}"/>
              </a:ext>
            </a:extLst>
          </p:cNvPr>
          <p:cNvSpPr txBox="1"/>
          <p:nvPr/>
        </p:nvSpPr>
        <p:spPr>
          <a:xfrm>
            <a:off x="3427865" y="596839"/>
            <a:ext cx="533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INDICE DE CIBER-GLOBALIZACI</a:t>
            </a:r>
            <a:r>
              <a:rPr lang="es-ES" sz="2800" b="1" dirty="0" err="1"/>
              <a:t>Ó</a:t>
            </a:r>
            <a:r>
              <a:rPr lang="fr-FR" sz="2800" b="1" dirty="0"/>
              <a:t>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C0BE49-6131-449B-A757-31A6735D1FF4}"/>
              </a:ext>
            </a:extLst>
          </p:cNvPr>
          <p:cNvSpPr/>
          <p:nvPr/>
        </p:nvSpPr>
        <p:spPr>
          <a:xfrm>
            <a:off x="247650" y="1996517"/>
            <a:ext cx="4695825" cy="2744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b="1" dirty="0">
                <a:latin typeface="Abadi" panose="020B0604020104020204" pitchFamily="34" charset="0"/>
                <a:ea typeface="Times New Roman" panose="02020603050405020304" pitchFamily="18" charset="0"/>
              </a:rPr>
              <a:t>ICG (L) = (L1 + L2)/L1(L) x H(L) x C(L)</a:t>
            </a: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donde	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533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L es la lengua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533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L1+L2/L1(L) es la tasa de multilinguismo de L	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533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H(L) el porcentaje de países que cuentan con hablantes de L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533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badi" panose="020B0604020104020204" pitchFamily="34" charset="0"/>
                <a:ea typeface="Times New Roman" panose="02020603050405020304" pitchFamily="18" charset="0"/>
              </a:rPr>
              <a:t>C(L) el porcentaje de hablantes de L conectados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654F4C-5BDE-4748-82F9-0DE4A086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49772"/>
              </p:ext>
            </p:extLst>
          </p:nvPr>
        </p:nvGraphicFramePr>
        <p:xfrm>
          <a:off x="6556057" y="1658144"/>
          <a:ext cx="4054793" cy="496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922">
                  <a:extLst>
                    <a:ext uri="{9D8B030D-6E8A-4147-A177-3AD203B41FA5}">
                      <a16:colId xmlns:a16="http://schemas.microsoft.com/office/drawing/2014/main" val="782886350"/>
                    </a:ext>
                  </a:extLst>
                </a:gridCol>
                <a:gridCol w="1069087">
                  <a:extLst>
                    <a:ext uri="{9D8B030D-6E8A-4147-A177-3AD203B41FA5}">
                      <a16:colId xmlns:a16="http://schemas.microsoft.com/office/drawing/2014/main" val="1319935675"/>
                    </a:ext>
                  </a:extLst>
                </a:gridCol>
                <a:gridCol w="1495784">
                  <a:extLst>
                    <a:ext uri="{9D8B030D-6E8A-4147-A177-3AD203B41FA5}">
                      <a16:colId xmlns:a16="http://schemas.microsoft.com/office/drawing/2014/main" val="137334076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LENGUA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ICG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ICG 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8340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Inglés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2,1377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12,06%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29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Francés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1,5307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8,64%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68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Swahili 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0,6805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3,84%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22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Alemán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0,5344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3,02%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37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Ruso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0,4789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2,70%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685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Tagalo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0,4528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2,56%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74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Chino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0,3842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2,17%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13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0,3689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2,08%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38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Thai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0,3377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1,91%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599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0,3191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1,80%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80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Malayo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0,2592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1,46%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58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Turco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0,2510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1,42%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55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Griego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0,2453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1,38%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87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Ucraniano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0,2369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1,34%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877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0,2355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1,33%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27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Urdu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0,2288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1,29%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944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Portugués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0,2169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1,22%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173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0,2029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1,15%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14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Polaco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0,1832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1,03%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75986"/>
                  </a:ext>
                </a:extLst>
              </a:tr>
            </a:tbl>
          </a:graphicData>
        </a:graphic>
      </p:graphicFrame>
      <p:pic>
        <p:nvPicPr>
          <p:cNvPr id="10242" name="Picture 2" descr="Abstract Print Design Sphère Circuit élément. Cyber World Technology  Background. Vector Illustration Image Vectorielle Stock - Alamy">
            <a:extLst>
              <a:ext uri="{FF2B5EF4-FFF2-40B4-BE49-F238E27FC236}">
                <a16:creationId xmlns:a16="http://schemas.microsoft.com/office/drawing/2014/main" id="{62F7BF2A-0F05-4382-8014-5A9BD793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32" y="4740923"/>
            <a:ext cx="20669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0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612493-FD53-4F4F-AAEE-A48DD497D04E}"/>
              </a:ext>
            </a:extLst>
          </p:cNvPr>
          <p:cNvSpPr txBox="1"/>
          <p:nvPr/>
        </p:nvSpPr>
        <p:spPr>
          <a:xfrm>
            <a:off x="1257300" y="1323975"/>
            <a:ext cx="749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INTERNET YA ES EL LUGAR EL MAS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MULTILINGÜE</a:t>
            </a:r>
            <a:r>
              <a:rPr lang="es-ES" dirty="0"/>
              <a:t> JAMAS CONSTRUIDO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27BD1-251F-4795-AF5A-CDB86B771595}"/>
              </a:ext>
            </a:extLst>
          </p:cNvPr>
          <p:cNvSpPr/>
          <p:nvPr/>
        </p:nvSpPr>
        <p:spPr>
          <a:xfrm>
            <a:off x="1257300" y="2274838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LA LINGUA FRANCA DE LA INTERNET NO ES EL INGLES, ES </a:t>
            </a:r>
            <a:r>
              <a:rPr lang="es-ES" b="1" dirty="0"/>
              <a:t>LA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TRADUCCIÓN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120A3-7BE3-4D13-BCC3-8FA8953863A4}"/>
              </a:ext>
            </a:extLst>
          </p:cNvPr>
          <p:cNvSpPr/>
          <p:nvPr/>
        </p:nvSpPr>
        <p:spPr>
          <a:xfrm>
            <a:off x="1257300" y="3098795"/>
            <a:ext cx="773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ESTAMOS VIVIENDO </a:t>
            </a:r>
            <a:r>
              <a:rPr lang="es-ES" b="1" dirty="0"/>
              <a:t>UNA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REVOLUCIÓN</a:t>
            </a:r>
            <a:r>
              <a:rPr lang="es-ES" b="1" dirty="0"/>
              <a:t> </a:t>
            </a:r>
            <a:r>
              <a:rPr lang="es-ES" dirty="0"/>
              <a:t>EN EL CAMPO DE LA TRADUCCIÓN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124B9-D2F1-4F1D-82CC-039BE8E7323E}"/>
              </a:ext>
            </a:extLst>
          </p:cNvPr>
          <p:cNvSpPr/>
          <p:nvPr/>
        </p:nvSpPr>
        <p:spPr>
          <a:xfrm>
            <a:off x="1257300" y="3965632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Y EL INICIO DE UN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DE PARADIGMA </a:t>
            </a:r>
            <a:r>
              <a:rPr lang="es-ES" dirty="0"/>
              <a:t>CON LAS LENGUAS:</a:t>
            </a:r>
          </a:p>
          <a:p>
            <a:r>
              <a:rPr lang="es-ES" dirty="0"/>
              <a:t>DE LA AYUDA A LA INTERCOMPRENSIÓN A LA TRADUCCIÓN ASISTIDA POR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B15C6F7-1240-47D3-987A-DCC8897CE9EE}"/>
              </a:ext>
            </a:extLst>
          </p:cNvPr>
          <p:cNvSpPr/>
          <p:nvPr/>
        </p:nvSpPr>
        <p:spPr>
          <a:xfrm>
            <a:off x="10001250" y="2921169"/>
            <a:ext cx="1600200" cy="1517481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C8D59D-B439-4D56-AB3D-3FB25519692C}"/>
              </a:ext>
            </a:extLst>
          </p:cNvPr>
          <p:cNvSpPr txBox="1"/>
          <p:nvPr/>
        </p:nvSpPr>
        <p:spPr>
          <a:xfrm>
            <a:off x="10440514" y="3261241"/>
            <a:ext cx="72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721A556-1792-4007-A013-211C74BDCCA7}"/>
              </a:ext>
            </a:extLst>
          </p:cNvPr>
          <p:cNvSpPr/>
          <p:nvPr/>
        </p:nvSpPr>
        <p:spPr>
          <a:xfrm flipH="1">
            <a:off x="8991600" y="3429000"/>
            <a:ext cx="100965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6E3DBA-37C1-41DC-9C31-EA553AD9FA60}"/>
              </a:ext>
            </a:extLst>
          </p:cNvPr>
          <p:cNvSpPr txBox="1"/>
          <p:nvPr/>
        </p:nvSpPr>
        <p:spPr>
          <a:xfrm>
            <a:off x="9571013" y="4409390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Intelligencia Aumentada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51FE80-8711-44FB-B8B8-DB78B34714FF}"/>
              </a:ext>
            </a:extLst>
          </p:cNvPr>
          <p:cNvSpPr txBox="1"/>
          <p:nvPr/>
        </p:nvSpPr>
        <p:spPr>
          <a:xfrm>
            <a:off x="4057094" y="358000"/>
            <a:ext cx="244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CONCLUSI</a:t>
            </a:r>
            <a:r>
              <a:rPr lang="es-ES" sz="3200" b="1" dirty="0" err="1"/>
              <a:t>Ó</a:t>
            </a:r>
            <a:r>
              <a:rPr lang="fr-FR" sz="3200" b="1" dirty="0"/>
              <a:t>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719300-7456-4AA3-8551-143309D8FAC0}"/>
              </a:ext>
            </a:extLst>
          </p:cNvPr>
          <p:cNvSpPr txBox="1"/>
          <p:nvPr/>
        </p:nvSpPr>
        <p:spPr>
          <a:xfrm>
            <a:off x="4261701" y="4832469"/>
            <a:ext cx="203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SIN EMBARGO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DBBC64-B7B3-4B90-9CC1-D209641FA415}"/>
              </a:ext>
            </a:extLst>
          </p:cNvPr>
          <p:cNvSpPr txBox="1"/>
          <p:nvPr/>
        </p:nvSpPr>
        <p:spPr>
          <a:xfrm>
            <a:off x="297425" y="5869351"/>
            <a:ext cx="1053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EL RETO DE LA INTEGRACI</a:t>
            </a:r>
            <a:r>
              <a:rPr lang="es-ES" sz="2400" b="1" dirty="0" err="1">
                <a:solidFill>
                  <a:srgbClr val="C00000"/>
                </a:solidFill>
              </a:rPr>
              <a:t>Ó</a:t>
            </a:r>
            <a:r>
              <a:rPr lang="fr-FR" sz="2400" b="1" dirty="0">
                <a:solidFill>
                  <a:srgbClr val="C00000"/>
                </a:solidFill>
              </a:rPr>
              <a:t>N DE LAS 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LENGUAS MINORITARIAS</a:t>
            </a:r>
            <a:r>
              <a:rPr lang="fr-FR" sz="2400" b="1" dirty="0">
                <a:solidFill>
                  <a:srgbClr val="C00000"/>
                </a:solidFill>
              </a:rPr>
              <a:t> QUEDA INMENSO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MAS DE 95% DE LAS LENGUAS = MENOS DE 5% DE LOS HABLANTES…</a:t>
            </a:r>
          </a:p>
        </p:txBody>
      </p:sp>
    </p:spTree>
    <p:extLst>
      <p:ext uri="{BB962C8B-B14F-4D97-AF65-F5344CB8AC3E}">
        <p14:creationId xmlns:p14="http://schemas.microsoft.com/office/powerpoint/2010/main" val="13612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B21FCC9-F244-44ED-AFC8-7016F2C5A086}"/>
              </a:ext>
            </a:extLst>
          </p:cNvPr>
          <p:cNvSpPr txBox="1"/>
          <p:nvPr/>
        </p:nvSpPr>
        <p:spPr>
          <a:xfrm>
            <a:off x="657224" y="898865"/>
            <a:ext cx="8111067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CONSERVAR FORMATO EN DOCUMENTO AYUDA A TRADUCCI</a:t>
            </a:r>
            <a:r>
              <a:rPr lang="es-ES" dirty="0" err="1"/>
              <a:t>Ó</a:t>
            </a:r>
            <a:r>
              <a:rPr lang="fr-FR" dirty="0"/>
              <a:t>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AYUDA A TRADUCCI</a:t>
            </a:r>
            <a:r>
              <a:rPr lang="es-ES" dirty="0" err="1"/>
              <a:t>Ó</a:t>
            </a:r>
            <a:r>
              <a:rPr lang="fr-FR" dirty="0"/>
              <a:t>N EN CREACI</a:t>
            </a:r>
            <a:r>
              <a:rPr lang="es-ES" dirty="0" err="1"/>
              <a:t>Ó</a:t>
            </a:r>
            <a:r>
              <a:rPr lang="fr-FR" dirty="0"/>
              <a:t>N/EDICI</a:t>
            </a:r>
            <a:r>
              <a:rPr lang="es-ES" dirty="0" err="1"/>
              <a:t>Ó</a:t>
            </a:r>
            <a:r>
              <a:rPr lang="fr-FR" dirty="0"/>
              <a:t>N SITIOS WEB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INTERCOMPRENSI</a:t>
            </a:r>
            <a:r>
              <a:rPr lang="es-ES" dirty="0" err="1"/>
              <a:t>Ó</a:t>
            </a:r>
            <a:r>
              <a:rPr lang="fr-FR" dirty="0"/>
              <a:t>N  AUTOMATICA DINAMICA EN SITIOS WEB EN 250 LENGUAS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SUBTITULOS AUTOMATICOS DE AYUDA EN YOUTUBE EN 250 LANGUAGES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INTEGRACI</a:t>
            </a:r>
            <a:r>
              <a:rPr lang="es-ES" dirty="0" err="1"/>
              <a:t>Ó</a:t>
            </a:r>
            <a:r>
              <a:rPr lang="fr-FR" dirty="0"/>
              <a:t>N SUBTITULOS EN REUNIONES ZOOM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D9348D-E422-4844-8097-7E6240A2B7FE}"/>
              </a:ext>
            </a:extLst>
          </p:cNvPr>
          <p:cNvSpPr txBox="1"/>
          <p:nvPr/>
        </p:nvSpPr>
        <p:spPr>
          <a:xfrm>
            <a:off x="3266983" y="479394"/>
            <a:ext cx="41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HOY: AYUDA A LA INTERCOMPRENSI</a:t>
            </a:r>
            <a:r>
              <a:rPr lang="es-ES" b="1" dirty="0" err="1"/>
              <a:t>Ó</a:t>
            </a:r>
            <a:r>
              <a:rPr lang="fr-FR" b="1" dirty="0"/>
              <a:t>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8E0896-5FE7-4BB0-895D-91039AF5CE14}"/>
              </a:ext>
            </a:extLst>
          </p:cNvPr>
          <p:cNvSpPr txBox="1"/>
          <p:nvPr/>
        </p:nvSpPr>
        <p:spPr>
          <a:xfrm>
            <a:off x="3266983" y="3506680"/>
            <a:ext cx="398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MAÑANA: TRADUCCI</a:t>
            </a:r>
            <a:r>
              <a:rPr lang="es-ES" b="1" dirty="0" err="1"/>
              <a:t>Ó</a:t>
            </a:r>
            <a:r>
              <a:rPr lang="fr-FR" b="1" dirty="0"/>
              <a:t>N AUTOMATICA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D7C4F-C6DE-464E-B9A5-213D925FE0C4}"/>
              </a:ext>
            </a:extLst>
          </p:cNvPr>
          <p:cNvSpPr/>
          <p:nvPr/>
        </p:nvSpPr>
        <p:spPr>
          <a:xfrm>
            <a:off x="553374" y="4005984"/>
            <a:ext cx="831541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DOCUMENTOS TRADUCIDOS INCLUIDOS IMAGENES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GESTIONAR TRADUCCI</a:t>
            </a:r>
            <a:r>
              <a:rPr lang="es-ES" dirty="0" err="1"/>
              <a:t>Ó</a:t>
            </a:r>
            <a:r>
              <a:rPr lang="fr-FR" dirty="0"/>
              <a:t>N EN CREACION/EDICI</a:t>
            </a:r>
            <a:r>
              <a:rPr lang="es-ES" dirty="0" err="1"/>
              <a:t>Ó</a:t>
            </a:r>
            <a:r>
              <a:rPr lang="fr-FR" dirty="0"/>
              <a:t>N SITIOS WEB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TRADUCCI</a:t>
            </a:r>
            <a:r>
              <a:rPr lang="es-ES" dirty="0" err="1"/>
              <a:t>Ó</a:t>
            </a:r>
            <a:r>
              <a:rPr lang="fr-FR" dirty="0"/>
              <a:t>N AUTOMATICA DINAMICA EN SITIOS WEB EN 250 LENGUAS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SUBTITULOS AUTOMATICOS EN YOUTUBE EN 250 LANGUAGES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INTEGRACI</a:t>
            </a:r>
            <a:r>
              <a:rPr lang="es-ES" dirty="0" err="1"/>
              <a:t>Ó</a:t>
            </a:r>
            <a:r>
              <a:rPr lang="fr-FR" dirty="0"/>
              <a:t>N SUBTITULOS EN REUNIONES ZOOM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REUNIONES CARA A CARA O A DISTANCIA CADA QUIEN USA SU LENGUA</a:t>
            </a:r>
          </a:p>
        </p:txBody>
      </p:sp>
    </p:spTree>
    <p:extLst>
      <p:ext uri="{BB962C8B-B14F-4D97-AF65-F5344CB8AC3E}">
        <p14:creationId xmlns:p14="http://schemas.microsoft.com/office/powerpoint/2010/main" val="26894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65EBA2-F4F2-4684-9895-EB98E2443D07}"/>
              </a:ext>
            </a:extLst>
          </p:cNvPr>
          <p:cNvSpPr txBox="1"/>
          <p:nvPr/>
        </p:nvSpPr>
        <p:spPr>
          <a:xfrm>
            <a:off x="3888280" y="367386"/>
            <a:ext cx="3759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Brechas digitales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6E3C8-B4A8-46B3-9D7E-C7D7404DA46E}"/>
              </a:ext>
            </a:extLst>
          </p:cNvPr>
          <p:cNvSpPr/>
          <p:nvPr/>
        </p:nvSpPr>
        <p:spPr>
          <a:xfrm>
            <a:off x="189387" y="1897123"/>
            <a:ext cx="270726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brecha de acceso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25A56-DDD8-4954-A769-E8A2B162E0FA}"/>
              </a:ext>
            </a:extLst>
          </p:cNvPr>
          <p:cNvSpPr/>
          <p:nvPr/>
        </p:nvSpPr>
        <p:spPr>
          <a:xfrm>
            <a:off x="3410298" y="1897123"/>
            <a:ext cx="19590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brecha lingüística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A0D96-7091-4B83-A669-BCB40AE59B7A}"/>
              </a:ext>
            </a:extLst>
          </p:cNvPr>
          <p:cNvSpPr/>
          <p:nvPr/>
        </p:nvSpPr>
        <p:spPr>
          <a:xfrm>
            <a:off x="3354054" y="4222214"/>
            <a:ext cx="22077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brecha de contenidos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C2015-0376-4FCC-AD57-7726EEF8B56C}"/>
              </a:ext>
            </a:extLst>
          </p:cNvPr>
          <p:cNvSpPr/>
          <p:nvPr/>
        </p:nvSpPr>
        <p:spPr>
          <a:xfrm>
            <a:off x="6258052" y="1897123"/>
            <a:ext cx="24567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/>
              <a:t>brecha de cultura digital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4F3B-2978-4DD9-9F72-2F922C689369}"/>
              </a:ext>
            </a:extLst>
          </p:cNvPr>
          <p:cNvSpPr/>
          <p:nvPr/>
        </p:nvSpPr>
        <p:spPr>
          <a:xfrm>
            <a:off x="6258052" y="4188610"/>
            <a:ext cx="28298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alfabetización informacional</a:t>
            </a:r>
          </a:p>
        </p:txBody>
      </p:sp>
      <p:pic>
        <p:nvPicPr>
          <p:cNvPr id="2050" name="Picture 2" descr="Connect Images – Browse 6,635,048 Stock Photos, Vectors, and Video | Adobe  Stock">
            <a:extLst>
              <a:ext uri="{FF2B5EF4-FFF2-40B4-BE49-F238E27FC236}">
                <a16:creationId xmlns:a16="http://schemas.microsoft.com/office/drawing/2014/main" id="{4F26A3AF-EDA9-4A98-B288-D8DB6CA8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343"/>
            <a:ext cx="3053911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nguages Connect (@langsconnect_ie) / X">
            <a:extLst>
              <a:ext uri="{FF2B5EF4-FFF2-40B4-BE49-F238E27FC236}">
                <a16:creationId xmlns:a16="http://schemas.microsoft.com/office/drawing/2014/main" id="{1A049742-3C19-437D-B83B-6B4BC3AC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19" y="2365258"/>
            <a:ext cx="1468903" cy="14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dicators for the Presence of Languages in the Internet - OBDILCI">
            <a:extLst>
              <a:ext uri="{FF2B5EF4-FFF2-40B4-BE49-F238E27FC236}">
                <a16:creationId xmlns:a16="http://schemas.microsoft.com/office/drawing/2014/main" id="{F48B9563-21DB-4B02-AF2B-3E7829AA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11" y="46132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mbracing Digital Culture: A Game Changer for Modern Companies">
            <a:extLst>
              <a:ext uri="{FF2B5EF4-FFF2-40B4-BE49-F238E27FC236}">
                <a16:creationId xmlns:a16="http://schemas.microsoft.com/office/drawing/2014/main" id="{CE03CA7A-1174-4280-847C-8832F999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93" y="2265392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fabetización informacional - UNGS">
            <a:extLst>
              <a:ext uri="{FF2B5EF4-FFF2-40B4-BE49-F238E27FC236}">
                <a16:creationId xmlns:a16="http://schemas.microsoft.com/office/drawing/2014/main" id="{5E6CE5D6-B987-40B0-8309-FAC6B53F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08" y="4557942"/>
            <a:ext cx="1538643" cy="19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70CDD01-DDEC-4466-AEA0-C5F5D0F62949}"/>
              </a:ext>
            </a:extLst>
          </p:cNvPr>
          <p:cNvSpPr txBox="1"/>
          <p:nvPr/>
        </p:nvSpPr>
        <p:spPr>
          <a:xfrm>
            <a:off x="9392575" y="1896060"/>
            <a:ext cx="221669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Brecha paradigmática</a:t>
            </a:r>
          </a:p>
        </p:txBody>
      </p:sp>
      <p:pic>
        <p:nvPicPr>
          <p:cNvPr id="2066" name="Picture 18" descr="Decide to be decision maker | Harvey Mackay">
            <a:extLst>
              <a:ext uri="{FF2B5EF4-FFF2-40B4-BE49-F238E27FC236}">
                <a16:creationId xmlns:a16="http://schemas.microsoft.com/office/drawing/2014/main" id="{E897063F-9122-4201-A0B5-3A104E23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73" y="228361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02A7122-2A04-489B-A2B5-C91824ED3E3B}"/>
              </a:ext>
            </a:extLst>
          </p:cNvPr>
          <p:cNvSpPr/>
          <p:nvPr/>
        </p:nvSpPr>
        <p:spPr>
          <a:xfrm>
            <a:off x="3154680" y="1417320"/>
            <a:ext cx="2597860" cy="5440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41C030-85DD-47EC-8A7F-BD3C879E3A2E}"/>
              </a:ext>
            </a:extLst>
          </p:cNvPr>
          <p:cNvSpPr/>
          <p:nvPr/>
        </p:nvSpPr>
        <p:spPr>
          <a:xfrm>
            <a:off x="4523967" y="296948"/>
            <a:ext cx="2652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SIN EMBARGO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D1D29B-2A59-4A42-A133-20565209B630}"/>
              </a:ext>
            </a:extLst>
          </p:cNvPr>
          <p:cNvSpPr txBox="1"/>
          <p:nvPr/>
        </p:nvSpPr>
        <p:spPr>
          <a:xfrm>
            <a:off x="683581" y="1500326"/>
            <a:ext cx="848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QUE HACEMOS CON LAS MILES DE LENGUAS DEJADAS DE LADO, LENGUAS INDIGENAS?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7ED694-0629-4350-B1CB-C54968A1F479}"/>
              </a:ext>
            </a:extLst>
          </p:cNvPr>
          <p:cNvSpPr txBox="1"/>
          <p:nvPr/>
        </p:nvSpPr>
        <p:spPr>
          <a:xfrm>
            <a:off x="914400" y="2459115"/>
            <a:ext cx="90604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 QUE PARTICIPAR A LA VIDA DIGITAL DEBE SER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DERECHO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ENTENDER </a:t>
            </a:r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ECUACI</a:t>
            </a:r>
            <a:r>
              <a:rPr lang="es-ES" b="1"/>
              <a:t>Ó</a:t>
            </a:r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PARADOJAL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MOTIVAR LAS FAMILIAS DE LENGUAS A </a:t>
            </a:r>
            <a:r>
              <a:rPr lang="es-ES" b="1" dirty="0"/>
              <a:t>UNIRSE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AFRENTAR EL RETO:</a:t>
            </a:r>
          </a:p>
          <a:p>
            <a:endParaRPr lang="es-ES" dirty="0"/>
          </a:p>
          <a:p>
            <a:r>
              <a:rPr lang="es-ES" dirty="0"/>
              <a:t>ALGIC : 56 lenguas &lt; 25 000 hab. Juntas &gt; 150 000 (Canadá y EEUU)</a:t>
            </a:r>
          </a:p>
          <a:p>
            <a:r>
              <a:rPr lang="es-ES" dirty="0"/>
              <a:t>ESKIMO: 21 lenguas (Canadá, EEUU, Groenlandia, Rusia )</a:t>
            </a:r>
          </a:p>
          <a:p>
            <a:r>
              <a:rPr lang="es-ES" dirty="0"/>
              <a:t>EYAK-ATHABASKAN: 47 lenguas, como Navajo y Apache, juntas &gt; 200 000 (Canadá, EEUU)</a:t>
            </a:r>
          </a:p>
          <a:p>
            <a:r>
              <a:rPr lang="es-ES" dirty="0"/>
              <a:t>MAYAN: 20 lenguas &gt; 2,5M</a:t>
            </a:r>
          </a:p>
          <a:p>
            <a:r>
              <a:rPr lang="es-ES" dirty="0"/>
              <a:t>OTOMANGUEAN: 148 lenguas, como Mixteca, Zapoteca, juntas &gt; 1,7M</a:t>
            </a:r>
          </a:p>
          <a:p>
            <a:r>
              <a:rPr lang="es-ES" dirty="0"/>
              <a:t>UTO-AZTECAN: 48 lenguas como Náhuatl, Juntas &gt; 1,9M</a:t>
            </a:r>
          </a:p>
          <a:p>
            <a:r>
              <a:rPr lang="es-ES" dirty="0"/>
              <a:t>TUPIAN: 63 lenguas en Brasil, juntas &gt; 75 000, cercanas de Guaraní (lengua oficial de Paraguay)</a:t>
            </a:r>
          </a:p>
        </p:txBody>
      </p:sp>
    </p:spTree>
    <p:extLst>
      <p:ext uri="{BB962C8B-B14F-4D97-AF65-F5344CB8AC3E}">
        <p14:creationId xmlns:p14="http://schemas.microsoft.com/office/powerpoint/2010/main" val="376772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375804-AEF1-4304-8B82-799C7BD2DD91}"/>
              </a:ext>
            </a:extLst>
          </p:cNvPr>
          <p:cNvSpPr txBox="1"/>
          <p:nvPr/>
        </p:nvSpPr>
        <p:spPr>
          <a:xfrm>
            <a:off x="3462291" y="443883"/>
            <a:ext cx="546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El mito del ingles lengua franca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AB2579-B17C-45F0-868D-8099A64AD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4222" y="1349407"/>
            <a:ext cx="10733103" cy="530884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4428C2-C2C0-44DE-BA62-4C284B742106}"/>
              </a:ext>
            </a:extLst>
          </p:cNvPr>
          <p:cNvCxnSpPr/>
          <p:nvPr/>
        </p:nvCxnSpPr>
        <p:spPr>
          <a:xfrm>
            <a:off x="3124940" y="3045040"/>
            <a:ext cx="24768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06110D-BF7D-4B7E-B98A-648DDE505A7B}"/>
              </a:ext>
            </a:extLst>
          </p:cNvPr>
          <p:cNvCxnSpPr/>
          <p:nvPr/>
        </p:nvCxnSpPr>
        <p:spPr>
          <a:xfrm>
            <a:off x="5619750" y="3076575"/>
            <a:ext cx="581025" cy="8001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AFABA6-902F-465F-AF36-81FF6A7B5CC7}"/>
              </a:ext>
            </a:extLst>
          </p:cNvPr>
          <p:cNvCxnSpPr/>
          <p:nvPr/>
        </p:nvCxnSpPr>
        <p:spPr>
          <a:xfrm>
            <a:off x="6200773" y="3876675"/>
            <a:ext cx="4695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043289A-9342-4193-9FF6-C7218097194C}"/>
              </a:ext>
            </a:extLst>
          </p:cNvPr>
          <p:cNvSpPr txBox="1"/>
          <p:nvPr/>
        </p:nvSpPr>
        <p:spPr>
          <a:xfrm>
            <a:off x="8458200" y="1349407"/>
            <a:ext cx="170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INGLES@MEDIA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458008-214C-4D07-8BEB-14744F61A896}"/>
              </a:ext>
            </a:extLst>
          </p:cNvPr>
          <p:cNvSpPr txBox="1"/>
          <p:nvPr/>
        </p:nvSpPr>
        <p:spPr>
          <a:xfrm>
            <a:off x="9541965" y="1684878"/>
            <a:ext cx="1609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rgbClr val="FF0000"/>
                </a:solidFill>
              </a:rPr>
              <a:t>Fuente: W3Techs</a:t>
            </a:r>
          </a:p>
        </p:txBody>
      </p:sp>
    </p:spTree>
    <p:extLst>
      <p:ext uri="{BB962C8B-B14F-4D97-AF65-F5344CB8AC3E}">
        <p14:creationId xmlns:p14="http://schemas.microsoft.com/office/powerpoint/2010/main" val="23675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F9B656-81E8-4E70-A23E-2CCAA65BFDD7}"/>
              </a:ext>
            </a:extLst>
          </p:cNvPr>
          <p:cNvSpPr txBox="1"/>
          <p:nvPr/>
        </p:nvSpPr>
        <p:spPr>
          <a:xfrm>
            <a:off x="4088167" y="464213"/>
            <a:ext cx="396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La paradoja lingüística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6E05AB-A9D7-4283-B3DF-1DD3C5AC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52108"/>
              </p:ext>
            </p:extLst>
          </p:nvPr>
        </p:nvGraphicFramePr>
        <p:xfrm>
          <a:off x="2270276" y="2139696"/>
          <a:ext cx="7598662" cy="3224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125">
                  <a:extLst>
                    <a:ext uri="{9D8B030D-6E8A-4147-A177-3AD203B41FA5}">
                      <a16:colId xmlns:a16="http://schemas.microsoft.com/office/drawing/2014/main" val="4221202509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3457694052"/>
                    </a:ext>
                  </a:extLst>
                </a:gridCol>
                <a:gridCol w="1777925">
                  <a:extLst>
                    <a:ext uri="{9D8B030D-6E8A-4147-A177-3AD203B41FA5}">
                      <a16:colId xmlns:a16="http://schemas.microsoft.com/office/drawing/2014/main" val="3385984038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1781126603"/>
                    </a:ext>
                  </a:extLst>
                </a:gridCol>
              </a:tblGrid>
              <a:tr h="35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L1&gt;1M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L1&lt;1M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25746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LENGUAS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6 890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7 226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9169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95,4%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0484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HABLANTES L1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7 062 906 326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370 592 893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7 433 499 219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30740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95,0%</a:t>
                      </a:r>
                      <a:endParaRPr lang="fr-FR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5,0%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57588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HABLANTES L1+L2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10 303 359 711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421 864 047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10 725 223 758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85601"/>
                  </a:ext>
                </a:extLst>
              </a:tr>
              <a:tr h="481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96.1%</a:t>
                      </a:r>
                      <a:endParaRPr lang="fr-FR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3.9%</a:t>
                      </a:r>
                      <a:endParaRPr lang="fr-FR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9412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6A4CD4E-94B8-43E3-84CB-356A1E35F18B}"/>
              </a:ext>
            </a:extLst>
          </p:cNvPr>
          <p:cNvSpPr txBox="1"/>
          <p:nvPr/>
        </p:nvSpPr>
        <p:spPr>
          <a:xfrm>
            <a:off x="2468880" y="5870448"/>
            <a:ext cx="62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 : Ethnologue 2024, antes de reagrupar las macro-lenguas</a:t>
            </a:r>
          </a:p>
        </p:txBody>
      </p:sp>
    </p:spTree>
    <p:extLst>
      <p:ext uri="{BB962C8B-B14F-4D97-AF65-F5344CB8AC3E}">
        <p14:creationId xmlns:p14="http://schemas.microsoft.com/office/powerpoint/2010/main" val="110070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BB084B-CFD4-47F2-9AC7-989805209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08" y="1865376"/>
            <a:ext cx="10533888" cy="49926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9B0995-B632-4305-B0A6-1FDA47C2F3F0}"/>
              </a:ext>
            </a:extLst>
          </p:cNvPr>
          <p:cNvSpPr txBox="1"/>
          <p:nvPr/>
        </p:nvSpPr>
        <p:spPr>
          <a:xfrm>
            <a:off x="4088167" y="464213"/>
            <a:ext cx="396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La paradoja lingüística</a:t>
            </a:r>
          </a:p>
        </p:txBody>
      </p:sp>
    </p:spTree>
    <p:extLst>
      <p:ext uri="{BB962C8B-B14F-4D97-AF65-F5344CB8AC3E}">
        <p14:creationId xmlns:p14="http://schemas.microsoft.com/office/powerpoint/2010/main" val="21170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3359696" y="146685"/>
            <a:ext cx="4203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EL MODELO DE OBDILCI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4B19EB-B75E-4C9A-ABE2-DD9378C84698}"/>
              </a:ext>
            </a:extLst>
          </p:cNvPr>
          <p:cNvSpPr txBox="1"/>
          <p:nvPr/>
        </p:nvSpPr>
        <p:spPr>
          <a:xfrm>
            <a:off x="286795" y="838107"/>
            <a:ext cx="92410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 método es una </a:t>
            </a:r>
            <a:r>
              <a:rPr lang="es-ES" sz="1600" b="1" dirty="0"/>
              <a:t>aproximación indirecta </a:t>
            </a:r>
            <a:r>
              <a:rPr lang="es-ES" sz="1600" dirty="0"/>
              <a:t>a los contenidos</a:t>
            </a:r>
          </a:p>
          <a:p>
            <a:r>
              <a:rPr lang="es-ES" sz="1600" dirty="0"/>
              <a:t>sentada en la observación de la </a:t>
            </a:r>
            <a:r>
              <a:rPr lang="es-ES" sz="1600" b="1" dirty="0"/>
              <a:t>productividad de contenidos: siempre dentro de la Ventana 0.5 ---- 2</a:t>
            </a:r>
            <a:r>
              <a:rPr lang="es-ES" sz="1600" dirty="0"/>
              <a:t>.</a:t>
            </a:r>
          </a:p>
          <a:p>
            <a:endParaRPr lang="es-ES" sz="1600" dirty="0"/>
          </a:p>
          <a:p>
            <a:r>
              <a:rPr lang="es-ES" sz="1600" dirty="0"/>
              <a:t>Supone la existencia de una suerte de </a:t>
            </a:r>
            <a:r>
              <a:rPr lang="es-ES" sz="1600" b="1" dirty="0"/>
              <a:t>ley económica</a:t>
            </a:r>
            <a:r>
              <a:rPr lang="es-ES" sz="1600" dirty="0"/>
              <a:t> que liga, </a:t>
            </a:r>
            <a:r>
              <a:rPr lang="es-ES" sz="1600" u="sng" dirty="0"/>
              <a:t> para cada lengua</a:t>
            </a:r>
            <a:r>
              <a:rPr lang="es-ES" sz="1600" dirty="0"/>
              <a:t> </a:t>
            </a:r>
          </a:p>
          <a:p>
            <a:endParaRPr lang="es-ES" sz="1600" dirty="0"/>
          </a:p>
          <a:p>
            <a:r>
              <a:rPr lang="es-ES" sz="1600" b="1" dirty="0"/>
              <a:t>LA DEMANDA</a:t>
            </a:r>
            <a:r>
              <a:rPr lang="es-ES" sz="1600" dirty="0"/>
              <a:t> (hablantes conectados)                                                  </a:t>
            </a:r>
            <a:r>
              <a:rPr lang="es-ES" sz="1600" b="1" dirty="0"/>
              <a:t>LA</a:t>
            </a:r>
            <a:r>
              <a:rPr lang="es-ES" sz="1600" dirty="0"/>
              <a:t> </a:t>
            </a:r>
            <a:r>
              <a:rPr lang="es-ES" sz="1600" b="1" dirty="0"/>
              <a:t>OFFERTA</a:t>
            </a:r>
            <a:r>
              <a:rPr lang="es-ES" sz="1600" dirty="0"/>
              <a:t>    (contenidos)</a:t>
            </a:r>
          </a:p>
          <a:p>
            <a:endParaRPr lang="es-ES" sz="1600" dirty="0"/>
          </a:p>
          <a:p>
            <a:pPr algn="ctr"/>
            <a:r>
              <a:rPr lang="es-ES" sz="1600" dirty="0"/>
              <a:t>Mientras el numero de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hablantes conectados</a:t>
            </a:r>
            <a:r>
              <a:rPr lang="es-ES" sz="1600" dirty="0"/>
              <a:t> crece,</a:t>
            </a:r>
          </a:p>
          <a:p>
            <a:pPr algn="ctr"/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</a:t>
            </a:r>
            <a:r>
              <a:rPr lang="es-ES" sz="1600" dirty="0"/>
              <a:t> crecen,</a:t>
            </a:r>
          </a:p>
          <a:p>
            <a:pPr algn="ctr"/>
            <a:r>
              <a:rPr lang="es-ES" sz="1600" dirty="0"/>
              <a:t>en </a:t>
            </a:r>
            <a:r>
              <a:rPr lang="es-ES" sz="1600" b="1" dirty="0">
                <a:solidFill>
                  <a:srgbClr val="C00000"/>
                </a:solidFill>
              </a:rPr>
              <a:t>mas o menos </a:t>
            </a:r>
            <a:r>
              <a:rPr lang="es-ES" sz="1600" dirty="0"/>
              <a:t>la misma proporción.</a:t>
            </a:r>
          </a:p>
          <a:p>
            <a:endParaRPr lang="es-ES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61F0D6D-2CD8-4B16-A0E9-BB9DF681924B}"/>
              </a:ext>
            </a:extLst>
          </p:cNvPr>
          <p:cNvSpPr/>
          <p:nvPr/>
        </p:nvSpPr>
        <p:spPr>
          <a:xfrm>
            <a:off x="4579402" y="1940476"/>
            <a:ext cx="978408" cy="565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3B55C41-5472-45FF-B338-9358E95CABF1}"/>
              </a:ext>
            </a:extLst>
          </p:cNvPr>
          <p:cNvSpPr/>
          <p:nvPr/>
        </p:nvSpPr>
        <p:spPr>
          <a:xfrm rot="10800000">
            <a:off x="3558395" y="1917790"/>
            <a:ext cx="978408" cy="61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47DF441-1BDD-459F-B8F3-F31161750C7F}"/>
              </a:ext>
            </a:extLst>
          </p:cNvPr>
          <p:cNvCxnSpPr/>
          <p:nvPr/>
        </p:nvCxnSpPr>
        <p:spPr>
          <a:xfrm flipH="1" flipV="1">
            <a:off x="9108489" y="2459115"/>
            <a:ext cx="88777" cy="14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44BC7AC-4A2E-4185-A811-77ABA6E2AC80}"/>
              </a:ext>
            </a:extLst>
          </p:cNvPr>
          <p:cNvCxnSpPr>
            <a:cxnSpLocks/>
          </p:cNvCxnSpPr>
          <p:nvPr/>
        </p:nvCxnSpPr>
        <p:spPr>
          <a:xfrm>
            <a:off x="9215021" y="3923930"/>
            <a:ext cx="1970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6882414C-EB96-42E2-8826-C15ACFB72371}"/>
              </a:ext>
            </a:extLst>
          </p:cNvPr>
          <p:cNvSpPr/>
          <p:nvPr/>
        </p:nvSpPr>
        <p:spPr>
          <a:xfrm>
            <a:off x="9169302" y="391372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5AF3A5-90B3-49B8-86AA-A9D8278FDD55}"/>
              </a:ext>
            </a:extLst>
          </p:cNvPr>
          <p:cNvSpPr txBox="1"/>
          <p:nvPr/>
        </p:nvSpPr>
        <p:spPr>
          <a:xfrm>
            <a:off x="10600415" y="3913722"/>
            <a:ext cx="91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rgbClr val="0070C0"/>
                </a:solidFill>
              </a:rPr>
              <a:t>Conectados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298507-4720-4A42-B90C-C1CF3FE2D25F}"/>
              </a:ext>
            </a:extLst>
          </p:cNvPr>
          <p:cNvSpPr txBox="1"/>
          <p:nvPr/>
        </p:nvSpPr>
        <p:spPr>
          <a:xfrm>
            <a:off x="8759734" y="2038436"/>
            <a:ext cx="99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>
                <a:solidFill>
                  <a:srgbClr val="0070C0"/>
                </a:solidFill>
              </a:rPr>
              <a:t>contenidos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6B33E8B-0935-4C91-8913-A4B0B6433D78}"/>
              </a:ext>
            </a:extLst>
          </p:cNvPr>
          <p:cNvSpPr/>
          <p:nvPr/>
        </p:nvSpPr>
        <p:spPr>
          <a:xfrm>
            <a:off x="9215021" y="2944277"/>
            <a:ext cx="2670848" cy="979653"/>
          </a:xfrm>
          <a:custGeom>
            <a:avLst/>
            <a:gdLst>
              <a:gd name="connsiteX0" fmla="*/ 0 w 2663301"/>
              <a:gd name="connsiteY0" fmla="*/ 1979720 h 1979720"/>
              <a:gd name="connsiteX1" fmla="*/ 2006353 w 2663301"/>
              <a:gd name="connsiteY1" fmla="*/ 266330 h 1979720"/>
              <a:gd name="connsiteX2" fmla="*/ 2663301 w 2663301"/>
              <a:gd name="connsiteY2" fmla="*/ 17755 h 1979720"/>
              <a:gd name="connsiteX3" fmla="*/ 2663301 w 2663301"/>
              <a:gd name="connsiteY3" fmla="*/ 17755 h 1979720"/>
              <a:gd name="connsiteX4" fmla="*/ 2654423 w 2663301"/>
              <a:gd name="connsiteY4" fmla="*/ 17755 h 1979720"/>
              <a:gd name="connsiteX5" fmla="*/ 2627790 w 2663301"/>
              <a:gd name="connsiteY5" fmla="*/ 0 h 19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301" h="1979720">
                <a:moveTo>
                  <a:pt x="0" y="1979720"/>
                </a:moveTo>
                <a:cubicBezTo>
                  <a:pt x="781235" y="1286522"/>
                  <a:pt x="1562470" y="593324"/>
                  <a:pt x="2006353" y="266330"/>
                </a:cubicBezTo>
                <a:cubicBezTo>
                  <a:pt x="2450236" y="-60664"/>
                  <a:pt x="2663301" y="17755"/>
                  <a:pt x="2663301" y="17755"/>
                </a:cubicBezTo>
                <a:lnTo>
                  <a:pt x="2663301" y="17755"/>
                </a:lnTo>
                <a:cubicBezTo>
                  <a:pt x="2661821" y="17755"/>
                  <a:pt x="2660341" y="20714"/>
                  <a:pt x="2654423" y="17755"/>
                </a:cubicBezTo>
                <a:cubicBezTo>
                  <a:pt x="2648505" y="14796"/>
                  <a:pt x="2638147" y="7398"/>
                  <a:pt x="2627790" y="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05D4A203-01A4-4CC8-959B-3B15E1D8D17D}"/>
              </a:ext>
            </a:extLst>
          </p:cNvPr>
          <p:cNvSpPr/>
          <p:nvPr/>
        </p:nvSpPr>
        <p:spPr>
          <a:xfrm>
            <a:off x="9188388" y="1704513"/>
            <a:ext cx="1997476" cy="2210539"/>
          </a:xfrm>
          <a:custGeom>
            <a:avLst/>
            <a:gdLst>
              <a:gd name="connsiteX0" fmla="*/ 0 w 1997476"/>
              <a:gd name="connsiteY0" fmla="*/ 2210539 h 2210539"/>
              <a:gd name="connsiteX1" fmla="*/ 1651247 w 1997476"/>
              <a:gd name="connsiteY1" fmla="*/ 452761 h 2210539"/>
              <a:gd name="connsiteX2" fmla="*/ 1988598 w 1997476"/>
              <a:gd name="connsiteY2" fmla="*/ 0 h 2210539"/>
              <a:gd name="connsiteX3" fmla="*/ 1988598 w 1997476"/>
              <a:gd name="connsiteY3" fmla="*/ 0 h 2210539"/>
              <a:gd name="connsiteX4" fmla="*/ 1997476 w 1997476"/>
              <a:gd name="connsiteY4" fmla="*/ 0 h 22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476" h="2210539">
                <a:moveTo>
                  <a:pt x="0" y="2210539"/>
                </a:moveTo>
                <a:cubicBezTo>
                  <a:pt x="659907" y="1515861"/>
                  <a:pt x="1319814" y="821184"/>
                  <a:pt x="1651247" y="452761"/>
                </a:cubicBezTo>
                <a:cubicBezTo>
                  <a:pt x="1982680" y="84338"/>
                  <a:pt x="1988598" y="0"/>
                  <a:pt x="1988598" y="0"/>
                </a:cubicBezTo>
                <a:lnTo>
                  <a:pt x="1988598" y="0"/>
                </a:lnTo>
                <a:lnTo>
                  <a:pt x="1997476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51CC9A7-649C-48A8-A37E-2D86BE9C5FD0}"/>
              </a:ext>
            </a:extLst>
          </p:cNvPr>
          <p:cNvCxnSpPr>
            <a:cxnSpLocks/>
          </p:cNvCxnSpPr>
          <p:nvPr/>
        </p:nvCxnSpPr>
        <p:spPr>
          <a:xfrm flipV="1">
            <a:off x="9215021" y="2283781"/>
            <a:ext cx="2308195" cy="16401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2166B94-21B4-480E-87FF-F05823AE71DE}"/>
              </a:ext>
            </a:extLst>
          </p:cNvPr>
          <p:cNvSpPr txBox="1"/>
          <p:nvPr/>
        </p:nvSpPr>
        <p:spPr>
          <a:xfrm>
            <a:off x="11476518" y="2038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=1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77781A-352C-4FCF-85A4-D7508E50681D}"/>
              </a:ext>
            </a:extLst>
          </p:cNvPr>
          <p:cNvSpPr txBox="1"/>
          <p:nvPr/>
        </p:nvSpPr>
        <p:spPr>
          <a:xfrm>
            <a:off x="11144518" y="14008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&gt;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16AF6-787C-448A-8533-8CF1FE339C59}"/>
              </a:ext>
            </a:extLst>
          </p:cNvPr>
          <p:cNvSpPr txBox="1"/>
          <p:nvPr/>
        </p:nvSpPr>
        <p:spPr>
          <a:xfrm>
            <a:off x="11696588" y="294982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&lt;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84C50-4B68-4856-9E2A-FEA94253A0C0}"/>
              </a:ext>
            </a:extLst>
          </p:cNvPr>
          <p:cNvSpPr/>
          <p:nvPr/>
        </p:nvSpPr>
        <p:spPr>
          <a:xfrm>
            <a:off x="728309" y="3571347"/>
            <a:ext cx="764693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dirty="0"/>
              <a:t>La modulación “</a:t>
            </a:r>
            <a:r>
              <a:rPr lang="es-ES" sz="1600" b="1" dirty="0">
                <a:solidFill>
                  <a:srgbClr val="C00000"/>
                </a:solidFill>
              </a:rPr>
              <a:t>mas o menos</a:t>
            </a:r>
            <a:r>
              <a:rPr lang="es-ES" sz="1600" b="1" dirty="0"/>
              <a:t>” </a:t>
            </a:r>
            <a:r>
              <a:rPr lang="es-ES" sz="1600" dirty="0"/>
              <a:t>depende de varios factores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Numero de  </a:t>
            </a:r>
            <a:r>
              <a:rPr lang="es-ES" sz="1600" b="1" dirty="0"/>
              <a:t>hablantes L2 </a:t>
            </a:r>
            <a:r>
              <a:rPr lang="es-ES" sz="1600" dirty="0"/>
              <a:t>conectados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El volumen del </a:t>
            </a:r>
            <a:r>
              <a:rPr lang="es-ES" sz="1600" b="1" dirty="0"/>
              <a:t>trafico Internet </a:t>
            </a:r>
            <a:r>
              <a:rPr lang="es-ES" sz="1600" dirty="0"/>
              <a:t>generado, según características del </a:t>
            </a:r>
            <a:r>
              <a:rPr lang="es-ES" sz="1600" b="1" dirty="0"/>
              <a:t>país del hablante </a:t>
            </a:r>
            <a:r>
              <a:rPr lang="es-ES" sz="1600" dirty="0"/>
              <a:t>en términos de</a:t>
            </a:r>
            <a:r>
              <a:rPr lang="es-ES" sz="1600" b="1" dirty="0"/>
              <a:t> </a:t>
            </a:r>
            <a:r>
              <a:rPr lang="es-ES" sz="1600" i="1" dirty="0"/>
              <a:t>arancel,</a:t>
            </a:r>
            <a:r>
              <a:rPr lang="es-ES" sz="1600" dirty="0"/>
              <a:t> </a:t>
            </a:r>
            <a:r>
              <a:rPr lang="es-ES" sz="1600" i="1" dirty="0"/>
              <a:t>alfabetización digital, cultura</a:t>
            </a:r>
            <a:r>
              <a:rPr lang="es-ES" sz="1600" dirty="0"/>
              <a:t>…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Subscriciones</a:t>
            </a:r>
            <a:r>
              <a:rPr lang="es-ES" sz="1600" dirty="0"/>
              <a:t> a redes sociales y otras aplicaciones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El </a:t>
            </a:r>
            <a:r>
              <a:rPr lang="es-ES" sz="1600" b="1" dirty="0"/>
              <a:t>soporte</a:t>
            </a:r>
            <a:r>
              <a:rPr lang="es-ES" sz="1600" dirty="0"/>
              <a:t> </a:t>
            </a:r>
            <a:r>
              <a:rPr lang="es-ES" sz="1600" b="1" dirty="0"/>
              <a:t>tecnológico </a:t>
            </a:r>
            <a:r>
              <a:rPr lang="es-ES" sz="1600" dirty="0"/>
              <a:t>para la lengua y su presencia en las </a:t>
            </a:r>
            <a:r>
              <a:rPr lang="es-ES" sz="1600" i="1" dirty="0"/>
              <a:t>interfaces</a:t>
            </a:r>
            <a:r>
              <a:rPr lang="es-ES" sz="1600" dirty="0"/>
              <a:t> y en </a:t>
            </a:r>
            <a:r>
              <a:rPr lang="es-ES" sz="1600" i="1" dirty="0"/>
              <a:t>traducción en línea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Los progresos de los países de los hablantes en términos de</a:t>
            </a:r>
            <a:r>
              <a:rPr lang="es-ES" sz="1600" b="1" dirty="0"/>
              <a:t> sociedad de la información </a:t>
            </a:r>
            <a:r>
              <a:rPr lang="es-ES" sz="1600" dirty="0"/>
              <a:t>(</a:t>
            </a:r>
            <a:r>
              <a:rPr lang="es-ES" sz="1600" i="1" dirty="0" err="1"/>
              <a:t>e.commercio</a:t>
            </a:r>
            <a:r>
              <a:rPr lang="es-ES" sz="1600" i="1" dirty="0"/>
              <a:t>, votación en línea, impuestos en línea</a:t>
            </a:r>
            <a:r>
              <a:rPr lang="es-ES" sz="1600" dirty="0"/>
              <a:t>…).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9327B1-183F-4FFC-9F1A-137927E3E8F4}"/>
              </a:ext>
            </a:extLst>
          </p:cNvPr>
          <p:cNvSpPr/>
          <p:nvPr/>
        </p:nvSpPr>
        <p:spPr>
          <a:xfrm>
            <a:off x="8857085" y="4402343"/>
            <a:ext cx="30957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Productividad de contenidos</a:t>
            </a:r>
          </a:p>
          <a:p>
            <a:pPr algn="ctr"/>
            <a:r>
              <a:rPr lang="es-ES" b="1" dirty="0"/>
              <a:t>=</a:t>
            </a:r>
          </a:p>
          <a:p>
            <a:pPr algn="ctr"/>
            <a:r>
              <a:rPr lang="es-ES" b="1" dirty="0"/>
              <a:t>%contenidos</a:t>
            </a:r>
          </a:p>
          <a:p>
            <a:pPr algn="ctr"/>
            <a:r>
              <a:rPr lang="es-ES" dirty="0"/>
              <a:t>dividido por</a:t>
            </a:r>
          </a:p>
          <a:p>
            <a:pPr algn="ctr"/>
            <a:r>
              <a:rPr lang="es-ES" b="1" dirty="0"/>
              <a:t>%hablantes conectados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42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34"/>
    </mc:Choice>
    <mc:Fallback xmlns="">
      <p:transition spd="slow" advTm="805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24034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2800" dirty="0"/>
              <a:t>Completar las escasas fuentes lingüísticas con </a:t>
            </a:r>
            <a:r>
              <a:rPr lang="es-ES" b="1" dirty="0">
                <a:solidFill>
                  <a:srgbClr val="FFC000"/>
                </a:solidFill>
              </a:rPr>
              <a:t>fuentes por país</a:t>
            </a:r>
            <a:r>
              <a:rPr lang="es-ES" sz="2800" dirty="0"/>
              <a:t> mas fácil de encontrar</a:t>
            </a:r>
          </a:p>
          <a:p>
            <a:pPr>
              <a:buFont typeface="Wingdings" pitchFamily="2" charset="2"/>
              <a:buChar char="Ø"/>
            </a:pPr>
            <a:r>
              <a:rPr lang="es-ES" sz="2800" b="1" dirty="0">
                <a:solidFill>
                  <a:srgbClr val="FFC000"/>
                </a:solidFill>
              </a:rPr>
              <a:t>Transformar</a:t>
            </a:r>
            <a:r>
              <a:rPr lang="es-ES" sz="2800" dirty="0"/>
              <a:t> los datos por país en datos por lenguas.</a:t>
            </a:r>
          </a:p>
        </p:txBody>
      </p:sp>
      <p:pic>
        <p:nvPicPr>
          <p:cNvPr id="4" name="Picture 2" descr="Image result for cou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114676"/>
            <a:ext cx="3066287" cy="30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help.beefree.io/hc/en-us/article_attachments/201913721/beeplugin_langu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3714750"/>
            <a:ext cx="4453318" cy="23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3667125" y="3857626"/>
            <a:ext cx="2571750" cy="42862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635F8-0193-4D51-AB78-6107D98D0E50}"/>
              </a:ext>
            </a:extLst>
          </p:cNvPr>
          <p:cNvSpPr/>
          <p:nvPr/>
        </p:nvSpPr>
        <p:spPr>
          <a:xfrm>
            <a:off x="3392424" y="214290"/>
            <a:ext cx="420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EL MODELO DE OBDILCI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2"/>
    </mc:Choice>
    <mc:Fallback xmlns="">
      <p:transition spd="slow" advTm="326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8042" y="135729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2800" dirty="0"/>
              <a:t>Utilizar recursos </a:t>
            </a:r>
            <a:r>
              <a:rPr lang="es-ES" b="1" dirty="0">
                <a:solidFill>
                  <a:srgbClr val="FFC000"/>
                </a:solidFill>
              </a:rPr>
              <a:t>estadísticos</a:t>
            </a:r>
            <a:r>
              <a:rPr lang="es-ES" sz="2800" dirty="0"/>
              <a:t> para producir indicadores con sentido.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Dar una atención sostenida a </a:t>
            </a:r>
            <a:r>
              <a:rPr lang="es-ES" b="1" dirty="0">
                <a:solidFill>
                  <a:srgbClr val="FFC000"/>
                </a:solidFill>
              </a:rPr>
              <a:t>todos los sesgos </a:t>
            </a:r>
            <a:r>
              <a:rPr lang="es-ES" sz="2800" dirty="0"/>
              <a:t>posibles.</a:t>
            </a:r>
          </a:p>
        </p:txBody>
      </p:sp>
      <p:pic>
        <p:nvPicPr>
          <p:cNvPr id="4" name="Picture 2" descr="http://www.poster.net/escher-mc/escher-mc-hand-mit-kugel-9978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18" y="3000372"/>
            <a:ext cx="2928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596" y="3429000"/>
            <a:ext cx="5072098" cy="281873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8E90B7-85B9-4CB5-8889-41D87582C7C8}"/>
              </a:ext>
            </a:extLst>
          </p:cNvPr>
          <p:cNvSpPr/>
          <p:nvPr/>
        </p:nvSpPr>
        <p:spPr>
          <a:xfrm>
            <a:off x="3392424" y="214290"/>
            <a:ext cx="420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EL MODELO DE OBDILCI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1"/>
    </mc:Choice>
    <mc:Fallback xmlns="">
      <p:transition spd="slow" advTm="104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6ED9AD5-8A96-430F-AE6F-3AC1AEEBF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21"/>
            <a:ext cx="9510980" cy="52395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71B4C-8736-4363-9441-CAB065D8C8D1}"/>
              </a:ext>
            </a:extLst>
          </p:cNvPr>
          <p:cNvSpPr/>
          <p:nvPr/>
        </p:nvSpPr>
        <p:spPr>
          <a:xfrm>
            <a:off x="2835002" y="351139"/>
            <a:ext cx="679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FUENTES                                             INDICADORES</a:t>
            </a:r>
            <a:endParaRPr lang="es-ES" sz="24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2E6EC3-72E8-4127-87E5-0A630CE4E688}"/>
              </a:ext>
            </a:extLst>
          </p:cNvPr>
          <p:cNvSpPr txBox="1"/>
          <p:nvPr/>
        </p:nvSpPr>
        <p:spPr>
          <a:xfrm>
            <a:off x="8293608" y="2551837"/>
            <a:ext cx="389839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% CONECTADOS</a:t>
            </a:r>
          </a:p>
          <a:p>
            <a:r>
              <a:rPr lang="fr-FR" b="1" dirty="0"/>
              <a:t>% INTERNAUTAS</a:t>
            </a:r>
          </a:p>
          <a:p>
            <a:endParaRPr lang="fr-FR" b="1" dirty="0"/>
          </a:p>
          <a:p>
            <a:r>
              <a:rPr lang="fr-FR" b="1" dirty="0"/>
              <a:t>INDICATOR DE CYBER-GLOBALIZACI</a:t>
            </a:r>
            <a:r>
              <a:rPr lang="es-ES" b="1" dirty="0" err="1"/>
              <a:t>Ó</a:t>
            </a:r>
            <a:r>
              <a:rPr lang="fr-FR" b="1" dirty="0"/>
              <a:t>N</a:t>
            </a:r>
          </a:p>
          <a:p>
            <a:r>
              <a:rPr lang="fr-FR" b="1" dirty="0"/>
              <a:t>CYBER-GEOGRAFIA DE LENGUAS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D35D4B-6316-48F7-9E00-D52A31A1B942}"/>
              </a:ext>
            </a:extLst>
          </p:cNvPr>
          <p:cNvSpPr txBox="1"/>
          <p:nvPr/>
        </p:nvSpPr>
        <p:spPr>
          <a:xfrm>
            <a:off x="6231998" y="5242204"/>
            <a:ext cx="163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PRODUCTIVIDAD</a:t>
            </a:r>
            <a:br>
              <a:rPr lang="fr-FR" sz="1600" b="1" dirty="0"/>
            </a:br>
            <a:r>
              <a:rPr lang="fr-FR" sz="1600" b="1" dirty="0"/>
              <a:t>DE CONTENIDOS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60BBEC-8C7B-4C5D-B2BA-A72E4C70D643}"/>
              </a:ext>
            </a:extLst>
          </p:cNvPr>
          <p:cNvSpPr txBox="1"/>
          <p:nvPr/>
        </p:nvSpPr>
        <p:spPr>
          <a:xfrm>
            <a:off x="6163056" y="4166325"/>
            <a:ext cx="132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CONTENIDOS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D9BB82-C7EA-48C2-9B32-A6C4672454FE}"/>
              </a:ext>
            </a:extLst>
          </p:cNvPr>
          <p:cNvSpPr txBox="1"/>
          <p:nvPr/>
        </p:nvSpPr>
        <p:spPr>
          <a:xfrm>
            <a:off x="6096000" y="3090446"/>
            <a:ext cx="1904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PRESENCIA VIRTUAL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9D1F89-AE13-48F3-9C4F-5CE54AA27F33}"/>
              </a:ext>
            </a:extLst>
          </p:cNvPr>
          <p:cNvSpPr txBox="1"/>
          <p:nvPr/>
        </p:nvSpPr>
        <p:spPr>
          <a:xfrm>
            <a:off x="5742433" y="6243912"/>
            <a:ext cx="53580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ACCESO POR BASE DE DATOS: https://obdilci.org/Base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ED6D6E2-BB6A-4036-872B-1678F85FE0B3}"/>
              </a:ext>
            </a:extLst>
          </p:cNvPr>
          <p:cNvSpPr/>
          <p:nvPr/>
        </p:nvSpPr>
        <p:spPr>
          <a:xfrm>
            <a:off x="585216" y="2368296"/>
            <a:ext cx="832104" cy="722150"/>
          </a:xfrm>
          <a:prstGeom prst="ellipse">
            <a:avLst/>
          </a:prstGeom>
          <a:noFill/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0C2919-51A8-47F2-97A3-03388FC50BE5}"/>
              </a:ext>
            </a:extLst>
          </p:cNvPr>
          <p:cNvSpPr/>
          <p:nvPr/>
        </p:nvSpPr>
        <p:spPr>
          <a:xfrm>
            <a:off x="509016" y="3829490"/>
            <a:ext cx="1167384" cy="1104459"/>
          </a:xfrm>
          <a:prstGeom prst="ellipse">
            <a:avLst/>
          </a:prstGeom>
          <a:noFill/>
          <a:ln w="3492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D4BB50-C7F0-4705-8CFF-09422DF1ABEB}"/>
              </a:ext>
            </a:extLst>
          </p:cNvPr>
          <p:cNvSpPr txBox="1"/>
          <p:nvPr/>
        </p:nvSpPr>
        <p:spPr>
          <a:xfrm>
            <a:off x="746230" y="255183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UIT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9B0AA-754F-47BA-AB5F-3CB7AA8CAFA5}"/>
              </a:ext>
            </a:extLst>
          </p:cNvPr>
          <p:cNvSpPr txBox="1"/>
          <p:nvPr/>
        </p:nvSpPr>
        <p:spPr>
          <a:xfrm>
            <a:off x="509016" y="4227830"/>
            <a:ext cx="122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ETHNOLOGUE</a:t>
            </a:r>
          </a:p>
        </p:txBody>
      </p:sp>
    </p:spTree>
    <p:extLst>
      <p:ext uri="{BB962C8B-B14F-4D97-AF65-F5344CB8AC3E}">
        <p14:creationId xmlns:p14="http://schemas.microsoft.com/office/powerpoint/2010/main" val="3491570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28916</TotalTime>
  <Words>2200</Words>
  <Application>Microsoft Office PowerPoint</Application>
  <PresentationFormat>Grand écran</PresentationFormat>
  <Paragraphs>653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system-ui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53</cp:revision>
  <dcterms:created xsi:type="dcterms:W3CDTF">2025-04-14T15:28:37Z</dcterms:created>
  <dcterms:modified xsi:type="dcterms:W3CDTF">2025-05-10T13:02:18Z</dcterms:modified>
</cp:coreProperties>
</file>