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530" r:id="rId4"/>
    <p:sldId id="258" r:id="rId5"/>
    <p:sldId id="259" r:id="rId6"/>
    <p:sldId id="505" r:id="rId7"/>
    <p:sldId id="262" r:id="rId8"/>
    <p:sldId id="508" r:id="rId9"/>
    <p:sldId id="523" r:id="rId10"/>
    <p:sldId id="527" r:id="rId11"/>
    <p:sldId id="524" r:id="rId12"/>
    <p:sldId id="528" r:id="rId13"/>
    <p:sldId id="525" r:id="rId14"/>
    <p:sldId id="529" r:id="rId15"/>
    <p:sldId id="507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\Proyectos\Lenguas-Culturas\LC2025\FR\D&#233;moLangu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doc\Proyectos\Lenguas-Culturas\LC2025\FR\D&#233;moLangu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" sz="1800" b="1" i="0" baseline="0" dirty="0">
                <a:effectLst/>
              </a:rPr>
              <a:t>NOMBRE DE LANGUES PAR RAPPORT AU NOMBRE DE LOCUTEURS</a:t>
            </a:r>
            <a:endParaRPr lang="fr-FR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Table_of_Languages!$K$3:$K$11</c:f>
              <c:strCache>
                <c:ptCount val="9"/>
                <c:pt idx="0">
                  <c:v>TOTAL</c:v>
                </c:pt>
                <c:pt idx="1">
                  <c:v>L1+L2 &gt; 100</c:v>
                </c:pt>
                <c:pt idx="2">
                  <c:v>L1+L2 &gt; 1K</c:v>
                </c:pt>
                <c:pt idx="3">
                  <c:v>L1+L2 &gt; 10K</c:v>
                </c:pt>
                <c:pt idx="4">
                  <c:v>L1+L2 &gt; 100K</c:v>
                </c:pt>
                <c:pt idx="5">
                  <c:v>L1+L2 &gt; 1M</c:v>
                </c:pt>
                <c:pt idx="6">
                  <c:v>L1+L2 &gt; 10M</c:v>
                </c:pt>
                <c:pt idx="7">
                  <c:v>L1+L2 &gt; 100M</c:v>
                </c:pt>
                <c:pt idx="8">
                  <c:v>L1+L2 &gt; 1G</c:v>
                </c:pt>
              </c:strCache>
            </c:strRef>
          </c:cat>
          <c:val>
            <c:numRef>
              <c:f>Table_of_Languages!$L$3:$L$11</c:f>
              <c:numCache>
                <c:formatCode>General</c:formatCode>
                <c:ptCount val="9"/>
                <c:pt idx="0">
                  <c:v>7613</c:v>
                </c:pt>
                <c:pt idx="1">
                  <c:v>6267</c:v>
                </c:pt>
                <c:pt idx="2">
                  <c:v>5189</c:v>
                </c:pt>
                <c:pt idx="3">
                  <c:v>3205</c:v>
                </c:pt>
                <c:pt idx="4">
                  <c:v>1406</c:v>
                </c:pt>
                <c:pt idx="5">
                  <c:v>447</c:v>
                </c:pt>
                <c:pt idx="6">
                  <c:v>125</c:v>
                </c:pt>
                <c:pt idx="7">
                  <c:v>15</c:v>
                </c:pt>
                <c:pt idx="8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6-41A1-B709-F84A0DD1E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67152"/>
        <c:axId val="525323312"/>
      </c:lineChart>
      <c:catAx>
        <c:axId val="53126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5323312"/>
        <c:crosses val="autoZero"/>
        <c:auto val="1"/>
        <c:lblAlgn val="ctr"/>
        <c:lblOffset val="100"/>
        <c:noMultiLvlLbl val="0"/>
      </c:catAx>
      <c:valAx>
        <c:axId val="52532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26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" sz="2800" b="1" i="0" baseline="0" dirty="0">
                <a:effectLst/>
              </a:rPr>
              <a:t>LANGUES AVEC EXISTENCE NUMERIQUE</a:t>
            </a:r>
            <a:endParaRPr lang="fr-FR" sz="2000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1211554910656582E-2"/>
          <c:y val="0.17468745836560381"/>
          <c:w val="0.94508826466277251"/>
          <c:h val="0.72313444963537421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Table_of_Languages!$K$3:$K$11</c:f>
              <c:strCache>
                <c:ptCount val="9"/>
                <c:pt idx="0">
                  <c:v>TOTAL</c:v>
                </c:pt>
                <c:pt idx="1">
                  <c:v>L1+L2 &gt; 100</c:v>
                </c:pt>
                <c:pt idx="2">
                  <c:v>L1+L2 &gt; 1K</c:v>
                </c:pt>
                <c:pt idx="3">
                  <c:v>L1+L2 &gt; 10K</c:v>
                </c:pt>
                <c:pt idx="4">
                  <c:v>L1+L2 &gt; 100K</c:v>
                </c:pt>
                <c:pt idx="5">
                  <c:v>L1+L2 &gt; 1M</c:v>
                </c:pt>
                <c:pt idx="6">
                  <c:v>L1+L2 &gt; 10M</c:v>
                </c:pt>
                <c:pt idx="7">
                  <c:v>L1+L2 &gt; 100M</c:v>
                </c:pt>
                <c:pt idx="8">
                  <c:v>L1+L2 &gt; 1G</c:v>
                </c:pt>
              </c:strCache>
            </c:strRef>
          </c:cat>
          <c:val>
            <c:numRef>
              <c:f>Table_of_Languages!$L$3:$L$11</c:f>
              <c:numCache>
                <c:formatCode>General</c:formatCode>
                <c:ptCount val="9"/>
                <c:pt idx="0">
                  <c:v>7613</c:v>
                </c:pt>
                <c:pt idx="1">
                  <c:v>6267</c:v>
                </c:pt>
                <c:pt idx="2">
                  <c:v>5189</c:v>
                </c:pt>
                <c:pt idx="3">
                  <c:v>3205</c:v>
                </c:pt>
                <c:pt idx="4">
                  <c:v>1406</c:v>
                </c:pt>
                <c:pt idx="5">
                  <c:v>447</c:v>
                </c:pt>
                <c:pt idx="6">
                  <c:v>125</c:v>
                </c:pt>
                <c:pt idx="7">
                  <c:v>15</c:v>
                </c:pt>
                <c:pt idx="8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376-41A1-B709-F84A0DD1E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1267152"/>
        <c:axId val="525323312"/>
      </c:lineChart>
      <c:catAx>
        <c:axId val="53126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5323312"/>
        <c:crosses val="autoZero"/>
        <c:auto val="1"/>
        <c:lblAlgn val="ctr"/>
        <c:lblOffset val="100"/>
        <c:noMultiLvlLbl val="0"/>
      </c:catAx>
      <c:valAx>
        <c:axId val="525323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31267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046EE-F9A7-4DA2-8FC2-3FFAC0C221FA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14BE8-7BF7-4AD1-A251-A924D21235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29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46AC2-9014-4950-98BE-81BF37C8904D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869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D46AC2-9014-4950-98BE-81BF37C8904D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449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B3021B-2B77-43EB-82E8-34E7CC57C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CC32C8-2FE4-4591-8467-9CAB78CD71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E4959DD-0C73-4A80-81C2-46CC88E7D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B7A74A-F5C9-4C58-A8D8-3C99D08A7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61EC993-C0B9-4B1C-90C9-744F1B2B8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4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DF350E-8043-4B28-AD8A-C86B9503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B0BE6D-7F1D-4B04-9A46-04A1E62C65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7CE8CC-EAC9-4622-A0DF-A8A42030D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9B4809-2116-47EE-9675-20142A397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B71AA9-3EF8-4FA2-98ED-6D047A0AE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3195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B0A8A1-B84D-466E-855F-CBD1EF3DC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5AE7992-F1B7-4691-9C77-39EA2428F3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E25E955-39C3-4136-AA7F-7F103EDC4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19D2BB-D020-4222-B384-A0CB93B1D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95DD3F-30AC-4148-94B5-2D2C8F701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4674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4083A6-A8AB-4904-9127-32D00DDE9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AB0F2C4-A9F6-4107-AB1F-F0C49F280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7B7F17-096A-48B3-86D9-E625CA889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34F78E-650B-443F-973E-5D0BAB38B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2B6224-8182-4A1A-B6EE-CB9551F95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2038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045E4A-24E6-4C47-A806-0DA2130DA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881979-0217-4991-ACF3-BB5D283AF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DEBD80-FA76-4E0A-BFE9-CC368852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48D35EF-C019-4AD3-AF79-0F8A0071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94FD00-BC8C-490B-B2BF-58D416B9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01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A90D7-4C1A-4B05-9D89-864F46241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E54B4-60BE-409C-91C6-6CED0690E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36D20B-118A-4BC7-993B-4DBB17E0B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43A577-9CC8-4B8D-B06D-D2457B010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D76851A-8EAF-4705-916A-4D6E000AF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D33830C-F912-40D8-A0FC-42B1DE574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9964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7AE34D-9A29-4F5F-BFC4-CFBEB5F59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C34EB2-2403-4674-AB90-FB5F21320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EE2406C-6B10-436D-A12E-7F3A5EFCA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FFDBB52-600C-4AF7-AF25-AD583C4AFE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CE439FA-ACEC-46BE-BBE3-A7CEE22C02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353D365-24B0-4163-A5C8-3C83567C3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3CBE4C7-86B1-41C7-92C5-0122D0D3D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4B791F3-3AB8-4580-8DE2-00926489A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8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62D2E8-FA8F-4575-9D1F-1E341FDE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DFCB42-2F13-43EA-86C8-135B73CDB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ADA982-7045-47D0-8D40-8CE42FD8B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48490E5-1EB0-4217-9650-5E8DB6EB2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607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5A74CAF-0802-4124-AAB8-9376B374D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F71B274-0A9E-4F4B-A5DE-FCCA3594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750F70E-5BE0-41BD-8A37-64C0131A2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928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0D70B-53A7-4441-BECC-4C8426B8F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EE14DA-5265-452D-8D51-9F1674C84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D90F07-8BE6-49C9-989E-14995684D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9FC415-F580-40FD-96F2-826BD8799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0F40B1-EB1C-4AF5-8A18-71F7251DE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0AE126-2657-4D97-8756-90E94795E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5223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E38B71-B2C7-4CFA-9410-E2B8E5583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6CC54A-2B9D-476B-8E84-B3D6598E19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DA54222-F878-4A75-9D29-CFDA6D10C2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27D592-DFE5-4BE2-930B-795BD4D1F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3FA685D-B1DA-422E-87E5-A121582FC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E7050E-13B7-46B3-B10E-3611C49D2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277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454B776-B7F2-4BA6-86D5-F9B929BEE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FEB0794-32AC-404F-9F65-A6DAD1665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2F69F27-A438-4804-94F6-370690CBCC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E0E03-10F7-4B1D-94D1-BD409C079112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08DD7F-BC42-48A0-A19F-68B1EF2AB9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8C2D94-F077-4CAC-9AFC-101927F96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2173C-D2CA-4C86-89A1-4FA5D3A901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91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obdilci.org/wp-content/uploads/2024/01/METHODV3.fr_.pdf" TargetMode="External"/><Relationship Id="rId3" Type="http://schemas.openxmlformats.org/officeDocument/2006/relationships/hyperlink" Target="https://funredes.org/lc2022/HistObs.pdf" TargetMode="External"/><Relationship Id="rId7" Type="http://schemas.openxmlformats.org/officeDocument/2006/relationships/hyperlink" Target="https://doi.org/10.3389/frma.2023.1149347" TargetMode="External"/><Relationship Id="rId2" Type="http://schemas.openxmlformats.org/officeDocument/2006/relationships/hyperlink" Target="https://www.culture.gouv.fr/fr/content/download/319703/4810462?version=2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obdilci.org/wp-content/uploads/2024/01/Res.Ind_.lang_.Internet.fr_.pdf" TargetMode="External"/><Relationship Id="rId11" Type="http://schemas.openxmlformats.org/officeDocument/2006/relationships/hyperlink" Target="https://obdilci.org/wp-content/uploads/2026/01/BabelIA-DLI.pdf" TargetMode="External"/><Relationship Id="rId5" Type="http://schemas.openxmlformats.org/officeDocument/2006/relationships/hyperlink" Target="https://aclanthology.org/2022.sigul-1.11/" TargetMode="External"/><Relationship Id="rId10" Type="http://schemas.openxmlformats.org/officeDocument/2006/relationships/hyperlink" Target="https://livres.bookelis.com/documents/74996-De-Babel-a-l-IA.html" TargetMode="External"/><Relationship Id="rId4" Type="http://schemas.openxmlformats.org/officeDocument/2006/relationships/hyperlink" Target="https://is.cos.ufrj.br/wp-content/uploads/2024/06/ebook-shialc-2022-final-compactado.pdf.pdf#Page 294" TargetMode="External"/><Relationship Id="rId9" Type="http://schemas.openxmlformats.org/officeDocument/2006/relationships/hyperlink" Target="https://obdilci.org/wp-content/uploads/2025/03/Une-strategie-reussie-de-decouvrablite-sans-SEO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B11FD7E-1558-4697-8F27-4533C67E0C01}"/>
              </a:ext>
            </a:extLst>
          </p:cNvPr>
          <p:cNvSpPr/>
          <p:nvPr/>
        </p:nvSpPr>
        <p:spPr>
          <a:xfrm>
            <a:off x="2751667" y="706806"/>
            <a:ext cx="6096000" cy="252376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3600" b="1" dirty="0" err="1">
                <a:solidFill>
                  <a:srgbClr val="000000"/>
                </a:solidFill>
                <a:latin typeface="Calibri-Bold"/>
              </a:rPr>
              <a:t>Artificial</a:t>
            </a:r>
            <a:r>
              <a:rPr lang="fr-FR" sz="3600" b="1" dirty="0">
                <a:solidFill>
                  <a:srgbClr val="000000"/>
                </a:solidFill>
                <a:latin typeface="Calibri-Bold"/>
              </a:rPr>
              <a:t> Intelligence &amp;</a:t>
            </a:r>
          </a:p>
          <a:p>
            <a:pPr algn="ctr"/>
            <a:r>
              <a:rPr lang="fr-FR" sz="3600" b="1" dirty="0" err="1">
                <a:solidFill>
                  <a:srgbClr val="000000"/>
                </a:solidFill>
                <a:latin typeface="Calibri-Bold"/>
              </a:rPr>
              <a:t>Societal</a:t>
            </a:r>
            <a:r>
              <a:rPr lang="fr-FR" sz="3600" b="1" dirty="0">
                <a:solidFill>
                  <a:srgbClr val="000000"/>
                </a:solidFill>
                <a:latin typeface="Calibri-Bold"/>
              </a:rPr>
              <a:t> Challenges</a:t>
            </a:r>
          </a:p>
          <a:p>
            <a:pPr algn="ctr"/>
            <a:r>
              <a:rPr lang="fr-FR" sz="2400" b="1" i="1" u="none" strike="noStrike" baseline="0" dirty="0" err="1">
                <a:solidFill>
                  <a:srgbClr val="4557A8"/>
                </a:solidFill>
                <a:latin typeface="Calibri-BoldItalic"/>
              </a:rPr>
              <a:t>Education</a:t>
            </a:r>
            <a:r>
              <a:rPr lang="fr-FR" sz="2400" b="1" i="1" u="none" strike="noStrike" baseline="0" dirty="0">
                <a:solidFill>
                  <a:srgbClr val="4557A8"/>
                </a:solidFill>
                <a:latin typeface="Calibri-BoldItalic"/>
              </a:rPr>
              <a:t>, </a:t>
            </a:r>
            <a:r>
              <a:rPr lang="fr-FR" sz="2400" b="1" i="1" u="none" strike="noStrike" baseline="0" dirty="0" err="1">
                <a:solidFill>
                  <a:srgbClr val="4557A8"/>
                </a:solidFill>
                <a:latin typeface="Calibri-BoldItalic"/>
              </a:rPr>
              <a:t>Ethics</a:t>
            </a:r>
            <a:r>
              <a:rPr lang="fr-FR" sz="2400" b="1" i="1" u="none" strike="noStrike" baseline="0" dirty="0">
                <a:solidFill>
                  <a:srgbClr val="4557A8"/>
                </a:solidFill>
                <a:latin typeface="Calibri-BoldItalic"/>
              </a:rPr>
              <a:t> &amp;</a:t>
            </a:r>
          </a:p>
          <a:p>
            <a:pPr algn="ctr"/>
            <a:r>
              <a:rPr lang="fr-FR" sz="2400" b="1" i="1" u="none" strike="noStrike" baseline="0" dirty="0" err="1">
                <a:solidFill>
                  <a:srgbClr val="4557A8"/>
                </a:solidFill>
                <a:latin typeface="Calibri-BoldItalic"/>
              </a:rPr>
              <a:t>Humanitarian</a:t>
            </a:r>
            <a:r>
              <a:rPr lang="fr-FR" sz="2400" b="1" i="1" u="none" strike="noStrike" baseline="0" dirty="0">
                <a:solidFill>
                  <a:srgbClr val="4557A8"/>
                </a:solidFill>
                <a:latin typeface="Calibri-BoldItalic"/>
              </a:rPr>
              <a:t> Action</a:t>
            </a:r>
          </a:p>
          <a:p>
            <a:pPr algn="ctr"/>
            <a:r>
              <a:rPr lang="fr-FR" sz="2000" b="1" i="0" u="none" strike="noStrike" baseline="0" dirty="0">
                <a:solidFill>
                  <a:srgbClr val="4557A8"/>
                </a:solidFill>
                <a:latin typeface="Calibri-Bold"/>
              </a:rPr>
              <a:t>13 March 2026</a:t>
            </a:r>
          </a:p>
          <a:p>
            <a:pPr algn="ctr"/>
            <a:r>
              <a:rPr lang="fr-FR" b="0" i="0" u="none" strike="noStrike" baseline="0" dirty="0">
                <a:solidFill>
                  <a:srgbClr val="4557A8"/>
                </a:solidFill>
                <a:latin typeface="Calibri" panose="020F0502020204030204" pitchFamily="34" charset="0"/>
              </a:rPr>
              <a:t>www.isai2026.org</a:t>
            </a:r>
            <a:endParaRPr lang="fr-FR" sz="2000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3E8B5E6-56E0-4AE2-8B76-E97DBFD08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2570" y="592667"/>
            <a:ext cx="2773377" cy="148641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3A824A4-3A76-47FC-93D0-35AFD503F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34" y="706806"/>
            <a:ext cx="2921000" cy="106789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EC542BD-F65D-440F-A815-1CA5A38C0C71}"/>
              </a:ext>
            </a:extLst>
          </p:cNvPr>
          <p:cNvSpPr txBox="1"/>
          <p:nvPr/>
        </p:nvSpPr>
        <p:spPr>
          <a:xfrm>
            <a:off x="4809067" y="3627427"/>
            <a:ext cx="24225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Daniel Pimienta</a:t>
            </a:r>
          </a:p>
          <a:p>
            <a:pPr algn="ctr"/>
            <a:r>
              <a:rPr lang="fr-FR" dirty="0"/>
              <a:t>pimienta@funredes.org</a:t>
            </a:r>
          </a:p>
        </p:txBody>
      </p:sp>
      <p:pic>
        <p:nvPicPr>
          <p:cNvPr id="9" name="Gráfico 7">
            <a:extLst>
              <a:ext uri="{FF2B5EF4-FFF2-40B4-BE49-F238E27FC236}">
                <a16:creationId xmlns:a16="http://schemas.microsoft.com/office/drawing/2014/main" id="{58D2C1CF-11F6-4960-B4C5-159A146D0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31125" y="4269820"/>
            <a:ext cx="3178470" cy="1359091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5BD36818-8828-4C31-A2AF-F89266B87C74}"/>
              </a:ext>
            </a:extLst>
          </p:cNvPr>
          <p:cNvSpPr txBox="1"/>
          <p:nvPr/>
        </p:nvSpPr>
        <p:spPr>
          <a:xfrm>
            <a:off x="2133599" y="5896001"/>
            <a:ext cx="8308749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Défis éthiques  à l’intersection de l’IA et de la diversité linguistique dans le numérique</a:t>
            </a:r>
          </a:p>
        </p:txBody>
      </p:sp>
    </p:spTree>
    <p:extLst>
      <p:ext uri="{BB962C8B-B14F-4D97-AF65-F5344CB8AC3E}">
        <p14:creationId xmlns:p14="http://schemas.microsoft.com/office/powerpoint/2010/main" val="2273619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E7F9B656-81E8-4E70-A23E-2CCAA65BFDD7}"/>
              </a:ext>
            </a:extLst>
          </p:cNvPr>
          <p:cNvSpPr txBox="1"/>
          <p:nvPr/>
        </p:nvSpPr>
        <p:spPr>
          <a:xfrm>
            <a:off x="4049906" y="583786"/>
            <a:ext cx="39628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3200" b="1" dirty="0"/>
              <a:t>Le paradoxe linguistique</a:t>
            </a:r>
          </a:p>
        </p:txBody>
      </p:sp>
      <p:graphicFrame>
        <p:nvGraphicFramePr>
          <p:cNvPr id="3" name="Tableau 2">
            <a:extLst>
              <a:ext uri="{FF2B5EF4-FFF2-40B4-BE49-F238E27FC236}">
                <a16:creationId xmlns:a16="http://schemas.microsoft.com/office/drawing/2014/main" id="{286E05AB-A9D7-4283-B3DF-1DD3C5AC6BD4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270276" y="3081805"/>
          <a:ext cx="7598662" cy="20781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125">
                  <a:extLst>
                    <a:ext uri="{9D8B030D-6E8A-4147-A177-3AD203B41FA5}">
                      <a16:colId xmlns:a16="http://schemas.microsoft.com/office/drawing/2014/main" val="4221202509"/>
                    </a:ext>
                  </a:extLst>
                </a:gridCol>
                <a:gridCol w="2101806">
                  <a:extLst>
                    <a:ext uri="{9D8B030D-6E8A-4147-A177-3AD203B41FA5}">
                      <a16:colId xmlns:a16="http://schemas.microsoft.com/office/drawing/2014/main" val="3457694052"/>
                    </a:ext>
                  </a:extLst>
                </a:gridCol>
                <a:gridCol w="1777925">
                  <a:extLst>
                    <a:ext uri="{9D8B030D-6E8A-4147-A177-3AD203B41FA5}">
                      <a16:colId xmlns:a16="http://schemas.microsoft.com/office/drawing/2014/main" val="3385984038"/>
                    </a:ext>
                  </a:extLst>
                </a:gridCol>
                <a:gridCol w="2101806">
                  <a:extLst>
                    <a:ext uri="{9D8B030D-6E8A-4147-A177-3AD203B41FA5}">
                      <a16:colId xmlns:a16="http://schemas.microsoft.com/office/drawing/2014/main" val="1781126603"/>
                    </a:ext>
                  </a:extLst>
                </a:gridCol>
              </a:tblGrid>
              <a:tr h="353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L1&gt;1M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L1&lt;1M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TOTAL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7325746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LANGUES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336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6 890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7 226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89169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4,6%</a:t>
                      </a:r>
                      <a:endParaRPr lang="fr-FR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95,4%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120484"/>
                  </a:ext>
                </a:extLst>
              </a:tr>
              <a:tr h="6644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solidFill>
                            <a:schemeClr val="tx1"/>
                          </a:solidFill>
                          <a:effectLst/>
                        </a:rPr>
                        <a:t>LOCUTEURS</a:t>
                      </a: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 L1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7 062 906 326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370 592 893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7 433 499 219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930740"/>
                  </a:ext>
                </a:extLst>
              </a:tr>
              <a:tr h="353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95,0%</a:t>
                      </a:r>
                      <a:endParaRPr lang="fr-FR" sz="2400" b="1" dirty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effectLst/>
                        </a:rPr>
                        <a:t>5,0%</a:t>
                      </a:r>
                      <a:endParaRPr lang="fr-F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" sz="2000" b="1" dirty="0">
                          <a:solidFill>
                            <a:schemeClr val="tx1"/>
                          </a:solidFill>
                          <a:effectLst/>
                        </a:rPr>
                        <a:t>100%</a:t>
                      </a:r>
                      <a:endParaRPr lang="fr-FR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9357588"/>
                  </a:ext>
                </a:extLst>
              </a:tr>
            </a:tbl>
          </a:graphicData>
        </a:graphic>
      </p:graphicFrame>
      <p:sp>
        <p:nvSpPr>
          <p:cNvPr id="4" name="ZoneTexte 3">
            <a:extLst>
              <a:ext uri="{FF2B5EF4-FFF2-40B4-BE49-F238E27FC236}">
                <a16:creationId xmlns:a16="http://schemas.microsoft.com/office/drawing/2014/main" id="{96A4CD4E-94B8-43E3-84CB-356A1E35F18B}"/>
              </a:ext>
            </a:extLst>
          </p:cNvPr>
          <p:cNvSpPr txBox="1"/>
          <p:nvPr/>
        </p:nvSpPr>
        <p:spPr>
          <a:xfrm>
            <a:off x="2270276" y="5667891"/>
            <a:ext cx="623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dirty="0"/>
              <a:t>Source : Ethnologue 2024, avant de regrouper les macro-langages</a:t>
            </a:r>
          </a:p>
        </p:txBody>
      </p:sp>
      <p:pic>
        <p:nvPicPr>
          <p:cNvPr id="7170" name="Picture 2" descr="Difference Between a Balanced and Unbalanced Rating Scales – Data Force">
            <a:extLst>
              <a:ext uri="{FF2B5EF4-FFF2-40B4-BE49-F238E27FC236}">
                <a16:creationId xmlns:a16="http://schemas.microsoft.com/office/drawing/2014/main" id="{4BBEF49D-794D-471A-BC03-A278F123B7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207" y="1005443"/>
            <a:ext cx="2590800" cy="1762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7E82F80-45B0-4A7F-B5F1-10B37AAD057A}"/>
              </a:ext>
            </a:extLst>
          </p:cNvPr>
          <p:cNvSpPr txBox="1"/>
          <p:nvPr/>
        </p:nvSpPr>
        <p:spPr>
          <a:xfrm>
            <a:off x="5179894" y="1886505"/>
            <a:ext cx="8514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1200" b="1" dirty="0"/>
              <a:t>Langues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3123BD5C-031C-4170-AF2E-CB4F654FCA3F}"/>
              </a:ext>
            </a:extLst>
          </p:cNvPr>
          <p:cNvSpPr txBox="1"/>
          <p:nvPr/>
        </p:nvSpPr>
        <p:spPr>
          <a:xfrm>
            <a:off x="6160655" y="1916454"/>
            <a:ext cx="8061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1200" b="1" dirty="0"/>
              <a:t>Locuteurs</a:t>
            </a:r>
          </a:p>
        </p:txBody>
      </p:sp>
    </p:spTree>
    <p:extLst>
      <p:ext uri="{BB962C8B-B14F-4D97-AF65-F5344CB8AC3E}">
        <p14:creationId xmlns:p14="http://schemas.microsoft.com/office/powerpoint/2010/main" val="1100704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EC00EB0-3488-4D39-905B-6520A0CFAD6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02738" y="1385455"/>
          <a:ext cx="10196946" cy="341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58B4675-99E7-43C2-8A22-7AD5C8AE2836}"/>
              </a:ext>
            </a:extLst>
          </p:cNvPr>
          <p:cNvSpPr/>
          <p:nvPr/>
        </p:nvSpPr>
        <p:spPr>
          <a:xfrm>
            <a:off x="1113127" y="4800600"/>
            <a:ext cx="895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7613 	6267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5189</a:t>
            </a:r>
            <a:r>
              <a:rPr lang="fr" dirty="0"/>
              <a:t>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3205</a:t>
            </a:r>
            <a:r>
              <a:rPr lang="fr" dirty="0"/>
              <a:t>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1406</a:t>
            </a:r>
            <a:r>
              <a:rPr lang="fr" dirty="0"/>
              <a:t>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447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125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  <a:r>
              <a:rPr lang="fr" dirty="0"/>
              <a:t>    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fr" dirty="0"/>
              <a:t>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7DC2AFF-D381-4E71-BD4A-CA8EC5B8A689}"/>
              </a:ext>
            </a:extLst>
          </p:cNvPr>
          <p:cNvSpPr txBox="1"/>
          <p:nvPr/>
        </p:nvSpPr>
        <p:spPr>
          <a:xfrm>
            <a:off x="6096000" y="4097438"/>
            <a:ext cx="4603684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                                                                                                                             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8AC4A3E1-DB7E-4ADE-A798-61FA3BA295D4}"/>
              </a:ext>
            </a:extLst>
          </p:cNvPr>
          <p:cNvSpPr txBox="1"/>
          <p:nvPr/>
        </p:nvSpPr>
        <p:spPr>
          <a:xfrm>
            <a:off x="659757" y="5602147"/>
            <a:ext cx="9818585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Hypothèse simplificatrice : les langues de plus d’un million de locuteurs ont une existence numérique</a:t>
            </a:r>
          </a:p>
          <a:p>
            <a:endParaRPr lang="fr-FR" b="1" dirty="0"/>
          </a:p>
          <a:p>
            <a:r>
              <a:rPr lang="fr-FR" b="1" dirty="0"/>
              <a:t>Il y a bien sûr des exceptions des 2 côtés mais c’est une vérité statistique approximative 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4AC4199-5EED-4750-AC87-27E7AD29D9D5}"/>
              </a:ext>
            </a:extLst>
          </p:cNvPr>
          <p:cNvCxnSpPr/>
          <p:nvPr/>
        </p:nvCxnSpPr>
        <p:spPr>
          <a:xfrm>
            <a:off x="5833641" y="1990846"/>
            <a:ext cx="2338086" cy="1990845"/>
          </a:xfrm>
          <a:prstGeom prst="straightConnector1">
            <a:avLst/>
          </a:prstGeom>
          <a:ln w="44450">
            <a:solidFill>
              <a:schemeClr val="accent4">
                <a:lumMod val="20000"/>
                <a:lumOff val="80000"/>
              </a:schemeClr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095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>
            <a:off x="5161766" y="855287"/>
            <a:ext cx="2194560" cy="731520"/>
          </a:xfrm>
          <a:prstGeom prst="trapezoid">
            <a:avLst/>
          </a:prstGeom>
          <a:solidFill>
            <a:srgbClr val="E6C8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>
                <a:solidFill>
                  <a:srgbClr val="FFFF00"/>
                </a:solidFill>
              </a:rPr>
              <a:t>LLM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3" name="Trapezoid 2"/>
          <p:cNvSpPr/>
          <p:nvPr/>
        </p:nvSpPr>
        <p:spPr>
          <a:xfrm>
            <a:off x="4837433" y="1678247"/>
            <a:ext cx="2852928" cy="731520"/>
          </a:xfrm>
          <a:prstGeom prst="trapezoid">
            <a:avLst/>
          </a:prstGeom>
          <a:solidFill>
            <a:srgbClr val="D7BEFA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B050"/>
                </a:solidFill>
              </a:rPr>
              <a:t>CORPUS</a:t>
            </a:r>
            <a:endParaRPr sz="2400" b="1" dirty="0">
              <a:solidFill>
                <a:srgbClr val="00B050"/>
              </a:solidFill>
            </a:endParaRPr>
          </a:p>
        </p:txBody>
      </p:sp>
      <p:sp>
        <p:nvSpPr>
          <p:cNvPr id="4" name="Trapezoid 3"/>
          <p:cNvSpPr/>
          <p:nvPr/>
        </p:nvSpPr>
        <p:spPr>
          <a:xfrm>
            <a:off x="4541520" y="2573251"/>
            <a:ext cx="3511296" cy="731520"/>
          </a:xfrm>
          <a:prstGeom prst="trapezoid">
            <a:avLst/>
          </a:prstGeom>
          <a:solidFill>
            <a:srgbClr val="C8B4F5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accent4">
                    <a:lumMod val="50000"/>
                  </a:schemeClr>
                </a:solidFill>
              </a:rPr>
              <a:t>DÉCOUVRABILITÉ</a:t>
            </a:r>
            <a:endParaRPr sz="20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5" name="Trapezoid 4"/>
          <p:cNvSpPr/>
          <p:nvPr/>
        </p:nvSpPr>
        <p:spPr>
          <a:xfrm>
            <a:off x="4212336" y="3506848"/>
            <a:ext cx="4169664" cy="731520"/>
          </a:xfrm>
          <a:prstGeom prst="trapezoid">
            <a:avLst/>
          </a:prstGeom>
          <a:solidFill>
            <a:srgbClr val="B9AAF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7030A0"/>
                </a:solidFill>
              </a:rPr>
              <a:t>CONTENUS</a:t>
            </a:r>
            <a:endParaRPr sz="2400" b="1" dirty="0">
              <a:solidFill>
                <a:srgbClr val="7030A0"/>
              </a:solidFill>
            </a:endParaRPr>
          </a:p>
        </p:txBody>
      </p:sp>
      <p:sp>
        <p:nvSpPr>
          <p:cNvPr id="6" name="Trapezoid 5"/>
          <p:cNvSpPr/>
          <p:nvPr/>
        </p:nvSpPr>
        <p:spPr>
          <a:xfrm>
            <a:off x="3883152" y="4480560"/>
            <a:ext cx="4828032" cy="731520"/>
          </a:xfrm>
          <a:prstGeom prst="trapezoid">
            <a:avLst/>
          </a:prstGeom>
          <a:solidFill>
            <a:srgbClr val="AAA0EB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7" name="Trapezoid 6"/>
          <p:cNvSpPr/>
          <p:nvPr/>
        </p:nvSpPr>
        <p:spPr>
          <a:xfrm>
            <a:off x="3515846" y="5303520"/>
            <a:ext cx="5486400" cy="731520"/>
          </a:xfrm>
          <a:prstGeom prst="trapezoid">
            <a:avLst/>
          </a:prstGeom>
          <a:solidFill>
            <a:srgbClr val="9B96E6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/>
              <a:t>EXISTENCE NUMÉRIQUE (UNICODE)</a:t>
            </a:r>
            <a:endParaRPr sz="2400" b="1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EAF41E4-ACAD-4079-AE83-A83F7F62B68C}"/>
              </a:ext>
            </a:extLst>
          </p:cNvPr>
          <p:cNvSpPr txBox="1"/>
          <p:nvPr/>
        </p:nvSpPr>
        <p:spPr>
          <a:xfrm>
            <a:off x="4410655" y="4565303"/>
            <a:ext cx="369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SUPPORT TECHNOLOGIQUE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2F774F6-6AF6-4872-B9BC-D30AF0DF4CB3}"/>
              </a:ext>
            </a:extLst>
          </p:cNvPr>
          <p:cNvSpPr/>
          <p:nvPr/>
        </p:nvSpPr>
        <p:spPr>
          <a:xfrm>
            <a:off x="1662545" y="6195753"/>
            <a:ext cx="9066900" cy="186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2C1C3CA-18E2-4B1E-A66C-23986DA21992}"/>
              </a:ext>
            </a:extLst>
          </p:cNvPr>
          <p:cNvSpPr txBox="1"/>
          <p:nvPr/>
        </p:nvSpPr>
        <p:spPr>
          <a:xfrm>
            <a:off x="9512348" y="5442529"/>
            <a:ext cx="24341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750 estimation OBDILCI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FB089B1-7C68-4F92-8E56-1420F7C71924}"/>
              </a:ext>
            </a:extLst>
          </p:cNvPr>
          <p:cNvSpPr txBox="1"/>
          <p:nvPr/>
        </p:nvSpPr>
        <p:spPr>
          <a:xfrm>
            <a:off x="11129818" y="6104374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7500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41B53ED-2F02-4089-BD3A-848BA55FD5C8}"/>
              </a:ext>
            </a:extLst>
          </p:cNvPr>
          <p:cNvSpPr txBox="1"/>
          <p:nvPr/>
        </p:nvSpPr>
        <p:spPr>
          <a:xfrm>
            <a:off x="8876144" y="4660670"/>
            <a:ext cx="2184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250 Google Translate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B67B3DF-B7C9-47A3-8078-EC6C5C056C72}"/>
              </a:ext>
            </a:extLst>
          </p:cNvPr>
          <p:cNvSpPr txBox="1"/>
          <p:nvPr/>
        </p:nvSpPr>
        <p:spPr>
          <a:xfrm>
            <a:off x="8517221" y="3694145"/>
            <a:ext cx="1553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343 </a:t>
            </a:r>
            <a:r>
              <a:rPr lang="fr-FR" b="1" dirty="0" err="1"/>
              <a:t>Wikipedia</a:t>
            </a:r>
            <a:endParaRPr lang="fr-FR" b="1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ED7CC7A-AF6C-4E70-A3F5-4C9C22B3A201}"/>
              </a:ext>
            </a:extLst>
          </p:cNvPr>
          <p:cNvSpPr txBox="1"/>
          <p:nvPr/>
        </p:nvSpPr>
        <p:spPr>
          <a:xfrm>
            <a:off x="8169209" y="2704792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100 ?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8B1508CD-8CAA-4DB1-B996-39BE1B571EB4}"/>
              </a:ext>
            </a:extLst>
          </p:cNvPr>
          <p:cNvSpPr txBox="1"/>
          <p:nvPr/>
        </p:nvSpPr>
        <p:spPr>
          <a:xfrm>
            <a:off x="7789763" y="1930615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50?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83F21DE-A259-4406-BAEA-B77C80D59B72}"/>
              </a:ext>
            </a:extLst>
          </p:cNvPr>
          <p:cNvSpPr txBox="1"/>
          <p:nvPr/>
        </p:nvSpPr>
        <p:spPr>
          <a:xfrm>
            <a:off x="7427308" y="1015822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20?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F7EEFE8A-E551-4CEB-A43B-BEAA67D5AB23}"/>
              </a:ext>
            </a:extLst>
          </p:cNvPr>
          <p:cNvSpPr txBox="1"/>
          <p:nvPr/>
        </p:nvSpPr>
        <p:spPr>
          <a:xfrm>
            <a:off x="332509" y="508000"/>
            <a:ext cx="330789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/>
              <a:t>LES NIVEAUX DE NUMÉRISATION</a:t>
            </a:r>
            <a:br>
              <a:rPr lang="fr-FR" b="1" dirty="0"/>
            </a:br>
            <a:r>
              <a:rPr lang="fr-FR" b="1" dirty="0"/>
              <a:t>DES LANGUES</a:t>
            </a:r>
          </a:p>
        </p:txBody>
      </p:sp>
      <p:sp>
        <p:nvSpPr>
          <p:cNvPr id="20" name="Flèche : bas 19">
            <a:extLst>
              <a:ext uri="{FF2B5EF4-FFF2-40B4-BE49-F238E27FC236}">
                <a16:creationId xmlns:a16="http://schemas.microsoft.com/office/drawing/2014/main" id="{F3460175-F42B-432D-8705-70EBEA47EADE}"/>
              </a:ext>
            </a:extLst>
          </p:cNvPr>
          <p:cNvSpPr/>
          <p:nvPr/>
        </p:nvSpPr>
        <p:spPr>
          <a:xfrm rot="10800000">
            <a:off x="2189018" y="1246909"/>
            <a:ext cx="286327" cy="4948844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st-ce que la taille, ça compte vraiment ?">
            <a:extLst>
              <a:ext uri="{FF2B5EF4-FFF2-40B4-BE49-F238E27FC236}">
                <a16:creationId xmlns:a16="http://schemas.microsoft.com/office/drawing/2014/main" id="{B9A271DE-136B-4F2E-A071-5A115D70C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767" y="2452688"/>
            <a:ext cx="10023676" cy="4181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EBCF2053-B3CC-49EC-9027-1817C95C5B68}"/>
              </a:ext>
            </a:extLst>
          </p:cNvPr>
          <p:cNvSpPr txBox="1"/>
          <p:nvPr/>
        </p:nvSpPr>
        <p:spPr>
          <a:xfrm>
            <a:off x="108758" y="972274"/>
            <a:ext cx="111186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POUR CONCLURE : DANS CE DOMAINE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TAILLE COMPTE </a:t>
            </a:r>
            <a:r>
              <a:rPr lang="fr-F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</a:t>
            </a:r>
            <a:r>
              <a:rPr lang="fr-FR" sz="2400" b="1" dirty="0"/>
              <a:t>NORMEMENT</a:t>
            </a:r>
          </a:p>
        </p:txBody>
      </p:sp>
    </p:spTree>
    <p:extLst>
      <p:ext uri="{BB962C8B-B14F-4D97-AF65-F5344CB8AC3E}">
        <p14:creationId xmlns:p14="http://schemas.microsoft.com/office/powerpoint/2010/main" val="170122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6996E2A-A0D3-4128-A14F-C8C206AE5EA0}"/>
              </a:ext>
            </a:extLst>
          </p:cNvPr>
          <p:cNvSpPr/>
          <p:nvPr/>
        </p:nvSpPr>
        <p:spPr>
          <a:xfrm>
            <a:off x="2052582" y="382601"/>
            <a:ext cx="78016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/>
              <a:t>TRANSLATOR/INTERPRETER </a:t>
            </a:r>
            <a:r>
              <a:rPr lang="fr-FR" sz="2800" b="1" dirty="0">
                <a:solidFill>
                  <a:srgbClr val="0070C0"/>
                </a:solidFill>
              </a:rPr>
              <a:t>PROFESSIONAL FUTURE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95A8AEC-1C7B-4BA6-87F6-32BCF3A183D2}"/>
              </a:ext>
            </a:extLst>
          </p:cNvPr>
          <p:cNvSpPr txBox="1"/>
          <p:nvPr/>
        </p:nvSpPr>
        <p:spPr>
          <a:xfrm>
            <a:off x="745067" y="1617133"/>
            <a:ext cx="102446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Il est certain que les progrès de la traduction automatique apportés par l’IA  impactent et vont impacter encore plus dans le futur les professions de traducteur et d’interprète.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Pour les meilleurs professionnels qui sauront intégrer ces progrès dans leur vie professionnelle, l’impact sera positif.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Pour les professionnels dont la valeur ajoutée par rapport aux produits de l’IA n’est pas claire, l’impact pourra être négatif voire critique.</a:t>
            </a:r>
          </a:p>
          <a:p>
            <a:endParaRPr lang="fr-FR" dirty="0"/>
          </a:p>
          <a:p>
            <a:r>
              <a:rPr lang="fr-FR" dirty="0"/>
              <a:t>Les meilleurs professionnels doivent être des 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participants de premier choix dans les discussions éthiques</a:t>
            </a:r>
            <a:r>
              <a:rPr lang="fr-FR" dirty="0"/>
              <a:t> à propos de l’IA; ils et elles ont beaucoup à apporter de par leur expérience.</a:t>
            </a:r>
          </a:p>
          <a:p>
            <a:endParaRPr lang="fr-FR" dirty="0"/>
          </a:p>
          <a:p>
            <a:r>
              <a:rPr lang="fr-FR" dirty="0"/>
              <a:t>Les professionnels menacés par l’IA doivent entreprendre des stratégies de reconversion à long terme, pour une part avec l’utilisation de l’IA.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5577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D06D2E4-A6BF-4117-BAB0-A3BF6ABEA5C4}"/>
              </a:ext>
            </a:extLst>
          </p:cNvPr>
          <p:cNvSpPr txBox="1"/>
          <p:nvPr/>
        </p:nvSpPr>
        <p:spPr>
          <a:xfrm>
            <a:off x="4481050" y="245533"/>
            <a:ext cx="23158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3200" b="1" dirty="0"/>
              <a:t>RÉFÉRENCES</a:t>
            </a:r>
            <a:endParaRPr lang="en" sz="3200" b="1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4181526-BA22-4FC4-BB17-9013543D9F4F}"/>
              </a:ext>
            </a:extLst>
          </p:cNvPr>
          <p:cNvSpPr txBox="1"/>
          <p:nvPr/>
        </p:nvSpPr>
        <p:spPr>
          <a:xfrm>
            <a:off x="471920" y="1185909"/>
            <a:ext cx="1088188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histoire très brève de l’observation des langues dans l’Internet</a:t>
            </a:r>
            <a:r>
              <a:rPr lang="fr-FR" altLang="fr-FR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dans Culture et Recherche, N° 143, AUTOMNE-HIVER 2022,</a:t>
            </a:r>
            <a:r>
              <a:rPr lang="fr-FR" altLang="fr-FR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fr-FR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recherche culturelle à l’international, page 128-131. </a:t>
            </a:r>
            <a:r>
              <a:rPr lang="fr-FR" altLang="fr-FR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https://www.culture.gouv.fr/fr/content/download/319703/4810462?version=2</a:t>
            </a:r>
            <a:r>
              <a:rPr lang="fr-FR" altLang="fr-FR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altLang="fr-FR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longue : </a:t>
            </a: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https://funredes.org/lc2022/HistObs.pdf</a:t>
            </a:r>
            <a:r>
              <a:rPr lang="fr-FR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s-ES" alt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Versión larga en las actas 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 VII Simposio de Historia de la Informática (SHIALC), pp294-312, Univ. de São Paulo, ISBN 978-65-981536-3-2 - 8/2022 - </a:t>
            </a:r>
            <a:r>
              <a:rPr lang="es-ES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https://is.cos.ufrj.br/wp-content/uploads/2024/06/ebook-shialc-2022-final-compactado.pdf.pdf#Page 294</a:t>
            </a:r>
            <a:endParaRPr lang="es-E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" sz="16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Resource: Indicators on the presence of languages in Internet</a:t>
            </a:r>
            <a:r>
              <a:rPr lang="fr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Actes de la 1re réunion annuelle du groupe d'intérêt ELRA/ISCA sur les langues sous-financées ; 24-25 juin 2022 ; Marseille, France. pp. 83–91. </a:t>
            </a:r>
            <a:r>
              <a:rPr lang="fr" sz="1600" u="sng" dirty="0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https://aclanthology.org/2022.sigul-1.11/</a:t>
            </a:r>
            <a:endParaRPr lang="en" sz="1600" u="sng" dirty="0">
              <a:solidFill>
                <a:srgbClr val="0563C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française : </a:t>
            </a:r>
            <a:r>
              <a:rPr lang="fr" sz="1600" u="sng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https://obdilci.org/wp-content/uploads/2024/01/Res.Ind_.lang_.Internet.fr_.pdf</a:t>
            </a:r>
            <a:r>
              <a:rPr lang="fr" sz="1600" u="sng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" sz="1600" u="sng" dirty="0">
              <a:solidFill>
                <a:srgbClr val="0563C1"/>
              </a:solidFill>
              <a:latin typeface="Abadi" panose="020B0604020104020204" pitchFamily="34" charset="0"/>
              <a:cs typeface="Times New Roman" panose="02020603050405020304" pitchFamily="18" charset="0"/>
            </a:endParaRPr>
          </a:p>
          <a:p>
            <a:r>
              <a:rPr lang="e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 behind the unprecedented production of indicators of the presence of languages in the Internet</a:t>
            </a:r>
            <a:r>
              <a:rPr lang="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Frontiers in Research Metrics and Analytics. Vol. 8 </a:t>
            </a:r>
            <a:r>
              <a:rPr lang="fr" sz="1600" dirty="0"/>
              <a:t>– 2023 - </a:t>
            </a:r>
            <a:r>
              <a:rPr lang="fr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https://doi.org/10.3389/frma.2023.1149347</a:t>
            </a:r>
            <a:r>
              <a:rPr lang="fr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Version française </a:t>
            </a:r>
            <a:r>
              <a:rPr lang="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https://obdilci.org/wp-content/uploads/2024/01/METHODV3.fr_.pdf</a:t>
            </a:r>
            <a:r>
              <a:rPr lang="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 stratégie réussie de découvrabilité en contenu scientifique, sans recours aux services SEO, 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OBDILCI, </a:t>
            </a:r>
            <a:r>
              <a:rPr lang="fr-FR" sz="1600" dirty="0"/>
              <a:t>3/2025</a:t>
            </a:r>
          </a:p>
          <a:p>
            <a:r>
              <a:rPr lang="fr-FR" sz="1600" u="sng" dirty="0">
                <a:solidFill>
                  <a:srgbClr val="0563C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https://obdilci.org/wp-content/uploads/2025/03/Une-strategie-reussie-de-decouvrablite-sans-SEO.pdf</a:t>
            </a:r>
            <a:endParaRPr lang="fr-FR" sz="1600" u="sng" dirty="0">
              <a:solidFill>
                <a:srgbClr val="0563C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1600" u="sng" dirty="0">
              <a:solidFill>
                <a:srgbClr val="0563C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diversité linguistique dans l’Internet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dans la deuxième édition de l’ouvrage de référence « </a:t>
            </a:r>
            <a:r>
              <a:rPr lang="fr-F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Babel à l'intelligence artificielle - Le plurilinguisme de Dante à nos jours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», Christian Tremblay, José Carlos 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Herreras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Collection plurilinguisme, édité par l'Observatoire européen du plurilinguisme. ISBN : 9791042488130 – 1/2026.  </a:t>
            </a:r>
            <a:r>
              <a:rPr lang="fr-FR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https://livres.bookelis.com/documents/74996-De-Babel-a-l-IA.html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(le livre) - </a:t>
            </a:r>
            <a:r>
              <a:rPr lang="fr-FR" sz="16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11"/>
              </a:rPr>
              <a:t>https://obdilci.org/wp-content/uploads/2026/01/BabelIA-DLI.pdf</a:t>
            </a:r>
            <a:r>
              <a:rPr lang="fr-F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(le chapitre</a:t>
            </a:r>
            <a:r>
              <a:rPr lang="fr-FR" sz="1600" dirty="0"/>
              <a:t>)</a:t>
            </a:r>
            <a:endParaRPr lang="f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59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496B58F1-6C17-4C5E-96BE-6A1A92BA60F3}"/>
              </a:ext>
            </a:extLst>
          </p:cNvPr>
          <p:cNvSpPr/>
          <p:nvPr/>
        </p:nvSpPr>
        <p:spPr>
          <a:xfrm>
            <a:off x="4538046" y="3246705"/>
            <a:ext cx="3344333" cy="2658533"/>
          </a:xfrm>
          <a:prstGeom prst="ellipse">
            <a:avLst/>
          </a:prstGeom>
          <a:solidFill>
            <a:schemeClr val="accent6">
              <a:lumMod val="60000"/>
              <a:lumOff val="40000"/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tx1"/>
                </a:solidFill>
              </a:rPr>
              <a:t>LINGUISTIC DIVERSITY</a:t>
            </a:r>
          </a:p>
          <a:p>
            <a:pPr algn="ctr"/>
            <a:r>
              <a:rPr lang="fr-FR" sz="2000" b="1" dirty="0">
                <a:solidFill>
                  <a:schemeClr val="tx1"/>
                </a:solidFill>
              </a:rPr>
              <a:t>IN THE INTERNET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EF1B3361-C787-4DAC-B861-CFE90ED11D26}"/>
              </a:ext>
            </a:extLst>
          </p:cNvPr>
          <p:cNvSpPr/>
          <p:nvPr/>
        </p:nvSpPr>
        <p:spPr>
          <a:xfrm>
            <a:off x="3034696" y="1618861"/>
            <a:ext cx="3344333" cy="2658533"/>
          </a:xfrm>
          <a:prstGeom prst="ellipse">
            <a:avLst/>
          </a:prstGeom>
          <a:solidFill>
            <a:schemeClr val="accent1"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b="1" dirty="0">
                <a:solidFill>
                  <a:schemeClr val="tx1"/>
                </a:solidFill>
              </a:rPr>
              <a:t>ETHICS</a:t>
            </a:r>
          </a:p>
        </p:txBody>
      </p:sp>
      <p:sp>
        <p:nvSpPr>
          <p:cNvPr id="4" name="Ellipse 3">
            <a:extLst>
              <a:ext uri="{FF2B5EF4-FFF2-40B4-BE49-F238E27FC236}">
                <a16:creationId xmlns:a16="http://schemas.microsoft.com/office/drawing/2014/main" id="{A31E7F38-ADF3-41A3-90B1-A019755DE2CB}"/>
              </a:ext>
            </a:extLst>
          </p:cNvPr>
          <p:cNvSpPr/>
          <p:nvPr/>
        </p:nvSpPr>
        <p:spPr>
          <a:xfrm>
            <a:off x="5887617" y="1618859"/>
            <a:ext cx="3344333" cy="2658533"/>
          </a:xfrm>
          <a:prstGeom prst="ellipse">
            <a:avLst/>
          </a:prstGeom>
          <a:solidFill>
            <a:schemeClr val="accent2">
              <a:lumMod val="75000"/>
              <a:alpha val="1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b="1" dirty="0">
                <a:solidFill>
                  <a:schemeClr val="tx1"/>
                </a:solidFill>
              </a:rPr>
              <a:t>AI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76AED78B-C4B5-456A-A370-2DF137084E81}"/>
              </a:ext>
            </a:extLst>
          </p:cNvPr>
          <p:cNvCxnSpPr>
            <a:cxnSpLocks/>
          </p:cNvCxnSpPr>
          <p:nvPr/>
        </p:nvCxnSpPr>
        <p:spPr>
          <a:xfrm>
            <a:off x="5794310" y="877078"/>
            <a:ext cx="415902" cy="2551922"/>
          </a:xfrm>
          <a:prstGeom prst="straightConnector1">
            <a:avLst/>
          </a:prstGeom>
          <a:ln w="41275" cmpd="sng">
            <a:solidFill>
              <a:srgbClr val="FF0000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Focus is the New Currency: Maximizing Potential in Business and Life -  Signature Leaders">
            <a:extLst>
              <a:ext uri="{FF2B5EF4-FFF2-40B4-BE49-F238E27FC236}">
                <a16:creationId xmlns:a16="http://schemas.microsoft.com/office/drawing/2014/main" id="{AF439303-00DE-47E3-9980-23FBC5D50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5467" y="5538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95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493F9DC-92E2-46F1-9361-5984E5BCC15B}"/>
              </a:ext>
            </a:extLst>
          </p:cNvPr>
          <p:cNvSpPr txBox="1"/>
          <p:nvPr/>
        </p:nvSpPr>
        <p:spPr>
          <a:xfrm>
            <a:off x="1769534" y="431800"/>
            <a:ext cx="9453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/>
              <a:t>THIS PRESENTATION WILL TRY TO ANSWER THE FOLLOWING QUESTIONS:</a:t>
            </a:r>
            <a:endParaRPr lang="fr-FR" sz="24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3DFFB9-D3F1-423F-AAD1-EB78E69ABA27}"/>
              </a:ext>
            </a:extLst>
          </p:cNvPr>
          <p:cNvSpPr/>
          <p:nvPr/>
        </p:nvSpPr>
        <p:spPr>
          <a:xfrm>
            <a:off x="618065" y="1983718"/>
            <a:ext cx="8923867" cy="3181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500"/>
              </a:lnSpc>
            </a:pPr>
            <a:r>
              <a:rPr lang="fr-FR" sz="800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fr-FR" dirty="0">
                <a:solidFill>
                  <a:srgbClr val="000000"/>
                </a:solidFill>
                <a:latin typeface="Helvetica" panose="020B0604020202020204" pitchFamily="34" charset="0"/>
              </a:rPr>
              <a:t>Q3: Dans le domaine des langues, que signifie l’intercompréhension (par opposition à la traduction/interprétation), quel rôle peut y jouer l’IA et quels défis éthiques y sont associés?</a:t>
            </a:r>
          </a:p>
          <a:p>
            <a:pPr>
              <a:lnSpc>
                <a:spcPts val="1500"/>
              </a:lnSpc>
            </a:pP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fr-FR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fr-FR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fr-FR" dirty="0"/>
          </a:p>
          <a:p>
            <a:pPr>
              <a:lnSpc>
                <a:spcPts val="1500"/>
              </a:lnSpc>
            </a:pPr>
            <a:r>
              <a:rPr lang="fr-FR" dirty="0">
                <a:solidFill>
                  <a:srgbClr val="000000"/>
                </a:solidFill>
                <a:latin typeface="Helvetica" panose="020B0604020202020204" pitchFamily="34" charset="0"/>
              </a:rPr>
              <a:t>Q6: </a:t>
            </a:r>
            <a:r>
              <a:rPr lang="fr-FR" dirty="0"/>
              <a:t>Qu’en est-il des langues dans le monde dans le contexte de l'IA et de leur intégration dans l’Internet et dans les </a:t>
            </a:r>
            <a:r>
              <a:rPr lang="fr-FR" dirty="0" err="1"/>
              <a:t>LLMs</a:t>
            </a:r>
            <a:r>
              <a:rPr lang="fr-FR" dirty="0"/>
              <a:t>?</a:t>
            </a: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es-ES" dirty="0">
              <a:solidFill>
                <a:srgbClr val="000000"/>
              </a:solidFill>
              <a:latin typeface="Helvetica" panose="020B0604020202020204" pitchFamily="34" charset="0"/>
            </a:endParaRPr>
          </a:p>
          <a:p>
            <a:pPr>
              <a:lnSpc>
                <a:spcPts val="1500"/>
              </a:lnSpc>
            </a:pPr>
            <a:endParaRPr lang="fr-FR" dirty="0"/>
          </a:p>
          <a:p>
            <a:pPr>
              <a:lnSpc>
                <a:spcPts val="1500"/>
              </a:lnSpc>
            </a:pPr>
            <a:r>
              <a:rPr lang="fr-FR" dirty="0">
                <a:solidFill>
                  <a:srgbClr val="000000"/>
                </a:solidFill>
                <a:latin typeface="Helvetica" panose="020B0604020202020204" pitchFamily="34" charset="0"/>
              </a:rPr>
              <a:t>Q10: Pour des professionnels de la traduction/interprétation, quels défis éthiques apporte l’IA  et comment l’intégrer au quotidien dans leur travail?</a:t>
            </a: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9898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952A36E3-2ECD-43C5-A048-B9FCEBBF8DEC}"/>
              </a:ext>
            </a:extLst>
          </p:cNvPr>
          <p:cNvSpPr txBox="1"/>
          <p:nvPr/>
        </p:nvSpPr>
        <p:spPr>
          <a:xfrm>
            <a:off x="549667" y="2211355"/>
            <a:ext cx="7828297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>
                <a:solidFill>
                  <a:schemeClr val="accent2">
                    <a:lumMod val="50000"/>
                  </a:schemeClr>
                </a:solidFill>
              </a:rPr>
              <a:t>LINGUISTIC INTERCOMPREHENSION</a:t>
            </a:r>
            <a:r>
              <a:rPr lang="fr-FR" dirty="0"/>
              <a:t> </a:t>
            </a:r>
            <a:r>
              <a:rPr lang="fr-FR" b="1" dirty="0"/>
              <a:t>VERSUS</a:t>
            </a:r>
            <a:r>
              <a:rPr lang="fr-FR" dirty="0"/>
              <a:t>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</a:rPr>
              <a:t>TRANSLATION/INTERPRETATION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4400" dirty="0"/>
              <a:t>NON DOMINANT LANGUAGES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4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sz="4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TRANSLATOR/INTERPRETER </a:t>
            </a:r>
            <a:r>
              <a:rPr lang="fr-FR" b="1" dirty="0">
                <a:solidFill>
                  <a:srgbClr val="0070C0"/>
                </a:solidFill>
              </a:rPr>
              <a:t>PROFESSIONAL FUTURE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1D616F5-8898-4727-BA02-82BF00D4DA07}"/>
              </a:ext>
            </a:extLst>
          </p:cNvPr>
          <p:cNvSpPr txBox="1"/>
          <p:nvPr/>
        </p:nvSpPr>
        <p:spPr>
          <a:xfrm>
            <a:off x="3601616" y="671804"/>
            <a:ext cx="43463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b="1" dirty="0"/>
              <a:t>ETHICAL CHALLENGES</a:t>
            </a:r>
          </a:p>
        </p:txBody>
      </p:sp>
      <p:pic>
        <p:nvPicPr>
          <p:cNvPr id="2052" name="Picture 4" descr="Intercomprehension: a linguistic bridge to intercultural understanding">
            <a:extLst>
              <a:ext uri="{FF2B5EF4-FFF2-40B4-BE49-F238E27FC236}">
                <a16:creationId xmlns:a16="http://schemas.microsoft.com/office/drawing/2014/main" id="{6BD30E98-7DB5-4486-B8DA-D169A150F6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3703" y="1339817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International Decade of Indigenous Languages - Wikipedia">
            <a:extLst>
              <a:ext uri="{FF2B5EF4-FFF2-40B4-BE49-F238E27FC236}">
                <a16:creationId xmlns:a16="http://schemas.microsoft.com/office/drawing/2014/main" id="{8F5C1547-1871-4B5D-ABA6-46F53A64B4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0195" y="3218187"/>
            <a:ext cx="24669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ow can AI Help the Professional Interpreter? (w/ Néstor Wagner) - YouTube">
            <a:extLst>
              <a:ext uri="{FF2B5EF4-FFF2-40B4-BE49-F238E27FC236}">
                <a16:creationId xmlns:a16="http://schemas.microsoft.com/office/drawing/2014/main" id="{368D1BEB-AE1B-4DD2-A6F5-0E59D88602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637" y="5218437"/>
            <a:ext cx="284797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8155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E9FDA95-1EA4-49A9-AA16-873DB943EC3E}"/>
              </a:ext>
            </a:extLst>
          </p:cNvPr>
          <p:cNvSpPr/>
          <p:nvPr/>
        </p:nvSpPr>
        <p:spPr>
          <a:xfrm>
            <a:off x="642471" y="163416"/>
            <a:ext cx="1076213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solidFill>
                  <a:schemeClr val="accent2">
                    <a:lumMod val="50000"/>
                  </a:schemeClr>
                </a:solidFill>
              </a:rPr>
              <a:t>LINGUISTIC INTERCOMPREHENSION</a:t>
            </a:r>
            <a:r>
              <a:rPr lang="fr-FR" sz="2400" dirty="0"/>
              <a:t> </a:t>
            </a:r>
            <a:r>
              <a:rPr lang="fr-FR" sz="2400" b="1" dirty="0"/>
              <a:t>VERSUS</a:t>
            </a:r>
            <a:r>
              <a:rPr lang="fr-FR" sz="2400" dirty="0"/>
              <a:t> </a:t>
            </a:r>
            <a:r>
              <a:rPr lang="fr-FR" sz="2400" b="1" dirty="0">
                <a:solidFill>
                  <a:schemeClr val="accent6">
                    <a:lumMod val="75000"/>
                  </a:schemeClr>
                </a:solidFill>
              </a:rPr>
              <a:t>TRANSLATION/INTERPRETATION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AA056B0-7BF9-4377-88B0-61D4FACA45F9}"/>
              </a:ext>
            </a:extLst>
          </p:cNvPr>
          <p:cNvSpPr txBox="1"/>
          <p:nvPr/>
        </p:nvSpPr>
        <p:spPr>
          <a:xfrm>
            <a:off x="1109134" y="762522"/>
            <a:ext cx="8662500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TWO DIFFERENT CONCEPTS, THE FIRST ONE NOT COMMONLY UNDERSTOOD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THE CONFUSION BRINGS UNADEQUATE ARGUMENTS AGAINST MACHINE TRANSLATION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THE CONFUSION BLURS THE USEFULENESS OF INTERCOMPREHENSION OR AID TOOLS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/>
              <a:t>THE CONFUSION MAY PROMOTE WRONGLY TOOLS WITH QUALITY BELOW THRESHOLD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ETHICAL ISSUES ARE EMBEDDED 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1F1D63AB-9411-4EC6-BAAC-B610A219EE78}"/>
              </a:ext>
            </a:extLst>
          </p:cNvPr>
          <p:cNvSpPr/>
          <p:nvPr/>
        </p:nvSpPr>
        <p:spPr>
          <a:xfrm rot="16200000">
            <a:off x="1531467" y="3590868"/>
            <a:ext cx="1068799" cy="99506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 : droite 5">
            <a:extLst>
              <a:ext uri="{FF2B5EF4-FFF2-40B4-BE49-F238E27FC236}">
                <a16:creationId xmlns:a16="http://schemas.microsoft.com/office/drawing/2014/main" id="{254CE989-9F33-44AE-8AC1-8ECCBB37CF57}"/>
              </a:ext>
            </a:extLst>
          </p:cNvPr>
          <p:cNvSpPr/>
          <p:nvPr/>
        </p:nvSpPr>
        <p:spPr>
          <a:xfrm rot="16200000">
            <a:off x="1531467" y="4650198"/>
            <a:ext cx="1068799" cy="995064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 : droite 6">
            <a:extLst>
              <a:ext uri="{FF2B5EF4-FFF2-40B4-BE49-F238E27FC236}">
                <a16:creationId xmlns:a16="http://schemas.microsoft.com/office/drawing/2014/main" id="{F4512938-3774-4A5F-8C81-EA8EE10A65BC}"/>
              </a:ext>
            </a:extLst>
          </p:cNvPr>
          <p:cNvSpPr/>
          <p:nvPr/>
        </p:nvSpPr>
        <p:spPr>
          <a:xfrm rot="16200000">
            <a:off x="1531467" y="5758330"/>
            <a:ext cx="1068799" cy="99506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035166D6-7336-4E82-903A-F2CB911A3310}"/>
              </a:ext>
            </a:extLst>
          </p:cNvPr>
          <p:cNvCxnSpPr>
            <a:cxnSpLocks/>
          </p:cNvCxnSpPr>
          <p:nvPr/>
        </p:nvCxnSpPr>
        <p:spPr>
          <a:xfrm flipV="1">
            <a:off x="542529" y="3522077"/>
            <a:ext cx="0" cy="29653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0F203662-37BC-4AB0-80F2-62DAC32651EE}"/>
              </a:ext>
            </a:extLst>
          </p:cNvPr>
          <p:cNvSpPr txBox="1"/>
          <p:nvPr/>
        </p:nvSpPr>
        <p:spPr>
          <a:xfrm>
            <a:off x="166797" y="6487404"/>
            <a:ext cx="14961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LOW QUALITY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F0BAD5F-0C79-467D-A4BE-65155D746E77}"/>
              </a:ext>
            </a:extLst>
          </p:cNvPr>
          <p:cNvSpPr txBox="1"/>
          <p:nvPr/>
        </p:nvSpPr>
        <p:spPr>
          <a:xfrm>
            <a:off x="176032" y="5457736"/>
            <a:ext cx="3474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……………………………………………………..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216ADD-58DD-4829-8075-F821BAFCFDD3}"/>
              </a:ext>
            </a:extLst>
          </p:cNvPr>
          <p:cNvSpPr txBox="1"/>
          <p:nvPr/>
        </p:nvSpPr>
        <p:spPr>
          <a:xfrm>
            <a:off x="176032" y="4388936"/>
            <a:ext cx="3474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……………………………………………………..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4BC9584-9DB3-490B-B314-A658A264FCB0}"/>
              </a:ext>
            </a:extLst>
          </p:cNvPr>
          <p:cNvSpPr txBox="1"/>
          <p:nvPr/>
        </p:nvSpPr>
        <p:spPr>
          <a:xfrm>
            <a:off x="3812536" y="3684601"/>
            <a:ext cx="8213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USEFUL FOR TRANSLATION OR INTERPRETATION </a:t>
            </a:r>
            <a:r>
              <a:rPr lang="fr-FR" u="sng" dirty="0">
                <a:solidFill>
                  <a:schemeClr val="accent6">
                    <a:lumMod val="75000"/>
                  </a:schemeClr>
                </a:solidFill>
              </a:rPr>
              <a:t>FOR SOME SPECIFIC LANGUAGE PAIRS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67C76A5E-05C2-4219-B5D3-31C45D4F5553}"/>
              </a:ext>
            </a:extLst>
          </p:cNvPr>
          <p:cNvSpPr txBox="1"/>
          <p:nvPr/>
        </p:nvSpPr>
        <p:spPr>
          <a:xfrm>
            <a:off x="3812536" y="4713408"/>
            <a:ext cx="8201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C000"/>
                </a:solidFill>
              </a:rPr>
              <a:t>NOT ENOUGH QUALITY FOR TRANSLATION/INTERPRETATION</a:t>
            </a:r>
          </a:p>
          <a:p>
            <a:r>
              <a:rPr lang="fr-FR" dirty="0">
                <a:solidFill>
                  <a:srgbClr val="FFC000"/>
                </a:solidFill>
              </a:rPr>
              <a:t>BUT USEFUL FOR </a:t>
            </a:r>
            <a:r>
              <a:rPr lang="fr-FR" b="1" dirty="0">
                <a:solidFill>
                  <a:srgbClr val="FFC000"/>
                </a:solidFill>
              </a:rPr>
              <a:t>AID TO </a:t>
            </a:r>
            <a:r>
              <a:rPr lang="fr-FR" dirty="0">
                <a:solidFill>
                  <a:srgbClr val="FFC000"/>
                </a:solidFill>
              </a:rPr>
              <a:t>TRANSLATION/INTERPRETATION OR INTERCOMPREHENSION 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2F5A4769-CE51-4D9A-9BE8-6B7F8C352E12}"/>
              </a:ext>
            </a:extLst>
          </p:cNvPr>
          <p:cNvSpPr txBox="1"/>
          <p:nvPr/>
        </p:nvSpPr>
        <p:spPr>
          <a:xfrm>
            <a:off x="3964936" y="6236264"/>
            <a:ext cx="4926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USELESS AND MAYBE DANGEROUS IF MISLEADING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AD641623-6CEA-4714-9486-25D2796114F3}"/>
              </a:ext>
            </a:extLst>
          </p:cNvPr>
          <p:cNvSpPr txBox="1"/>
          <p:nvPr/>
        </p:nvSpPr>
        <p:spPr>
          <a:xfrm>
            <a:off x="204135" y="3216591"/>
            <a:ext cx="6767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2241069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A612493-FD53-4F4F-AAEE-A48DD497D04E}"/>
              </a:ext>
            </a:extLst>
          </p:cNvPr>
          <p:cNvSpPr txBox="1"/>
          <p:nvPr/>
        </p:nvSpPr>
        <p:spPr>
          <a:xfrm>
            <a:off x="1257300" y="1323975"/>
            <a:ext cx="7490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INTERNET EST DÉSORMAIS L'ESPACE LE PLUS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MULTILINGUE </a:t>
            </a:r>
            <a:r>
              <a:rPr lang="fr" dirty="0"/>
              <a:t>JAMAIS CONSTRUIT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C27BD1-251F-4795-AF5A-CDB86B771595}"/>
              </a:ext>
            </a:extLst>
          </p:cNvPr>
          <p:cNvSpPr/>
          <p:nvPr/>
        </p:nvSpPr>
        <p:spPr>
          <a:xfrm>
            <a:off x="1257299" y="2274838"/>
            <a:ext cx="83137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LA LINGUA FRANCA DE L'INTERNET N'EST PAS L'ANGLAIS, MAIS  </a:t>
            </a:r>
            <a:r>
              <a:rPr lang="fr" b="1" dirty="0"/>
              <a:t>LA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TRADUCTION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AF120A3-7BE3-4D13-BCC3-8FA8953863A4}"/>
              </a:ext>
            </a:extLst>
          </p:cNvPr>
          <p:cNvSpPr/>
          <p:nvPr/>
        </p:nvSpPr>
        <p:spPr>
          <a:xfrm>
            <a:off x="1257300" y="3098795"/>
            <a:ext cx="7734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NOUS VIVONS </a:t>
            </a:r>
            <a:r>
              <a:rPr lang="fr" b="1" dirty="0"/>
              <a:t>UNE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RÉVOLUTION</a:t>
            </a:r>
            <a:r>
              <a:rPr lang="fr" b="1" dirty="0"/>
              <a:t> </a:t>
            </a:r>
            <a:r>
              <a:rPr lang="fr" dirty="0"/>
              <a:t>DANS LE DOMAINE DE LA TRADUCTION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7124B9-D2F1-4F1D-82CC-039BE8E7323E}"/>
              </a:ext>
            </a:extLst>
          </p:cNvPr>
          <p:cNvSpPr/>
          <p:nvPr/>
        </p:nvSpPr>
        <p:spPr>
          <a:xfrm>
            <a:off x="1257300" y="3965632"/>
            <a:ext cx="762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ET LE DÉBUT D'UN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CHANGEMENT DE PARADIGME </a:t>
            </a:r>
            <a:r>
              <a:rPr lang="fr" dirty="0"/>
              <a:t>AVEC LES LANGUES :</a:t>
            </a:r>
          </a:p>
          <a:p>
            <a:r>
              <a:rPr lang="fr" dirty="0"/>
              <a:t>DE L'AIDE À L'INTERCOMPRÉHENSION À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TRADUCTION ASSISTÉE PAR L'IA</a:t>
            </a: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BB15C6F7-1240-47D3-987A-DCC8897CE9EE}"/>
              </a:ext>
            </a:extLst>
          </p:cNvPr>
          <p:cNvSpPr/>
          <p:nvPr/>
        </p:nvSpPr>
        <p:spPr>
          <a:xfrm>
            <a:off x="10001250" y="2921169"/>
            <a:ext cx="1600200" cy="1517481"/>
          </a:xfrm>
          <a:prstGeom prst="ellipse">
            <a:avLst/>
          </a:prstGeom>
          <a:solidFill>
            <a:schemeClr val="accent1">
              <a:alpha val="2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FC8D59D-B439-4D56-AB3D-3FB25519692C}"/>
              </a:ext>
            </a:extLst>
          </p:cNvPr>
          <p:cNvSpPr txBox="1"/>
          <p:nvPr/>
        </p:nvSpPr>
        <p:spPr>
          <a:xfrm>
            <a:off x="10440514" y="3261241"/>
            <a:ext cx="7216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IA</a:t>
            </a:r>
          </a:p>
        </p:txBody>
      </p:sp>
      <p:sp>
        <p:nvSpPr>
          <p:cNvPr id="8" name="Flèche : droite 7">
            <a:extLst>
              <a:ext uri="{FF2B5EF4-FFF2-40B4-BE49-F238E27FC236}">
                <a16:creationId xmlns:a16="http://schemas.microsoft.com/office/drawing/2014/main" id="{C721A556-1792-4007-A013-211C74BDCCA7}"/>
              </a:ext>
            </a:extLst>
          </p:cNvPr>
          <p:cNvSpPr/>
          <p:nvPr/>
        </p:nvSpPr>
        <p:spPr>
          <a:xfrm flipH="1">
            <a:off x="8991600" y="3429000"/>
            <a:ext cx="1009650" cy="484632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A6E3DBA-37C1-41DC-9C31-EA553AD9FA60}"/>
              </a:ext>
            </a:extLst>
          </p:cNvPr>
          <p:cNvSpPr txBox="1"/>
          <p:nvPr/>
        </p:nvSpPr>
        <p:spPr>
          <a:xfrm>
            <a:off x="9571013" y="4409390"/>
            <a:ext cx="2460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/>
              <a:t>Intelligence augmentée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9651FE80-8711-44FB-B8B8-DB78B34714FF}"/>
              </a:ext>
            </a:extLst>
          </p:cNvPr>
          <p:cNvSpPr txBox="1"/>
          <p:nvPr/>
        </p:nvSpPr>
        <p:spPr>
          <a:xfrm>
            <a:off x="1771094" y="335563"/>
            <a:ext cx="77485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/>
              <a:t>LES DEFIS DES LANGUES NON DOMINANTES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9719300-7456-4AA3-8551-143309D8FAC0}"/>
              </a:ext>
            </a:extLst>
          </p:cNvPr>
          <p:cNvSpPr txBox="1"/>
          <p:nvPr/>
        </p:nvSpPr>
        <p:spPr>
          <a:xfrm>
            <a:off x="4261701" y="4832469"/>
            <a:ext cx="2033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2400" b="1" dirty="0">
                <a:solidFill>
                  <a:srgbClr val="C00000"/>
                </a:solidFill>
              </a:rPr>
              <a:t>CEPENDANT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2DBBC64-B7B3-4B90-9CC1-D209641FA415}"/>
              </a:ext>
            </a:extLst>
          </p:cNvPr>
          <p:cNvSpPr txBox="1"/>
          <p:nvPr/>
        </p:nvSpPr>
        <p:spPr>
          <a:xfrm>
            <a:off x="297425" y="5869351"/>
            <a:ext cx="1001985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sz="2400" b="1" dirty="0">
                <a:solidFill>
                  <a:srgbClr val="C00000"/>
                </a:solidFill>
              </a:rPr>
              <a:t>LE DÉFI DE L'INTÉGRATION </a:t>
            </a:r>
            <a:r>
              <a:rPr lang="fr" sz="2400" b="1" dirty="0" err="1">
                <a:solidFill>
                  <a:srgbClr val="C00000"/>
                </a:solidFill>
              </a:rPr>
              <a:t>DES </a:t>
            </a:r>
            <a:r>
              <a:rPr lang="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LANGUES </a:t>
            </a:r>
            <a:r>
              <a:rPr lang="fr" sz="2400" b="1" dirty="0">
                <a:solidFill>
                  <a:srgbClr val="C00000"/>
                </a:solidFill>
              </a:rPr>
              <a:t>MINORITAIRES DEMEURE IMMENSE</a:t>
            </a:r>
          </a:p>
          <a:p>
            <a:pPr algn="ctr"/>
            <a:r>
              <a:rPr lang="fr" sz="2400" b="1" dirty="0">
                <a:solidFill>
                  <a:srgbClr val="C00000"/>
                </a:solidFill>
              </a:rPr>
              <a:t>PLUS DE 95 % DES LANGUES = MOINS DE 5 % DE LOCUTEURS…</a:t>
            </a:r>
          </a:p>
        </p:txBody>
      </p:sp>
    </p:spTree>
    <p:extLst>
      <p:ext uri="{BB962C8B-B14F-4D97-AF65-F5344CB8AC3E}">
        <p14:creationId xmlns:p14="http://schemas.microsoft.com/office/powerpoint/2010/main" val="136120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/>
      <p:bldP spid="8" grpId="0" animBg="1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FB21FCC9-F244-44ED-AFC8-7016F2C5A086}"/>
              </a:ext>
            </a:extLst>
          </p:cNvPr>
          <p:cNvSpPr txBox="1"/>
          <p:nvPr/>
        </p:nvSpPr>
        <p:spPr>
          <a:xfrm>
            <a:off x="1740091" y="977679"/>
            <a:ext cx="7865548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CONSERVER LE FORMAT DANS L'AIDE À LA TRADUCTION DU DOCUMENT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AIDE À LA TRADUCTION POUR LA CRÉATION/ÉDITION DE SITES WEB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Intercompréhension dynamique automatique sur des sites Web en 250 langues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Sous-titres automatiques sur YouTube en 250 langues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INTÉGRATION DES SOUS-TITRES DANS LES RÉUNIONS ZOOM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3D9348D-E422-4844-8097-7E6240A2B7FE}"/>
              </a:ext>
            </a:extLst>
          </p:cNvPr>
          <p:cNvSpPr txBox="1"/>
          <p:nvPr/>
        </p:nvSpPr>
        <p:spPr>
          <a:xfrm>
            <a:off x="3266983" y="479394"/>
            <a:ext cx="3696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b="1"/>
              <a:t>AUJOURD'HUI : AIDE À L'INTERCOMPRÉHENSION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B8E0896-5FE7-4BB0-895D-91039AF5CE14}"/>
              </a:ext>
            </a:extLst>
          </p:cNvPr>
          <p:cNvSpPr txBox="1"/>
          <p:nvPr/>
        </p:nvSpPr>
        <p:spPr>
          <a:xfrm>
            <a:off x="3266983" y="3506680"/>
            <a:ext cx="3986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b="1"/>
              <a:t>DEMAIN : TRADUCTION AUTOMATIQUE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CD7C4F-C6DE-464E-B9A5-213D925FE0C4}"/>
              </a:ext>
            </a:extLst>
          </p:cNvPr>
          <p:cNvSpPr/>
          <p:nvPr/>
        </p:nvSpPr>
        <p:spPr>
          <a:xfrm>
            <a:off x="553374" y="4005984"/>
            <a:ext cx="8803690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DOCUMENTS TRADUIT INCLUANT DES IMAGES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GÉRER LA TRADUCTION DANS LA CRÉATION/ÉDITION DE SITES WEB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Traduction automatique de sites Web en 250 langues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SOUS-TITRES AUTOMATIQUES SUR YOUTUBE EN 250 LANGUES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/>
              <a:t>INTÉGRATION DES SOUS-TITRES DANS LES RÉUNIONS ZOOM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RÉUNIONS EN PRÉSENTIEL OU À DISTANCE, CHACUN UTILISE SA LANGUE MATERNELLE</a:t>
            </a:r>
          </a:p>
        </p:txBody>
      </p:sp>
    </p:spTree>
    <p:extLst>
      <p:ext uri="{BB962C8B-B14F-4D97-AF65-F5344CB8AC3E}">
        <p14:creationId xmlns:p14="http://schemas.microsoft.com/office/powerpoint/2010/main" val="2689437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41C030-85DD-47EC-8A7F-BD3C879E3A2E}"/>
              </a:ext>
            </a:extLst>
          </p:cNvPr>
          <p:cNvSpPr/>
          <p:nvPr/>
        </p:nvSpPr>
        <p:spPr>
          <a:xfrm>
            <a:off x="4523967" y="296948"/>
            <a:ext cx="26524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" sz="3200" b="1" dirty="0">
                <a:solidFill>
                  <a:srgbClr val="C00000"/>
                </a:solidFill>
              </a:rPr>
              <a:t>CEPENDANT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4D1D29B-2A59-4A42-A133-20565209B630}"/>
              </a:ext>
            </a:extLst>
          </p:cNvPr>
          <p:cNvSpPr txBox="1"/>
          <p:nvPr/>
        </p:nvSpPr>
        <p:spPr>
          <a:xfrm>
            <a:off x="683581" y="1500326"/>
            <a:ext cx="8485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b="1" dirty="0">
                <a:solidFill>
                  <a:srgbClr val="C00000"/>
                </a:solidFill>
              </a:rPr>
              <a:t>QUE FAISONS-NOUS DES MILLIERS DE LANGUES LAISSÉES DE CÔTÉ, LES LANGUES AUTOCHTONES 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47ED694-0629-4350-B1CB-C54968A1F479}"/>
              </a:ext>
            </a:extLst>
          </p:cNvPr>
          <p:cNvSpPr txBox="1"/>
          <p:nvPr/>
        </p:nvSpPr>
        <p:spPr>
          <a:xfrm>
            <a:off x="914400" y="2459115"/>
            <a:ext cx="9060429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COMPRENDRE QUE PARTICIPER À LA VIE NUMÉRIQUE DEVRAIT ÊTRE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DROIT LINGUISTIQUE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COMPRENDRE </a:t>
            </a:r>
            <a:r>
              <a:rPr lang="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L' ÉQUATION </a:t>
            </a:r>
            <a:r>
              <a:rPr lang="fr" b="1"/>
              <a:t>ÉCONOMIQUE </a:t>
            </a:r>
            <a:r>
              <a:rPr lang="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PARADOXALE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s-E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MOTIVER LES FAMILLES LINGUISTIQUES À </a:t>
            </a:r>
            <a:r>
              <a:rPr lang="fr" b="1" dirty="0"/>
              <a:t>S'UNIR POUR </a:t>
            </a:r>
            <a:r>
              <a:rPr lang="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RELEVER LE DÉFI :</a:t>
            </a:r>
          </a:p>
          <a:p>
            <a:endParaRPr lang="es-ES" dirty="0"/>
          </a:p>
          <a:p>
            <a:r>
              <a:rPr lang="fr" dirty="0"/>
              <a:t>ALGIC : 56 langues, moins de 25 000 habitants. Ensemble, plus de 150 000 (Canada et États-Unis).</a:t>
            </a:r>
          </a:p>
          <a:p>
            <a:r>
              <a:rPr lang="fr" dirty="0"/>
              <a:t>ESKIMO : 21 langues (Canada, USA, Groenland, Russie)</a:t>
            </a:r>
          </a:p>
          <a:p>
            <a:r>
              <a:rPr lang="fr" dirty="0"/>
              <a:t>EYAK-ATHABASKAN : 47 langues, dont le Navajo et l'Apache, totalisant plus de 200 000 (Canada, États-Unis)</a:t>
            </a:r>
          </a:p>
          <a:p>
            <a:r>
              <a:rPr lang="fr" dirty="0"/>
              <a:t>MAYA : 20 langues &gt; 2,5 millions</a:t>
            </a:r>
          </a:p>
          <a:p>
            <a:r>
              <a:rPr lang="fr" dirty="0"/>
              <a:t>OTO-MANGUÉEN : 148 langues, dont le mixtèque et le zapotèque, soit au total &gt; 1,7 million</a:t>
            </a:r>
          </a:p>
          <a:p>
            <a:r>
              <a:rPr lang="fr" dirty="0"/>
              <a:t>UTO-AZTECAN : 48 langues comme le nahuatl, au total &gt; 1,9 million</a:t>
            </a:r>
          </a:p>
          <a:p>
            <a:r>
              <a:rPr lang="fr" dirty="0"/>
              <a:t>TUPIAN : 63 langues au Brésil, au total &gt; 75 000, proches du guarani (langue officielle du Paraguay)</a:t>
            </a:r>
          </a:p>
        </p:txBody>
      </p:sp>
    </p:spTree>
    <p:extLst>
      <p:ext uri="{BB962C8B-B14F-4D97-AF65-F5344CB8AC3E}">
        <p14:creationId xmlns:p14="http://schemas.microsoft.com/office/powerpoint/2010/main" val="3767723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>
            <a:extLst>
              <a:ext uri="{FF2B5EF4-FFF2-40B4-BE49-F238E27FC236}">
                <a16:creationId xmlns:a16="http://schemas.microsoft.com/office/drawing/2014/main" id="{9EC00EB0-3488-4D39-905B-6520A0CFAD66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89527" y="1385455"/>
          <a:ext cx="10196946" cy="34151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58B4675-99E7-43C2-8A22-7AD5C8AE2836}"/>
              </a:ext>
            </a:extLst>
          </p:cNvPr>
          <p:cNvSpPr/>
          <p:nvPr/>
        </p:nvSpPr>
        <p:spPr>
          <a:xfrm>
            <a:off x="1113127" y="4800600"/>
            <a:ext cx="89530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7613 	6267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5189</a:t>
            </a:r>
            <a:r>
              <a:rPr lang="fr" dirty="0"/>
              <a:t>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3205</a:t>
            </a:r>
            <a:r>
              <a:rPr lang="fr" dirty="0"/>
              <a:t>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1406</a:t>
            </a:r>
            <a:r>
              <a:rPr lang="fr" dirty="0"/>
              <a:t>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447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125</a:t>
            </a:r>
            <a:r>
              <a:rPr lang="fr" dirty="0"/>
              <a:t>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15</a:t>
            </a:r>
            <a:r>
              <a:rPr lang="fr" dirty="0"/>
              <a:t>                  </a:t>
            </a:r>
            <a:r>
              <a:rPr lang="fr" dirty="0">
                <a:solidFill>
                  <a:srgbClr val="000000"/>
                </a:solidFill>
                <a:latin typeface="Calibri" panose="020F0502020204030204" pitchFamily="34" charset="0"/>
              </a:rPr>
              <a:t>2</a:t>
            </a:r>
            <a:r>
              <a:rPr lang="fr" dirty="0"/>
              <a:t> 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E91FE5F-E39C-42C7-8C59-6B2E771DC39B}"/>
              </a:ext>
            </a:extLst>
          </p:cNvPr>
          <p:cNvSpPr txBox="1"/>
          <p:nvPr/>
        </p:nvSpPr>
        <p:spPr>
          <a:xfrm>
            <a:off x="1016000" y="5861961"/>
            <a:ext cx="6231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" dirty="0"/>
              <a:t>Source : Ethnologue 2024, avant de regrouper les macro-langages</a:t>
            </a:r>
          </a:p>
        </p:txBody>
      </p:sp>
    </p:spTree>
    <p:extLst>
      <p:ext uri="{BB962C8B-B14F-4D97-AF65-F5344CB8AC3E}">
        <p14:creationId xmlns:p14="http://schemas.microsoft.com/office/powerpoint/2010/main" val="2165099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1286</Words>
  <Application>Microsoft Office PowerPoint</Application>
  <PresentationFormat>Grand écran</PresentationFormat>
  <Paragraphs>170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Abadi</vt:lpstr>
      <vt:lpstr>Arial</vt:lpstr>
      <vt:lpstr>Calibri</vt:lpstr>
      <vt:lpstr>Calibri Light</vt:lpstr>
      <vt:lpstr>Calibri-Bold</vt:lpstr>
      <vt:lpstr>Calibri-BoldItalic</vt:lpstr>
      <vt:lpstr>Helvetica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Daniel Pimienta</dc:creator>
  <cp:lastModifiedBy>Daniel Pimienta</cp:lastModifiedBy>
  <cp:revision>21</cp:revision>
  <dcterms:created xsi:type="dcterms:W3CDTF">2026-02-22T14:12:38Z</dcterms:created>
  <dcterms:modified xsi:type="dcterms:W3CDTF">2026-03-10T14:02:23Z</dcterms:modified>
</cp:coreProperties>
</file>